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hbdnCX0Z9Zovt40Tc1tcRSAg8+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9C67B8-6476-4BF5-A6EC-5CF166E7E605}">
  <a:tblStyle styleId="{A99C67B8-6476-4BF5-A6EC-5CF166E7E60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3BBDA137-6B9B-499B-A8B4-BC5534C49F0F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fill>
          <a:solidFill>
            <a:srgbClr val="D4E2CE"/>
          </a:solidFill>
        </a:fill>
      </a:tcStyle>
    </a:band1H>
    <a:band2H>
      <a:tcTxStyle/>
    </a:band2H>
    <a:band1V>
      <a:tcTxStyle/>
      <a:tcStyle>
        <a:fill>
          <a:solidFill>
            <a:srgbClr val="D4E2CE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  <a:tblStyle styleId="{AD30D828-3709-48B3-98BB-177BAD70389A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CECE7"/>
          </a:solidFill>
        </a:fill>
      </a:tcStyle>
    </a:wholeTbl>
    <a:band1H>
      <a:tcTxStyle/>
      <a:tcStyle>
        <a:fill>
          <a:solidFill>
            <a:srgbClr val="F8D6CC"/>
          </a:solidFill>
        </a:fill>
      </a:tcStyle>
    </a:band1H>
    <a:band2H>
      <a:tcTxStyle/>
    </a:band2H>
    <a:band1V>
      <a:tcTxStyle/>
      <a:tcStyle>
        <a:fill>
          <a:solidFill>
            <a:srgbClr val="F8D6CC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  <a:tblStyle styleId="{76725EA9-71E1-4F93-B728-C64EB63FE0B4}" styleName="Table_3">
    <a:wholeTbl>
      <a:tcTxStyle b="off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9525">
              <a:solidFill>
                <a:srgbClr val="C7DBB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C7DBB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C7DBB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C7DBB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l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lt1">
              <a:alpha val="2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</a:tcBdr>
      </a:tcStyle>
    </a:lastCol>
    <a:firstCol>
      <a:tcTxStyle b="on" i="off"/>
      <a:tcStyle>
        <a:tcBdr>
          <a:righ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firstCol>
    <a:lastRow>
      <a:tcTxStyle b="on" i="off"/>
      <a:tcStyle>
        <a:tcBdr>
          <a:top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seCell>
    <a:swCell>
      <a:tcTxStyle/>
      <a:tcStyle>
        <a:tcBdr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swCell>
    <a:firstRow>
      <a:tcTxStyle b="on" i="off"/>
      <a:tcStyle>
        <a:tcBdr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neCell>
    <a:nwCell>
      <a:tcTxStyle/>
    </a:nwCell>
  </a:tblStyle>
  <a:tblStyle styleId="{B27440EE-BE5E-459D-AD8D-126793EC4588}" styleName="Table_4">
    <a:wholeTbl>
      <a:tcTxStyle b="off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9525">
              <a:solidFill>
                <a:srgbClr val="F6CBBC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F6CBBC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F6CBBC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F6CBBC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l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lt1">
              <a:alpha val="2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</a:tcBdr>
      </a:tcStyle>
    </a:lastCol>
    <a:firstCol>
      <a:tcTxStyle b="on" i="off"/>
      <a:tcStyle>
        <a:tcBdr>
          <a:righ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firstCol>
    <a:lastRow>
      <a:tcTxStyle b="on" i="off"/>
      <a:tcStyle>
        <a:tcBdr>
          <a:top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seCell>
    <a:swCell>
      <a:tcTxStyle/>
      <a:tcStyle>
        <a:tcBdr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swCell>
    <a:firstRow>
      <a:tcTxStyle b="on" i="off"/>
      <a:tcStyle>
        <a:tcBdr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 K-NEAREST NEIGHBORS (KNN)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>
            <p:ph idx="1" type="body"/>
          </p:nvPr>
        </p:nvSpPr>
        <p:spPr>
          <a:xfrm>
            <a:off x="838200" y="1330036"/>
            <a:ext cx="10515600" cy="4846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KNN is a method which is used for classifying objects based on closest training examples in the feature space. KNN is the most basic type of instance-based learning or lazy learning. It assumes all instances are points in n-dimensional space. A distance measure is needed to determine the “closeness” of instances. KNN classifies an instance by finding its nearest neighbors and picking the most popular class among the neighbors.</a:t>
            </a:r>
            <a:endParaRPr b="1"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en-US"/>
              <a:t>ALGORITHM</a:t>
            </a:r>
            <a:endParaRPr/>
          </a:p>
        </p:txBody>
      </p:sp>
      <p:graphicFrame>
        <p:nvGraphicFramePr>
          <p:cNvPr id="90" name="Google Shape;90;p1"/>
          <p:cNvGraphicFramePr/>
          <p:nvPr/>
        </p:nvGraphicFramePr>
        <p:xfrm>
          <a:off x="1524000" y="30258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{A99C67B8-6476-4BF5-A6EC-5CF166E7E605}</a:tableStyleId>
              </a:tblPr>
              <a:tblGrid>
                <a:gridCol w="8756075"/>
              </a:tblGrid>
              <a:tr h="325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149383" y="-189648"/>
            <a:ext cx="12006473" cy="8468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WHY DO WE NEED A K-NN ALGORITHM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185528" y="463872"/>
            <a:ext cx="12006472" cy="6473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/>
              <a:t>HOW DOES KNN WORK</a:t>
            </a:r>
            <a:endParaRPr sz="12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600"/>
              <a:t>Suppose we have a new data point and we need to put it in the required category.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600"/>
              <a:t> Consider the  below image</a:t>
            </a:r>
            <a:r>
              <a:rPr lang="en-US" sz="1400"/>
              <a:t>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								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									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								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br>
              <a:rPr lang="en-US" sz="1200"/>
            </a:br>
            <a:br>
              <a:rPr lang="en-US" sz="1200"/>
            </a:br>
            <a:r>
              <a:rPr lang="en-US" sz="1200"/>
              <a:t>                                                                                             </a:t>
            </a:r>
            <a:endParaRPr sz="1200"/>
          </a:p>
        </p:txBody>
      </p:sp>
      <p:pic>
        <p:nvPicPr>
          <p:cNvPr descr="K-Nearest Neighbor(KNN) Algorithm for Machine Learning"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7530" y="233797"/>
            <a:ext cx="4573953" cy="18991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-Nearest Neighbor(KNN) Algorithm for Machine Learning" id="98" name="Google Shape;9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33126" y="2573026"/>
            <a:ext cx="4238630" cy="16377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-Nearest Neighbor(KNN) Algorithm for Machine Learning" id="99" name="Google Shape;9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50265" y="2462982"/>
            <a:ext cx="4221218" cy="20578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-Nearest Neighbor(KNN) Algorithm for Machine Learning" id="100" name="Google Shape;100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97530" y="4620870"/>
            <a:ext cx="4159624" cy="181188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1" name="Google Shape;101;p2"/>
          <p:cNvGraphicFramePr/>
          <p:nvPr/>
        </p:nvGraphicFramePr>
        <p:xfrm>
          <a:off x="281262" y="4018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{3BBDA137-6B9B-499B-A8B4-BC5534C49F0F}</a:tableStyleId>
              </a:tblPr>
              <a:tblGrid>
                <a:gridCol w="6931900"/>
              </a:tblGrid>
              <a:tr h="9089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400"/>
                        <a:t>Suppose there are two categories, i.e., Category A and Category B, and we have a new</a:t>
                      </a:r>
                      <a:r>
                        <a:rPr lang="en-US" sz="1400"/>
                        <a:t> </a:t>
                      </a:r>
                      <a:r>
                        <a:rPr lang="en-US" sz="1400"/>
                        <a:t>data point x1, so this data point will lie in which of these categories.</a:t>
                      </a:r>
                      <a:r>
                        <a:rPr lang="en-US" sz="1400"/>
                        <a:t> </a:t>
                      </a:r>
                      <a:r>
                        <a:rPr lang="en-US" sz="1400"/>
                        <a:t>To solve this type of problem, we need a K-NN algorithm. With the help of K-NN,we can easily identify the category or class of a particular dataset. Consider the diagram.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385623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2" name="Google Shape;102;p2"/>
          <p:cNvGraphicFramePr/>
          <p:nvPr/>
        </p:nvGraphicFramePr>
        <p:xfrm>
          <a:off x="3993042" y="23247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{A99C67B8-6476-4BF5-A6EC-5CF166E7E605}</a:tableStyleId>
              </a:tblPr>
              <a:tblGrid>
                <a:gridCol w="3886475"/>
              </a:tblGrid>
              <a:tr h="1029725">
                <a:tc>
                  <a:txBody>
                    <a:bodyPr/>
                    <a:lstStyle/>
                    <a:p>
                      <a:pPr indent="-228600" lvl="0" marL="2286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lang="en-US" sz="1600"/>
                        <a:t>Firstly, we will choose the number of neighbors, so we will choose the k=5.</a:t>
                      </a:r>
                      <a:endParaRPr/>
                    </a:p>
                    <a:p>
                      <a:pPr indent="-228600" lvl="0" marL="228600" marR="0" rtl="0" algn="just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•"/>
                      </a:pPr>
                      <a:r>
                        <a:rPr lang="en-US" sz="1600"/>
                        <a:t>Next, we will calculate the </a:t>
                      </a:r>
                      <a:r>
                        <a:rPr b="1" lang="en-US" sz="1600"/>
                        <a:t>Euclidean distance</a:t>
                      </a:r>
                      <a:r>
                        <a:rPr lang="en-US" sz="1600"/>
                        <a:t> between the data points. The Euclidean distance is the distance between</a:t>
                      </a:r>
                      <a:r>
                        <a:rPr lang="en-US" sz="1600"/>
                        <a:t> </a:t>
                      </a:r>
                      <a:r>
                        <a:rPr lang="en-US" sz="1600"/>
                        <a:t>two points, which we have already studied in geometry. 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600"/>
                        <a:t>                                     It can be calculated as</a:t>
                      </a:r>
                      <a:r>
                        <a:rPr lang="en-US" sz="1100"/>
                        <a:t>: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3" name="Google Shape;103;p2"/>
          <p:cNvGraphicFramePr/>
          <p:nvPr/>
        </p:nvGraphicFramePr>
        <p:xfrm>
          <a:off x="401782" y="47936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{AD30D828-3709-48B3-98BB-177BAD70389A}</a:tableStyleId>
              </a:tblPr>
              <a:tblGrid>
                <a:gridCol w="6995750"/>
              </a:tblGrid>
              <a:tr h="1375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2400"/>
                        <a:t>By calculating the Euclidean distance we got the nearest neighbors, as three nearest</a:t>
                      </a:r>
                      <a:r>
                        <a:rPr lang="en-US" sz="2400"/>
                        <a:t> </a:t>
                      </a:r>
                      <a:r>
                        <a:rPr lang="en-US" sz="2400"/>
                        <a:t>neighbors in category A and two nearest neighbors in category B. Consider the image: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4" name="Google Shape;104;p2"/>
          <p:cNvGraphicFramePr/>
          <p:nvPr/>
        </p:nvGraphicFramePr>
        <p:xfrm>
          <a:off x="77401" y="6432754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7FB75F"/>
                    </a:gs>
                    <a:gs pos="50000">
                      <a:srgbClr val="6EB141"/>
                    </a:gs>
                    <a:gs pos="100000">
                      <a:srgbClr val="5FA134"/>
                    </a:gs>
                  </a:gsLst>
                  <a:lin ang="5400000" scaled="0"/>
                </a:gradFill>
                <a:tableStyleId>{76725EA9-71E1-4F93-B728-C64EB63FE0B4}</a:tableStyleId>
              </a:tblPr>
              <a:tblGrid>
                <a:gridCol w="11479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As we can see the 3 nearest neighbors are from category A, hence this new data point must belong to category 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2964156" y="224132"/>
            <a:ext cx="590309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938013" y="1379282"/>
            <a:ext cx="9442359" cy="2031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IJCST et. al.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 taken one sample training dataset containing 100 rows and 11 columns of the above mentioned attributes. We have applied K- Nearest neighbor algorithm on the training and test sample data and obtained results for different values of K. Accuracy for K=3,Testdata1=70%,Testdata2=50% and K= 5, Testdata1=69%,Testdata2=63%.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Asha Gowda Karegowda et. al.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used cascading K mean ad K nearest neighbor algorithm for categorization of diabetic patients in their proposed work. Accuracy achieved by the proposed system is 82%.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656823" y="3889420"/>
            <a:ext cx="10509160" cy="862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[1]International Journal of Computer Science Trends and Technology (IJCST)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[2]Asha Gowda Karegowda, Punya V M.A.Jayaram, A.S .Manjunath,.” Rule based Classification for Diabetic Patients using Decision Tree C4.5 “, International Journal of Computer Applications (0975 – 8887) Volume 45– No.12, May 2012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838199" y="-376012"/>
            <a:ext cx="10515600" cy="1692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	</a:t>
            </a:r>
            <a:r>
              <a:rPr b="1" lang="en-US" sz="4000">
                <a:solidFill>
                  <a:srgbClr val="00B050"/>
                </a:solidFill>
              </a:rPr>
              <a:t>WORK IMPLEMENTATION OF KNN</a:t>
            </a:r>
            <a:endParaRPr b="1" sz="4000">
              <a:solidFill>
                <a:srgbClr val="00B050"/>
              </a:solidFill>
            </a:endParaRPr>
          </a:p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838199" y="817418"/>
            <a:ext cx="11353801" cy="5555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					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r>
              <a:rPr b="1" lang="en-US" sz="1400"/>
              <a:t>             </a:t>
            </a:r>
            <a:r>
              <a:rPr lang="en-US" sz="1400"/>
              <a:t>			  </a:t>
            </a:r>
            <a:r>
              <a:rPr lang="en-US" sz="2000"/>
              <a:t>	</a:t>
            </a:r>
            <a:r>
              <a:rPr lang="en-US" sz="1400"/>
              <a:t>                          						    </a:t>
            </a:r>
            <a:r>
              <a:rPr lang="en-US" sz="2000"/>
              <a:t>		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 b="18706" l="31754" r="33106" t="44849"/>
          <a:stretch/>
        </p:blipFill>
        <p:spPr>
          <a:xfrm>
            <a:off x="6982690" y="3816927"/>
            <a:ext cx="4876800" cy="294378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4"/>
          <p:cNvGraphicFramePr/>
          <p:nvPr/>
        </p:nvGraphicFramePr>
        <p:xfrm>
          <a:off x="8963890" y="18426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{AD30D828-3709-48B3-98BB-177BAD70389A}</a:tableStyleId>
              </a:tblPr>
              <a:tblGrid>
                <a:gridCol w="1427025"/>
                <a:gridCol w="1427025"/>
              </a:tblGrid>
              <a:tr h="64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TP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FP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4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FN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TN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2" name="Google Shape;122;p4"/>
          <p:cNvGraphicFramePr/>
          <p:nvPr/>
        </p:nvGraphicFramePr>
        <p:xfrm>
          <a:off x="7301347" y="9892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{A99C67B8-6476-4BF5-A6EC-5CF166E7E605}</a:tableStyleId>
              </a:tblPr>
              <a:tblGrid>
                <a:gridCol w="443350"/>
              </a:tblGrid>
              <a:tr h="2604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U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3" name="Google Shape;123;p4"/>
          <p:cNvGraphicFramePr/>
          <p:nvPr/>
        </p:nvGraphicFramePr>
        <p:xfrm>
          <a:off x="8825345" y="8429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{A99C67B8-6476-4BF5-A6EC-5CF166E7E605}</a:tableStyleId>
              </a:tblPr>
              <a:tblGrid>
                <a:gridCol w="2826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    ACTUAL     VALUES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4" name="Google Shape;124;p4"/>
          <p:cNvGraphicFramePr/>
          <p:nvPr/>
        </p:nvGraphicFramePr>
        <p:xfrm>
          <a:off x="152400" y="976441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tableStyleId>{B27440EE-BE5E-459D-AD8D-126793EC4588}</a:tableStyleId>
              </a:tblPr>
              <a:tblGrid>
                <a:gridCol w="6858000"/>
              </a:tblGrid>
              <a:tr h="2618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After applying </a:t>
                      </a:r>
                      <a:r>
                        <a:rPr b="1" lang="en-US" sz="2400"/>
                        <a:t>KNN </a:t>
                      </a:r>
                      <a:r>
                        <a:rPr lang="en-US" sz="2400"/>
                        <a:t>with the PIMA Indian dataset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 we get the value of True positive =94,True negative=32,False positive=13,False negative=15.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F1_score=69%.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5" name="Google Shape;125;p4"/>
          <p:cNvGraphicFramePr/>
          <p:nvPr/>
        </p:nvGraphicFramePr>
        <p:xfrm>
          <a:off x="342899" y="40309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{A99C67B8-6476-4BF5-A6EC-5CF166E7E605}</a:tableStyleId>
              </a:tblPr>
              <a:tblGrid>
                <a:gridCol w="6515100"/>
              </a:tblGrid>
              <a:tr h="17603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The </a:t>
                      </a:r>
                      <a:r>
                        <a:rPr b="1" lang="en-US" sz="2000"/>
                        <a:t>K- NEAREST NEIGHBOR </a:t>
                      </a:r>
                      <a:r>
                        <a:rPr lang="en-US" sz="2000"/>
                        <a:t>classifiers shows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 the accuracy level of nearly 81%, more precisely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 0.81818181818182 with k value=11,which indicates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 that the performance of these techniques are pretty 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well</a:t>
                      </a:r>
                      <a:r>
                        <a:rPr b="1" lang="en-US" sz="2000"/>
                        <a:t>.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6" name="Google Shape;126;p4"/>
          <p:cNvGraphicFramePr/>
          <p:nvPr/>
        </p:nvGraphicFramePr>
        <p:xfrm>
          <a:off x="9153236" y="14955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{3BBDA137-6B9B-499B-A8B4-BC5534C49F0F}</a:tableStyleId>
              </a:tblPr>
              <a:tblGrid>
                <a:gridCol w="1029850"/>
              </a:tblGrid>
              <a:tr h="250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POSITIVE(1)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7" name="Google Shape;127;p4"/>
          <p:cNvGraphicFramePr/>
          <p:nvPr/>
        </p:nvGraphicFramePr>
        <p:xfrm>
          <a:off x="7795492" y="19665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{3BBDA137-6B9B-499B-A8B4-BC5534C49F0F}</a:tableStyleId>
              </a:tblPr>
              <a:tblGrid>
                <a:gridCol w="1071425"/>
              </a:tblGrid>
              <a:tr h="250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POSITIVE(1)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8" name="Google Shape;128;p4"/>
          <p:cNvGraphicFramePr/>
          <p:nvPr/>
        </p:nvGraphicFramePr>
        <p:xfrm>
          <a:off x="7813963" y="26172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{B27440EE-BE5E-459D-AD8D-126793EC4588}</a:tableStyleId>
              </a:tblPr>
              <a:tblGrid>
                <a:gridCol w="1052950"/>
              </a:tblGrid>
              <a:tr h="273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NEGATIVE(0)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9" name="Google Shape;129;p4"/>
          <p:cNvGraphicFramePr/>
          <p:nvPr/>
        </p:nvGraphicFramePr>
        <p:xfrm>
          <a:off x="10566400" y="15129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{AD30D828-3709-48B3-98BB-177BAD70389A}</a:tableStyleId>
              </a:tblPr>
              <a:tblGrid>
                <a:gridCol w="1071425"/>
              </a:tblGrid>
              <a:tr h="20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NEGATIVE(0)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2021-07-05T13:43:05Z</dcterms:created>
  <dc:creator>Nargis</dc:creator>
</cp:coreProperties>
</file>