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1"/>
  </p:notesMasterIdLst>
  <p:sldIdLst>
    <p:sldId id="274" r:id="rId2"/>
    <p:sldId id="280" r:id="rId3"/>
    <p:sldId id="281" r:id="rId4"/>
    <p:sldId id="258" r:id="rId5"/>
    <p:sldId id="259" r:id="rId6"/>
    <p:sldId id="260" r:id="rId7"/>
    <p:sldId id="261" r:id="rId8"/>
    <p:sldId id="263" r:id="rId9"/>
    <p:sldId id="264" r:id="rId10"/>
    <p:sldId id="277" r:id="rId11"/>
    <p:sldId id="266" r:id="rId12"/>
    <p:sldId id="267" r:id="rId13"/>
    <p:sldId id="279" r:id="rId14"/>
    <p:sldId id="278" r:id="rId15"/>
    <p:sldId id="269" r:id="rId16"/>
    <p:sldId id="270" r:id="rId17"/>
    <p:sldId id="276"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81" d="100"/>
          <a:sy n="81" d="100"/>
        </p:scale>
        <p:origin x="73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EC8F6-1DE8-4310-A6BA-1AF23F693668}" type="datetimeFigureOut">
              <a:rPr lang="en-IN" smtClean="0"/>
              <a:pPr/>
              <a:t>2022-11-27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756AB-7A73-4352-B6D4-370045208787}" type="slidenum">
              <a:rPr lang="en-IN" smtClean="0"/>
              <a:pPr/>
              <a:t>‹#›</a:t>
            </a:fld>
            <a:endParaRPr lang="en-IN"/>
          </a:p>
        </p:txBody>
      </p:sp>
    </p:spTree>
    <p:extLst>
      <p:ext uri="{BB962C8B-B14F-4D97-AF65-F5344CB8AC3E}">
        <p14:creationId xmlns:p14="http://schemas.microsoft.com/office/powerpoint/2010/main" val="188405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E756AB-7A73-4352-B6D4-370045208787}" type="slidenum">
              <a:rPr lang="en-IN" smtClean="0"/>
              <a:pPr/>
              <a:t>16</a:t>
            </a:fld>
            <a:endParaRPr lang="en-IN"/>
          </a:p>
        </p:txBody>
      </p:sp>
    </p:spTree>
    <p:extLst>
      <p:ext uri="{BB962C8B-B14F-4D97-AF65-F5344CB8AC3E}">
        <p14:creationId xmlns:p14="http://schemas.microsoft.com/office/powerpoint/2010/main" val="392267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6A010-7C9E-4353-BB1E-251CB88D1208}" type="datetime1">
              <a:rPr lang="en-IN" smtClean="0"/>
              <a:pPr/>
              <a:t>2022-11-27</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416637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443AB8-72E6-4B72-9FBC-C60E8B5AF310}" type="datetime1">
              <a:rPr lang="en-IN" smtClean="0"/>
              <a:pPr/>
              <a:t>2022-11-27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28438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0377C-1705-4E86-A2F0-D83B62769C0D}" type="datetime1">
              <a:rPr lang="en-IN" smtClean="0"/>
              <a:pPr/>
              <a:t>2022-11-27</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74B132-94AE-4010-80CD-A69A91E770E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496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076F54-6F16-45E9-8C19-CD79932F7843}" type="datetime1">
              <a:rPr lang="en-IN" smtClean="0"/>
              <a:pPr/>
              <a:t>2022-11-27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91789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2AFAAB-8A67-4CAC-9EFE-1DB1ED8FF881}" type="datetime1">
              <a:rPr lang="en-IN" smtClean="0"/>
              <a:pPr/>
              <a:t>2022-11-27</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516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1A2C9D-594C-4E88-B0DE-0448B625D9E2}" type="datetime1">
              <a:rPr lang="en-IN" smtClean="0"/>
              <a:pPr/>
              <a:t>2022-11-27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395552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2F83E-5714-4931-8D09-1655C21E864D}" type="datetime1">
              <a:rPr lang="en-IN" smtClean="0"/>
              <a:pPr/>
              <a:t>2022-11-27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727750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86691-A47B-479D-9913-7192982DBF03}" type="datetime1">
              <a:rPr lang="en-IN" smtClean="0"/>
              <a:pPr/>
              <a:t>2022-11-27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5718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D9E12-B516-4860-B2F9-9C93DD32B5D7}" type="datetime1">
              <a:rPr lang="en-IN" smtClean="0"/>
              <a:pPr/>
              <a:t>2022-11-27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391381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218BD-9D8A-41EF-8C1A-57100C28020B}" type="datetime1">
              <a:rPr lang="en-IN" smtClean="0"/>
              <a:pPr/>
              <a:t>2022-11-27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693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0D22A3-F16A-40BD-BFF9-A2F0980501C8}" type="datetime1">
              <a:rPr lang="en-IN" smtClean="0"/>
              <a:pPr/>
              <a:t>2022-11-27</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83083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5060F-1117-41B4-B0F2-C4A280460410}" type="datetime1">
              <a:rPr lang="en-IN" smtClean="0"/>
              <a:pPr/>
              <a:t>2022-11-27</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321238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E5717-A832-4467-87A9-B1E6E908028E}" type="datetime1">
              <a:rPr lang="en-IN" smtClean="0"/>
              <a:pPr/>
              <a:t>2022-11-27</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334710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4D0A6-09D8-4239-85B8-AC839D0AC58B}" type="datetime1">
              <a:rPr lang="en-IN" smtClean="0"/>
              <a:pPr/>
              <a:t>2022-11-27</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198035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37BCC-D44D-4A1F-BC00-1044C261F58D}" type="datetime1">
              <a:rPr lang="en-IN" smtClean="0"/>
              <a:pPr/>
              <a:t>2022-11-27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427933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F1F46-C6F1-4973-9380-3BE8E5273793}" type="datetime1">
              <a:rPr lang="en-IN" smtClean="0"/>
              <a:pPr/>
              <a:t>2022-11-27</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74B132-94AE-4010-80CD-A69A91E770E4}" type="slidenum">
              <a:rPr lang="en-IN" smtClean="0"/>
              <a:pPr/>
              <a:t>‹#›</a:t>
            </a:fld>
            <a:endParaRPr lang="en-IN"/>
          </a:p>
        </p:txBody>
      </p:sp>
    </p:spTree>
    <p:extLst>
      <p:ext uri="{BB962C8B-B14F-4D97-AF65-F5344CB8AC3E}">
        <p14:creationId xmlns:p14="http://schemas.microsoft.com/office/powerpoint/2010/main" val="257084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9990EF-50E2-469C-B0E6-8C1A607C0379}" type="datetime1">
              <a:rPr lang="en-IN" smtClean="0"/>
              <a:pPr/>
              <a:t>2022-11-27</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74B132-94AE-4010-80CD-A69A91E770E4}" type="slidenum">
              <a:rPr lang="en-IN" smtClean="0"/>
              <a:pPr/>
              <a:t>‹#›</a:t>
            </a:fld>
            <a:endParaRPr lang="en-IN"/>
          </a:p>
        </p:txBody>
      </p:sp>
    </p:spTree>
    <p:extLst>
      <p:ext uri="{BB962C8B-B14F-4D97-AF65-F5344CB8AC3E}">
        <p14:creationId xmlns:p14="http://schemas.microsoft.com/office/powerpoint/2010/main" val="206100103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p:nvPr/>
        </p:nvSpPr>
        <p:spPr>
          <a:xfrm>
            <a:off x="237466" y="224457"/>
            <a:ext cx="11372814" cy="80483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ct val="100000"/>
              <a:buFont typeface="Calibri"/>
              <a:buNone/>
            </a:pPr>
            <a:r>
              <a:rPr lang="en-US" sz="2800" b="1" i="0" u="none" strike="noStrike" baseline="0" dirty="0">
                <a:latin typeface="Times New Roman" panose="02020603050405020304" pitchFamily="18" charset="0"/>
                <a:cs typeface="Times New Roman" panose="02020603050405020304" pitchFamily="18" charset="0"/>
              </a:rPr>
              <a:t>Comparison between decision tree and random forest </a:t>
            </a:r>
            <a:br>
              <a:rPr lang="en-US" sz="2800" b="1" i="0" u="none" strike="noStrike" baseline="0" dirty="0">
                <a:latin typeface="Times New Roman" panose="02020603050405020304" pitchFamily="18" charset="0"/>
                <a:cs typeface="Times New Roman" panose="02020603050405020304" pitchFamily="18" charset="0"/>
              </a:rPr>
            </a:br>
            <a:r>
              <a:rPr lang="en-US" sz="2800" b="1" i="0" u="none" strike="noStrike" baseline="0" dirty="0">
                <a:latin typeface="Times New Roman" panose="02020603050405020304" pitchFamily="18" charset="0"/>
                <a:cs typeface="Times New Roman" panose="02020603050405020304" pitchFamily="18" charset="0"/>
              </a:rPr>
              <a:t>towards recommendation system or engine</a:t>
            </a:r>
            <a:endParaRPr sz="2800"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0" name="Google Shape;160;p1"/>
          <p:cNvSpPr/>
          <p:nvPr/>
        </p:nvSpPr>
        <p:spPr>
          <a:xfrm>
            <a:off x="5213037" y="1182911"/>
            <a:ext cx="1247892" cy="35390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700"/>
              <a:buFont typeface="Arial"/>
              <a:buNone/>
            </a:pPr>
            <a:r>
              <a:rPr lang="en-GB" sz="1700" b="1" i="0" u="none" strike="noStrike" cap="none" dirty="0">
                <a:latin typeface="Times New Roman" panose="02020603050405020304" pitchFamily="18" charset="0"/>
                <a:ea typeface="Calibri"/>
                <a:cs typeface="Times New Roman" panose="02020603050405020304" pitchFamily="18" charset="0"/>
                <a:sym typeface="Calibri"/>
              </a:rPr>
              <a:t>PROJECT</a:t>
            </a:r>
            <a:endParaRPr sz="1700"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1" name="Google Shape;161;p1"/>
          <p:cNvSpPr/>
          <p:nvPr/>
        </p:nvSpPr>
        <p:spPr>
          <a:xfrm>
            <a:off x="5111158" y="1424786"/>
            <a:ext cx="1625430"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700"/>
              <a:buFont typeface="Arial"/>
              <a:buNone/>
            </a:pPr>
            <a:r>
              <a:rPr lang="en-GB" b="1" i="0" u="none" strike="noStrike" cap="none" dirty="0">
                <a:latin typeface="Times New Roman" panose="02020603050405020304" pitchFamily="18" charset="0"/>
                <a:ea typeface="Calibri"/>
                <a:cs typeface="Times New Roman" panose="02020603050405020304" pitchFamily="18" charset="0"/>
                <a:sym typeface="Calibri"/>
              </a:rPr>
              <a:t>Submitted By</a:t>
            </a:r>
            <a:endParaRPr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3" name="Google Shape;163;p1"/>
          <p:cNvSpPr/>
          <p:nvPr/>
        </p:nvSpPr>
        <p:spPr>
          <a:xfrm>
            <a:off x="2995127" y="1674714"/>
            <a:ext cx="814562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a:t>
            </a:r>
            <a:r>
              <a:rPr lang="en-IN" b="1" i="0" u="sng" dirty="0">
                <a:effectLst/>
                <a:latin typeface="Times New Roman" panose="02020603050405020304" pitchFamily="18" charset="0"/>
                <a:cs typeface="Times New Roman" panose="02020603050405020304" pitchFamily="18" charset="0"/>
              </a:rPr>
              <a:t>Name </a:t>
            </a:r>
            <a:r>
              <a:rPr lang="en-IN" b="1" i="0" dirty="0">
                <a:effectLst/>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  </a:t>
            </a:r>
            <a:r>
              <a:rPr lang="en-IN" b="1" i="0" u="sng" dirty="0">
                <a:effectLst/>
                <a:latin typeface="Times New Roman" panose="02020603050405020304" pitchFamily="18" charset="0"/>
                <a:cs typeface="Times New Roman" panose="02020603050405020304" pitchFamily="18" charset="0"/>
              </a:rPr>
              <a:t>University Roll No. </a:t>
            </a:r>
          </a:p>
          <a:p>
            <a:pPr marL="0" marR="0" lvl="0" indent="0" algn="just" rtl="0">
              <a:lnSpc>
                <a:spcPct val="100000"/>
              </a:lnSpc>
              <a:spcBef>
                <a:spcPts val="0"/>
              </a:spcBef>
              <a:spcAft>
                <a:spcPts val="0"/>
              </a:spcAft>
              <a:buClr>
                <a:srgbClr val="000000"/>
              </a:buClr>
              <a:buSzPts val="1800"/>
              <a:buFont typeface="Arial"/>
              <a:buNone/>
            </a:pPr>
            <a:r>
              <a:rPr lang="en-IN" b="1" dirty="0">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Pritam Roy 							</a:t>
            </a:r>
          </a:p>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a:t>
            </a:r>
            <a:r>
              <a:rPr lang="en-IN" b="1" i="0" dirty="0" err="1">
                <a:effectLst/>
                <a:latin typeface="Times New Roman" panose="02020603050405020304" pitchFamily="18" charset="0"/>
                <a:cs typeface="Times New Roman" panose="02020603050405020304" pitchFamily="18" charset="0"/>
              </a:rPr>
              <a:t>Rupak</a:t>
            </a:r>
            <a:r>
              <a:rPr lang="en-IN" b="1" i="0" dirty="0">
                <a:effectLst/>
                <a:latin typeface="Times New Roman" panose="02020603050405020304" pitchFamily="18" charset="0"/>
                <a:cs typeface="Times New Roman" panose="02020603050405020304" pitchFamily="18" charset="0"/>
              </a:rPr>
              <a:t> Pal 							</a:t>
            </a:r>
          </a:p>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Pritam Das 							</a:t>
            </a:r>
          </a:p>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Srijon Mallick 						</a:t>
            </a:r>
          </a:p>
          <a:p>
            <a:pPr marL="0" marR="0" lvl="0" indent="0" algn="just" rtl="0">
              <a:lnSpc>
                <a:spcPct val="100000"/>
              </a:lnSpc>
              <a:spcBef>
                <a:spcPts val="0"/>
              </a:spcBef>
              <a:spcAft>
                <a:spcPts val="0"/>
              </a:spcAft>
              <a:buClr>
                <a:srgbClr val="000000"/>
              </a:buClr>
              <a:buSzPts val="1800"/>
              <a:buFont typeface="Arial"/>
              <a:buNone/>
            </a:pPr>
            <a:r>
              <a:rPr lang="en-IN" b="1" i="0" dirty="0">
                <a:effectLst/>
                <a:latin typeface="Times New Roman" panose="02020603050405020304" pitchFamily="18" charset="0"/>
                <a:cs typeface="Times New Roman" panose="02020603050405020304" pitchFamily="18" charset="0"/>
              </a:rPr>
              <a:t>  </a:t>
            </a:r>
            <a:r>
              <a:rPr lang="en-IN" b="1" i="0" dirty="0" err="1">
                <a:effectLst/>
                <a:latin typeface="Times New Roman" panose="02020603050405020304" pitchFamily="18" charset="0"/>
                <a:cs typeface="Times New Roman" panose="02020603050405020304" pitchFamily="18" charset="0"/>
              </a:rPr>
              <a:t>Souvik</a:t>
            </a:r>
            <a:r>
              <a:rPr lang="en-IN" b="1" i="0" dirty="0">
                <a:effectLst/>
                <a:latin typeface="Times New Roman" panose="02020603050405020304" pitchFamily="18" charset="0"/>
                <a:cs typeface="Times New Roman" panose="02020603050405020304" pitchFamily="18" charset="0"/>
              </a:rPr>
              <a:t> Saha 						</a:t>
            </a:r>
            <a:endParaRPr sz="1800" b="1"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164" name="Google Shape;164;p1"/>
          <p:cNvSpPr/>
          <p:nvPr/>
        </p:nvSpPr>
        <p:spPr>
          <a:xfrm>
            <a:off x="2675243" y="3678928"/>
            <a:ext cx="7232549" cy="907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dirty="0">
                <a:latin typeface="Times New Roman" panose="02020603050405020304" pitchFamily="18" charset="0"/>
                <a:ea typeface="Calibri"/>
                <a:cs typeface="Times New Roman" panose="02020603050405020304" pitchFamily="18" charset="0"/>
                <a:sym typeface="Calibri"/>
              </a:rPr>
              <a:t>Under the supervision of </a:t>
            </a:r>
            <a:endParaRPr lang="en-IN" sz="1800" b="0" i="0" u="none" strike="noStrike" baseline="0" dirty="0">
              <a:latin typeface="Times New Roman" panose="02020603050405020304" pitchFamily="18" charset="0"/>
              <a:cs typeface="Times New Roman" panose="02020603050405020304" pitchFamily="18" charset="0"/>
            </a:endParaRPr>
          </a:p>
          <a:p>
            <a:pPr algn="ctr"/>
            <a:r>
              <a:rPr lang="en-IN" sz="1800" b="1"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err="1">
                <a:latin typeface="Times New Roman" panose="02020603050405020304" pitchFamily="18" charset="0"/>
                <a:cs typeface="Times New Roman" panose="02020603050405020304" pitchFamily="18" charset="0"/>
              </a:rPr>
              <a:t>Dr.</a:t>
            </a:r>
            <a:r>
              <a:rPr lang="en-IN" sz="1800" b="1" i="0" u="none" strike="noStrike" baseline="0" dirty="0">
                <a:latin typeface="Times New Roman" panose="02020603050405020304" pitchFamily="18" charset="0"/>
                <a:cs typeface="Times New Roman" panose="02020603050405020304" pitchFamily="18" charset="0"/>
              </a:rPr>
              <a:t> S. S. Thakur </a:t>
            </a:r>
          </a:p>
          <a:p>
            <a:pPr algn="ctr"/>
            <a:r>
              <a:rPr lang="en-US" sz="1800" b="1" i="0" u="none" strike="noStrike" baseline="0" dirty="0">
                <a:latin typeface="Times New Roman" panose="02020603050405020304" pitchFamily="18" charset="0"/>
                <a:cs typeface="Times New Roman" panose="02020603050405020304" pitchFamily="18" charset="0"/>
              </a:rPr>
              <a:t>Associate Professor, Department of Computer Science and Engineering</a:t>
            </a:r>
            <a:endParaRPr sz="1700" b="1" i="0" u="none" strike="noStrike" cap="none" dirty="0">
              <a:latin typeface="Times New Roman" panose="02020603050405020304" pitchFamily="18" charset="0"/>
              <a:ea typeface="Calibri"/>
              <a:cs typeface="Times New Roman" panose="02020603050405020304" pitchFamily="18" charset="0"/>
              <a:sym typeface="Calibri"/>
            </a:endParaRPr>
          </a:p>
        </p:txBody>
      </p:sp>
      <p:pic>
        <p:nvPicPr>
          <p:cNvPr id="165" name="Google Shape;165;p1" descr="SWAYAM-NPTEL LocalChapter"/>
          <p:cNvPicPr preferRelativeResize="0"/>
          <p:nvPr/>
        </p:nvPicPr>
        <p:blipFill rotWithShape="1">
          <a:blip r:embed="rId3">
            <a:alphaModFix/>
          </a:blip>
          <a:srcRect r="76807"/>
          <a:stretch/>
        </p:blipFill>
        <p:spPr>
          <a:xfrm>
            <a:off x="5427074" y="4509573"/>
            <a:ext cx="1895389" cy="1143001"/>
          </a:xfrm>
          <a:prstGeom prst="rect">
            <a:avLst/>
          </a:prstGeom>
          <a:noFill/>
          <a:ln>
            <a:noFill/>
          </a:ln>
        </p:spPr>
      </p:pic>
      <p:sp>
        <p:nvSpPr>
          <p:cNvPr id="166" name="Google Shape;166;p1"/>
          <p:cNvSpPr/>
          <p:nvPr/>
        </p:nvSpPr>
        <p:spPr>
          <a:xfrm>
            <a:off x="3453811" y="5691737"/>
            <a:ext cx="548369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a:latin typeface="Times New Roman" panose="02020603050405020304" pitchFamily="18" charset="0"/>
                <a:ea typeface="Calibri"/>
                <a:cs typeface="Times New Roman" panose="02020603050405020304" pitchFamily="18" charset="0"/>
                <a:sym typeface="Calibri"/>
              </a:rPr>
              <a:t>Department of Computer Science &amp; Engineering,</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a:latin typeface="Times New Roman" panose="02020603050405020304" pitchFamily="18" charset="0"/>
                <a:ea typeface="Calibri"/>
                <a:cs typeface="Times New Roman" panose="02020603050405020304" pitchFamily="18" charset="0"/>
                <a:sym typeface="Calibri"/>
              </a:rPr>
              <a:t>MCKV Institute of Engineering</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a:latin typeface="Times New Roman" panose="02020603050405020304" pitchFamily="18" charset="0"/>
                <a:ea typeface="Calibri"/>
                <a:cs typeface="Times New Roman" panose="02020603050405020304" pitchFamily="18" charset="0"/>
                <a:sym typeface="Calibri"/>
              </a:rPr>
              <a:t>243, G.T. Road (N)</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GB" sz="1400" b="1" i="0" u="none" strike="noStrike" cap="none" dirty="0" err="1">
                <a:latin typeface="Times New Roman" panose="02020603050405020304" pitchFamily="18" charset="0"/>
                <a:ea typeface="Calibri"/>
                <a:cs typeface="Times New Roman" panose="02020603050405020304" pitchFamily="18" charset="0"/>
                <a:sym typeface="Calibri"/>
              </a:rPr>
              <a:t>Liluah</a:t>
            </a:r>
            <a:r>
              <a:rPr lang="en-GB" sz="1400" b="1" i="0" u="none" strike="noStrike" cap="none" dirty="0">
                <a:latin typeface="Times New Roman" panose="02020603050405020304" pitchFamily="18" charset="0"/>
                <a:ea typeface="Calibri"/>
                <a:cs typeface="Times New Roman" panose="02020603050405020304" pitchFamily="18" charset="0"/>
                <a:sym typeface="Calibri"/>
              </a:rPr>
              <a:t>, Howrah-711204</a:t>
            </a:r>
            <a:endParaRPr sz="1100" b="0" i="0" u="none" strike="noStrike" cap="none" dirty="0">
              <a:latin typeface="Times New Roman" panose="02020603050405020304" pitchFamily="18" charset="0"/>
              <a:ea typeface="Calibri"/>
              <a:cs typeface="Times New Roman" panose="02020603050405020304" pitchFamily="18" charset="0"/>
              <a:sym typeface="Calibri"/>
            </a:endParaRPr>
          </a:p>
        </p:txBody>
      </p:sp>
      <p:sp>
        <p:nvSpPr>
          <p:cNvPr id="2" name="Slide Number Placeholder 1">
            <a:extLst>
              <a:ext uri="{FF2B5EF4-FFF2-40B4-BE49-F238E27FC236}">
                <a16:creationId xmlns:a16="http://schemas.microsoft.com/office/drawing/2014/main" id="{5034ADE3-CD34-4A68-8CDD-07DB875F23E0}"/>
              </a:ext>
            </a:extLst>
          </p:cNvPr>
          <p:cNvSpPr>
            <a:spLocks noGrp="1"/>
          </p:cNvSpPr>
          <p:nvPr>
            <p:ph type="sldNum" sz="quarter" idx="12"/>
          </p:nvPr>
        </p:nvSpPr>
        <p:spPr/>
        <p:txBody>
          <a:bodyPr/>
          <a:lstStyle/>
          <a:p>
            <a:fld id="{0B74B132-94AE-4010-80CD-A69A91E770E4}" type="slidenum">
              <a:rPr lang="en-IN" smtClean="0"/>
              <a:pPr/>
              <a:t>1</a:t>
            </a:fld>
            <a:endParaRPr lang="en-IN" dirty="0"/>
          </a:p>
        </p:txBody>
      </p:sp>
      <p:sp>
        <p:nvSpPr>
          <p:cNvPr id="3" name="Date Placeholder 2">
            <a:extLst>
              <a:ext uri="{FF2B5EF4-FFF2-40B4-BE49-F238E27FC236}">
                <a16:creationId xmlns:a16="http://schemas.microsoft.com/office/drawing/2014/main" id="{05D76CCF-A6C5-40A4-9C6E-D04F4C50F7BE}"/>
              </a:ext>
            </a:extLst>
          </p:cNvPr>
          <p:cNvSpPr>
            <a:spLocks noGrp="1"/>
          </p:cNvSpPr>
          <p:nvPr>
            <p:ph type="dt" sz="half" idx="10"/>
          </p:nvPr>
        </p:nvSpPr>
        <p:spPr/>
        <p:txBody>
          <a:bodyPr/>
          <a:lstStyle/>
          <a:p>
            <a:fld id="{3810992D-D28A-4900-9D90-AC7B9029C74B}" type="datetime1">
              <a:rPr lang="en-IN" smtClean="0"/>
              <a:pPr/>
              <a:t>2022-11-27</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E9EDB-E0E9-47F4-AB39-52E00A693A9D}"/>
              </a:ext>
            </a:extLst>
          </p:cNvPr>
          <p:cNvSpPr>
            <a:spLocks noGrp="1"/>
          </p:cNvSpPr>
          <p:nvPr>
            <p:ph idx="1"/>
          </p:nvPr>
        </p:nvSpPr>
        <p:spPr>
          <a:xfrm>
            <a:off x="2015413" y="349898"/>
            <a:ext cx="9619860" cy="6158203"/>
          </a:xfrm>
        </p:spPr>
        <p:txBody>
          <a:bodyPr>
            <a:normAutofit fontScale="92500" lnSpcReduction="20000"/>
          </a:bodyPr>
          <a:lstStyle/>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simple to understand as it follows the same process which a human follow while making any decision in real-life.</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can be very useful for solving decision-related problems.</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helps to think about all the possible outcomes for a problem.</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is less requirement of data cleaning compared to other algorithms.</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decision tree contains lots of layers, which makes it complex.</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may have an overfitting issue, which can be resolved using the Random Forest algorithm.</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lgn="just">
              <a:lnSpc>
                <a:spcPct val="150000"/>
              </a:lnSpc>
              <a:spcAft>
                <a:spcPts val="800"/>
              </a:spcAft>
              <a:buSzPts val="1000"/>
              <a:buFont typeface="Wingdings" panose="05000000000000000000" pitchFamily="2" charset="2"/>
              <a:buChar char="q"/>
              <a:tabLst>
                <a:tab pos="457200" algn="l"/>
              </a:tabLs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more class labels, the computational complexity of the decision tree may increase.</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5D0E394-8320-4985-81A5-CA42E9FE154A}"/>
              </a:ext>
            </a:extLst>
          </p:cNvPr>
          <p:cNvSpPr>
            <a:spLocks noGrp="1"/>
          </p:cNvSpPr>
          <p:nvPr>
            <p:ph type="sldNum" sz="quarter" idx="12"/>
          </p:nvPr>
        </p:nvSpPr>
        <p:spPr/>
        <p:txBody>
          <a:bodyPr/>
          <a:lstStyle/>
          <a:p>
            <a:fld id="{0B74B132-94AE-4010-80CD-A69A91E770E4}" type="slidenum">
              <a:rPr lang="en-IN" smtClean="0"/>
              <a:pPr/>
              <a:t>10</a:t>
            </a:fld>
            <a:endParaRPr lang="en-IN"/>
          </a:p>
        </p:txBody>
      </p:sp>
      <p:sp>
        <p:nvSpPr>
          <p:cNvPr id="4" name="Date Placeholder 3">
            <a:extLst>
              <a:ext uri="{FF2B5EF4-FFF2-40B4-BE49-F238E27FC236}">
                <a16:creationId xmlns:a16="http://schemas.microsoft.com/office/drawing/2014/main" id="{CEF07F9C-D2A5-4226-AAA6-0BB6FA9D5947}"/>
              </a:ext>
            </a:extLst>
          </p:cNvPr>
          <p:cNvSpPr>
            <a:spLocks noGrp="1"/>
          </p:cNvSpPr>
          <p:nvPr>
            <p:ph type="dt" sz="half" idx="10"/>
          </p:nvPr>
        </p:nvSpPr>
        <p:spPr/>
        <p:txBody>
          <a:bodyPr/>
          <a:lstStyle/>
          <a:p>
            <a:fld id="{6B67C6C1-AD3C-470F-8795-F5F5F1E0594E}" type="datetime1">
              <a:rPr lang="en-IN" smtClean="0"/>
              <a:pPr/>
              <a:t>2022-11-27</a:t>
            </a:fld>
            <a:endParaRPr lang="en-IN"/>
          </a:p>
        </p:txBody>
      </p:sp>
    </p:spTree>
    <p:extLst>
      <p:ext uri="{BB962C8B-B14F-4D97-AF65-F5344CB8AC3E}">
        <p14:creationId xmlns:p14="http://schemas.microsoft.com/office/powerpoint/2010/main" val="366351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3BD1-851A-4DFF-9507-5533FCA552DF}"/>
              </a:ext>
            </a:extLst>
          </p:cNvPr>
          <p:cNvSpPr>
            <a:spLocks noGrp="1"/>
          </p:cNvSpPr>
          <p:nvPr>
            <p:ph type="title"/>
          </p:nvPr>
        </p:nvSpPr>
        <p:spPr>
          <a:xfrm>
            <a:off x="2293982" y="725312"/>
            <a:ext cx="8911687" cy="1119673"/>
          </a:xfrm>
        </p:spPr>
        <p:txBody>
          <a:bodyPr>
            <a:normAutofit fontScale="90000"/>
          </a:bodyPr>
          <a:lstStyle/>
          <a:p>
            <a:r>
              <a:rPr lang="en-IN" b="1" i="0" u="none" strike="noStrike" baseline="0" dirty="0">
                <a:solidFill>
                  <a:schemeClr val="tx1"/>
                </a:solidFill>
                <a:latin typeface="Times New Roman" panose="02020603050405020304" pitchFamily="18" charset="0"/>
              </a:rPr>
              <a:t>Random Forest</a:t>
            </a:r>
            <a:br>
              <a:rPr lang="en-IN" sz="1800" b="0" i="0" u="none" strike="noStrike" baseline="0" dirty="0">
                <a:solidFill>
                  <a:schemeClr val="tx1"/>
                </a:solidFill>
                <a:latin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24EAB89A-47B3-4E02-A8ED-2D178C6F7C5F}"/>
              </a:ext>
            </a:extLst>
          </p:cNvPr>
          <p:cNvSpPr>
            <a:spLocks noGrp="1"/>
          </p:cNvSpPr>
          <p:nvPr>
            <p:ph idx="1"/>
          </p:nvPr>
        </p:nvSpPr>
        <p:spPr>
          <a:xfrm>
            <a:off x="2290269" y="1433688"/>
            <a:ext cx="8915400" cy="1907822"/>
          </a:xfrm>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a:t>
            </a:r>
          </a:p>
          <a:p>
            <a:pPr algn="l"/>
            <a:r>
              <a:rPr lang="en-US" b="0" i="0" dirty="0">
                <a:solidFill>
                  <a:schemeClr val="tx1"/>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Machine Learning Random Forest Algorithm - Javatpoint">
            <a:extLst>
              <a:ext uri="{FF2B5EF4-FFF2-40B4-BE49-F238E27FC236}">
                <a16:creationId xmlns:a16="http://schemas.microsoft.com/office/drawing/2014/main" id="{20803AF9-F2FC-4BA9-B606-02D8875E0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308" y="3429000"/>
            <a:ext cx="5329321" cy="27036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67EF137-A2DA-428B-972B-DBBEF382433F}"/>
              </a:ext>
            </a:extLst>
          </p:cNvPr>
          <p:cNvSpPr>
            <a:spLocks noGrp="1"/>
          </p:cNvSpPr>
          <p:nvPr>
            <p:ph type="sldNum" sz="quarter" idx="12"/>
          </p:nvPr>
        </p:nvSpPr>
        <p:spPr/>
        <p:txBody>
          <a:bodyPr/>
          <a:lstStyle/>
          <a:p>
            <a:fld id="{0B74B132-94AE-4010-80CD-A69A91E770E4}" type="slidenum">
              <a:rPr lang="en-IN" smtClean="0"/>
              <a:pPr/>
              <a:t>11</a:t>
            </a:fld>
            <a:endParaRPr lang="en-IN"/>
          </a:p>
        </p:txBody>
      </p:sp>
      <p:sp>
        <p:nvSpPr>
          <p:cNvPr id="5" name="Date Placeholder 4">
            <a:extLst>
              <a:ext uri="{FF2B5EF4-FFF2-40B4-BE49-F238E27FC236}">
                <a16:creationId xmlns:a16="http://schemas.microsoft.com/office/drawing/2014/main" id="{679F13F5-9358-4276-B4B6-888D392FE211}"/>
              </a:ext>
            </a:extLst>
          </p:cNvPr>
          <p:cNvSpPr>
            <a:spLocks noGrp="1"/>
          </p:cNvSpPr>
          <p:nvPr>
            <p:ph type="dt" sz="half" idx="10"/>
          </p:nvPr>
        </p:nvSpPr>
        <p:spPr/>
        <p:txBody>
          <a:bodyPr/>
          <a:lstStyle/>
          <a:p>
            <a:fld id="{22D6DB41-2C2B-41A3-A9E1-500E2EBD6A98}" type="datetime1">
              <a:rPr lang="en-IN" smtClean="0"/>
              <a:pPr/>
              <a:t>2022-11-27</a:t>
            </a:fld>
            <a:endParaRPr lang="en-IN"/>
          </a:p>
        </p:txBody>
      </p:sp>
    </p:spTree>
    <p:extLst>
      <p:ext uri="{BB962C8B-B14F-4D97-AF65-F5344CB8AC3E}">
        <p14:creationId xmlns:p14="http://schemas.microsoft.com/office/powerpoint/2010/main" val="170204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2629-4C11-48A2-B753-772EE9EAB7E5}"/>
              </a:ext>
            </a:extLst>
          </p:cNvPr>
          <p:cNvSpPr>
            <a:spLocks noGrp="1"/>
          </p:cNvSpPr>
          <p:nvPr>
            <p:ph type="title"/>
          </p:nvPr>
        </p:nvSpPr>
        <p:spPr>
          <a:xfrm>
            <a:off x="2464436" y="599104"/>
            <a:ext cx="8911687" cy="756245"/>
          </a:xfrm>
        </p:spPr>
        <p:txBody>
          <a:bodyPr>
            <a:norm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Random Forest Algorithm</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A266B3-926E-4040-A68A-4F5137BE6881}"/>
              </a:ext>
            </a:extLst>
          </p:cNvPr>
          <p:cNvSpPr>
            <a:spLocks noGrp="1"/>
          </p:cNvSpPr>
          <p:nvPr>
            <p:ph idx="1"/>
          </p:nvPr>
        </p:nvSpPr>
        <p:spPr>
          <a:xfrm>
            <a:off x="2592924" y="1162891"/>
            <a:ext cx="9359589" cy="2664178"/>
          </a:xfrm>
        </p:spPr>
        <p:txBody>
          <a:bodyPr/>
          <a:lstStyle/>
          <a:p>
            <a:pPr algn="just"/>
            <a:r>
              <a:rPr lang="en-US" b="1" i="0" dirty="0">
                <a:solidFill>
                  <a:schemeClr val="tx1"/>
                </a:solidFill>
                <a:effectLst/>
                <a:latin typeface="Times New Roman" panose="02020603050405020304" pitchFamily="18" charset="0"/>
                <a:cs typeface="Times New Roman" panose="02020603050405020304" pitchFamily="18" charset="0"/>
              </a:rPr>
              <a:t>Step-1:</a:t>
            </a:r>
            <a:r>
              <a:rPr lang="en-US" b="0" i="0" dirty="0">
                <a:solidFill>
                  <a:schemeClr val="tx1"/>
                </a:solidFill>
                <a:effectLst/>
                <a:latin typeface="Times New Roman" panose="02020603050405020304" pitchFamily="18" charset="0"/>
                <a:cs typeface="Times New Roman" panose="02020603050405020304" pitchFamily="18" charset="0"/>
              </a:rPr>
              <a:t> Select random K data points from the training set.</a:t>
            </a:r>
          </a:p>
          <a:p>
            <a:pPr algn="just"/>
            <a:r>
              <a:rPr lang="en-US" b="1" i="0" dirty="0">
                <a:solidFill>
                  <a:schemeClr val="tx1"/>
                </a:solidFill>
                <a:effectLst/>
                <a:latin typeface="Times New Roman" panose="02020603050405020304" pitchFamily="18" charset="0"/>
                <a:cs typeface="Times New Roman" panose="02020603050405020304" pitchFamily="18" charset="0"/>
              </a:rPr>
              <a:t>Step-2:</a:t>
            </a:r>
            <a:r>
              <a:rPr lang="en-US" b="0" i="0" dirty="0">
                <a:solidFill>
                  <a:schemeClr val="tx1"/>
                </a:solidFill>
                <a:effectLst/>
                <a:latin typeface="Times New Roman" panose="02020603050405020304" pitchFamily="18" charset="0"/>
                <a:cs typeface="Times New Roman" panose="02020603050405020304" pitchFamily="18" charset="0"/>
              </a:rPr>
              <a:t> Build the decision trees associated with the selected data points (Subsets).</a:t>
            </a:r>
          </a:p>
          <a:p>
            <a:pPr algn="just"/>
            <a:r>
              <a:rPr lang="en-US" b="1" i="0" dirty="0">
                <a:solidFill>
                  <a:schemeClr val="tx1"/>
                </a:solidFill>
                <a:effectLst/>
                <a:latin typeface="Times New Roman" panose="02020603050405020304" pitchFamily="18" charset="0"/>
                <a:cs typeface="Times New Roman" panose="02020603050405020304" pitchFamily="18" charset="0"/>
              </a:rPr>
              <a:t>Step-3:</a:t>
            </a:r>
            <a:r>
              <a:rPr lang="en-US" b="0" i="0" dirty="0">
                <a:solidFill>
                  <a:schemeClr val="tx1"/>
                </a:solidFill>
                <a:effectLst/>
                <a:latin typeface="Times New Roman" panose="02020603050405020304" pitchFamily="18" charset="0"/>
                <a:cs typeface="Times New Roman" panose="02020603050405020304" pitchFamily="18" charset="0"/>
              </a:rPr>
              <a:t> Choose the number N for decision trees that you want to build.</a:t>
            </a:r>
          </a:p>
          <a:p>
            <a:pPr algn="just"/>
            <a:r>
              <a:rPr lang="en-US" b="1" i="0" dirty="0">
                <a:solidFill>
                  <a:schemeClr val="tx1"/>
                </a:solidFill>
                <a:effectLst/>
                <a:latin typeface="Times New Roman" panose="02020603050405020304" pitchFamily="18" charset="0"/>
                <a:cs typeface="Times New Roman" panose="02020603050405020304" pitchFamily="18" charset="0"/>
              </a:rPr>
              <a:t>Step-4:</a:t>
            </a:r>
            <a:r>
              <a:rPr lang="en-US" b="0" i="0" dirty="0">
                <a:solidFill>
                  <a:schemeClr val="tx1"/>
                </a:solidFill>
                <a:effectLst/>
                <a:latin typeface="Times New Roman" panose="02020603050405020304" pitchFamily="18" charset="0"/>
                <a:cs typeface="Times New Roman" panose="02020603050405020304" pitchFamily="18" charset="0"/>
              </a:rPr>
              <a:t> Repeat Step 1 &amp; 2.</a:t>
            </a:r>
          </a:p>
          <a:p>
            <a:pPr algn="just"/>
            <a:r>
              <a:rPr lang="en-US" b="1" i="0" dirty="0">
                <a:solidFill>
                  <a:schemeClr val="tx1"/>
                </a:solidFill>
                <a:effectLst/>
                <a:latin typeface="Times New Roman" panose="02020603050405020304" pitchFamily="18" charset="0"/>
                <a:cs typeface="Times New Roman" panose="02020603050405020304" pitchFamily="18" charset="0"/>
              </a:rPr>
              <a:t>Step-5:</a:t>
            </a:r>
            <a:r>
              <a:rPr lang="en-US" b="0" i="0" dirty="0">
                <a:solidFill>
                  <a:schemeClr val="tx1"/>
                </a:solidFill>
                <a:effectLst/>
                <a:latin typeface="Times New Roman" panose="02020603050405020304" pitchFamily="18" charset="0"/>
                <a:cs typeface="Times New Roman" panose="02020603050405020304" pitchFamily="18" charset="0"/>
              </a:rPr>
              <a:t> For new data points, find the predictions of each decision tree, and assign the new 			           data points to the category that wins the majority votes.</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C9D04A-A733-4AB0-9553-DD6B1DE316B5}"/>
              </a:ext>
            </a:extLst>
          </p:cNvPr>
          <p:cNvSpPr>
            <a:spLocks noGrp="1"/>
          </p:cNvSpPr>
          <p:nvPr>
            <p:ph type="sldNum" sz="quarter" idx="12"/>
          </p:nvPr>
        </p:nvSpPr>
        <p:spPr/>
        <p:txBody>
          <a:bodyPr/>
          <a:lstStyle/>
          <a:p>
            <a:fld id="{0B74B132-94AE-4010-80CD-A69A91E770E4}" type="slidenum">
              <a:rPr lang="en-IN" smtClean="0"/>
              <a:pPr/>
              <a:t>12</a:t>
            </a:fld>
            <a:endParaRPr lang="en-IN"/>
          </a:p>
        </p:txBody>
      </p:sp>
      <p:sp>
        <p:nvSpPr>
          <p:cNvPr id="5" name="Date Placeholder 4">
            <a:extLst>
              <a:ext uri="{FF2B5EF4-FFF2-40B4-BE49-F238E27FC236}">
                <a16:creationId xmlns:a16="http://schemas.microsoft.com/office/drawing/2014/main" id="{B96BCBCB-B804-4BA4-B3AB-772BEFDC498E}"/>
              </a:ext>
            </a:extLst>
          </p:cNvPr>
          <p:cNvSpPr>
            <a:spLocks noGrp="1"/>
          </p:cNvSpPr>
          <p:nvPr>
            <p:ph type="dt" sz="half" idx="10"/>
          </p:nvPr>
        </p:nvSpPr>
        <p:spPr/>
        <p:txBody>
          <a:bodyPr/>
          <a:lstStyle/>
          <a:p>
            <a:fld id="{1DAB0E2A-2111-4C0F-BD4A-6E643E6D1BFE}" type="datetime1">
              <a:rPr lang="en-IN" smtClean="0"/>
              <a:pPr/>
              <a:t>2022-11-27</a:t>
            </a:fld>
            <a:endParaRPr lang="en-IN"/>
          </a:p>
        </p:txBody>
      </p:sp>
      <p:pic>
        <p:nvPicPr>
          <p:cNvPr id="7" name="Picture 6" descr="RF1.jpg"/>
          <p:cNvPicPr>
            <a:picLocks noChangeAspect="1"/>
          </p:cNvPicPr>
          <p:nvPr/>
        </p:nvPicPr>
        <p:blipFill>
          <a:blip r:embed="rId2"/>
          <a:stretch>
            <a:fillRect/>
          </a:stretch>
        </p:blipFill>
        <p:spPr>
          <a:xfrm>
            <a:off x="2184322" y="3393196"/>
            <a:ext cx="8387597" cy="3464804"/>
          </a:xfrm>
          <a:prstGeom prst="rect">
            <a:avLst/>
          </a:prstGeom>
        </p:spPr>
      </p:pic>
    </p:spTree>
    <p:extLst>
      <p:ext uri="{BB962C8B-B14F-4D97-AF65-F5344CB8AC3E}">
        <p14:creationId xmlns:p14="http://schemas.microsoft.com/office/powerpoint/2010/main" val="2470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694" y="216486"/>
            <a:ext cx="8911687" cy="686897"/>
          </a:xfrm>
        </p:spPr>
        <p:txBody>
          <a:bodyPr/>
          <a:lstStyle/>
          <a:p>
            <a:r>
              <a:rPr lang="en-IN" b="1" dirty="0">
                <a:solidFill>
                  <a:schemeClr val="tx1"/>
                </a:solidFill>
                <a:latin typeface="Times New Roman" panose="02020603050405020304" pitchFamily="18" charset="0"/>
                <a:cs typeface="Times New Roman" panose="02020603050405020304" pitchFamily="18" charset="0"/>
              </a:rPr>
              <a:t>Random Forest Algorithm</a:t>
            </a:r>
            <a:endParaRPr lang="en-US" dirty="0"/>
          </a:p>
        </p:txBody>
      </p:sp>
      <p:sp>
        <p:nvSpPr>
          <p:cNvPr id="4" name="Date Placeholder 3"/>
          <p:cNvSpPr>
            <a:spLocks noGrp="1"/>
          </p:cNvSpPr>
          <p:nvPr>
            <p:ph type="dt" sz="half" idx="10"/>
          </p:nvPr>
        </p:nvSpPr>
        <p:spPr/>
        <p:txBody>
          <a:bodyPr/>
          <a:lstStyle/>
          <a:p>
            <a:fld id="{CDCD9E12-B516-4860-B2F9-9C93DD32B5D7}" type="datetime1">
              <a:rPr lang="en-IN" smtClean="0"/>
              <a:pPr/>
              <a:t>2022-11-27</a:t>
            </a:fld>
            <a:endParaRPr lang="en-IN"/>
          </a:p>
        </p:txBody>
      </p:sp>
      <p:sp>
        <p:nvSpPr>
          <p:cNvPr id="5" name="Slide Number Placeholder 4"/>
          <p:cNvSpPr>
            <a:spLocks noGrp="1"/>
          </p:cNvSpPr>
          <p:nvPr>
            <p:ph type="sldNum" sz="quarter" idx="12"/>
          </p:nvPr>
        </p:nvSpPr>
        <p:spPr/>
        <p:txBody>
          <a:bodyPr/>
          <a:lstStyle/>
          <a:p>
            <a:fld id="{0B74B132-94AE-4010-80CD-A69A91E770E4}" type="slidenum">
              <a:rPr lang="en-IN" smtClean="0"/>
              <a:pPr/>
              <a:t>13</a:t>
            </a:fld>
            <a:endParaRPr lang="en-IN"/>
          </a:p>
        </p:txBody>
      </p:sp>
      <p:pic>
        <p:nvPicPr>
          <p:cNvPr id="6" name="Picture 5" descr="RF2.jpg"/>
          <p:cNvPicPr>
            <a:picLocks noChangeAspect="1"/>
          </p:cNvPicPr>
          <p:nvPr/>
        </p:nvPicPr>
        <p:blipFill>
          <a:blip r:embed="rId2"/>
          <a:stretch>
            <a:fillRect/>
          </a:stretch>
        </p:blipFill>
        <p:spPr>
          <a:xfrm>
            <a:off x="2108357" y="1575413"/>
            <a:ext cx="8049196" cy="3605774"/>
          </a:xfrm>
          <a:prstGeom prst="rect">
            <a:avLst/>
          </a:prstGeom>
        </p:spPr>
      </p:pic>
      <p:pic>
        <p:nvPicPr>
          <p:cNvPr id="7" name="Picture 6" descr="RF3.JPG"/>
          <p:cNvPicPr>
            <a:picLocks noChangeAspect="1"/>
          </p:cNvPicPr>
          <p:nvPr/>
        </p:nvPicPr>
        <p:blipFill>
          <a:blip r:embed="rId3"/>
          <a:stretch>
            <a:fillRect/>
          </a:stretch>
        </p:blipFill>
        <p:spPr>
          <a:xfrm>
            <a:off x="10037284" y="696759"/>
            <a:ext cx="924499" cy="969440"/>
          </a:xfrm>
          <a:prstGeom prst="rect">
            <a:avLst/>
          </a:prstGeom>
        </p:spPr>
      </p:pic>
      <p:pic>
        <p:nvPicPr>
          <p:cNvPr id="8" name="Picture 7" descr="RF4.JPG"/>
          <p:cNvPicPr>
            <a:picLocks noChangeAspect="1"/>
          </p:cNvPicPr>
          <p:nvPr/>
        </p:nvPicPr>
        <p:blipFill>
          <a:blip r:embed="rId4"/>
          <a:srcRect l="3500" t="25669" r="6497" b="25460"/>
          <a:stretch>
            <a:fillRect/>
          </a:stretch>
        </p:blipFill>
        <p:spPr>
          <a:xfrm>
            <a:off x="6432436" y="727114"/>
            <a:ext cx="3559864" cy="852168"/>
          </a:xfrm>
          <a:prstGeom prst="rect">
            <a:avLst/>
          </a:prstGeom>
        </p:spPr>
      </p:pic>
      <p:cxnSp>
        <p:nvCxnSpPr>
          <p:cNvPr id="10" name="Straight Connector 9"/>
          <p:cNvCxnSpPr/>
          <p:nvPr/>
        </p:nvCxnSpPr>
        <p:spPr>
          <a:xfrm>
            <a:off x="3437263" y="5255046"/>
            <a:ext cx="2346592" cy="79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5949108" y="5299113"/>
            <a:ext cx="3404212" cy="738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5475383" y="5640635"/>
            <a:ext cx="782197" cy="110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69455" y="6158429"/>
            <a:ext cx="2137272" cy="400110"/>
          </a:xfrm>
          <a:prstGeom prst="rect">
            <a:avLst/>
          </a:prstGeom>
          <a:noFill/>
        </p:spPr>
        <p:txBody>
          <a:bodyPr wrap="square" rtlCol="0">
            <a:spAutoFit/>
          </a:bodyPr>
          <a:lstStyle/>
          <a:p>
            <a:r>
              <a:rPr lang="en-IN" sz="2000" b="1" dirty="0"/>
              <a:t>Majority Voting</a:t>
            </a:r>
            <a:endParaRPr lang="en-US" sz="2000" b="1" dirty="0"/>
          </a:p>
        </p:txBody>
      </p:sp>
      <p:cxnSp>
        <p:nvCxnSpPr>
          <p:cNvPr id="17" name="Straight Arrow Connector 16"/>
          <p:cNvCxnSpPr/>
          <p:nvPr/>
        </p:nvCxnSpPr>
        <p:spPr>
          <a:xfrm>
            <a:off x="7050795" y="6389783"/>
            <a:ext cx="1255923" cy="22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descr="RF5.JPG"/>
          <p:cNvPicPr>
            <a:picLocks noChangeAspect="1"/>
          </p:cNvPicPr>
          <p:nvPr/>
        </p:nvPicPr>
        <p:blipFill>
          <a:blip r:embed="rId5"/>
          <a:stretch>
            <a:fillRect/>
          </a:stretch>
        </p:blipFill>
        <p:spPr>
          <a:xfrm>
            <a:off x="8426698" y="5946698"/>
            <a:ext cx="575083" cy="652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32326-4DD5-4321-A7CA-11A3450987DC}"/>
              </a:ext>
            </a:extLst>
          </p:cNvPr>
          <p:cNvSpPr>
            <a:spLocks noGrp="1"/>
          </p:cNvSpPr>
          <p:nvPr>
            <p:ph idx="1"/>
          </p:nvPr>
        </p:nvSpPr>
        <p:spPr>
          <a:xfrm>
            <a:off x="2271971" y="587828"/>
            <a:ext cx="8915400" cy="5192765"/>
          </a:xfrm>
        </p:spPr>
        <p:txBody>
          <a:bodyPr>
            <a:normAutofit/>
          </a:bodyPr>
          <a:lstStyle/>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is capable of performing both Classification and Regression tasks.</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is capable of handling large datasets with high dimensionality.</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enhances the accuracy of the model and prevents the overfitting issue.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Cons</a:t>
            </a: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Wingdings" panose="05000000000000000000" pitchFamily="2" charset="2"/>
              <a:buChar char="q"/>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Although random forest can be used for both classification and regression tasks, it is not more suitable for Regression tasks.</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680B518-A0F9-4111-985C-CD6F1ECAC505}"/>
              </a:ext>
            </a:extLst>
          </p:cNvPr>
          <p:cNvSpPr>
            <a:spLocks noGrp="1"/>
          </p:cNvSpPr>
          <p:nvPr>
            <p:ph type="sldNum" sz="quarter" idx="12"/>
          </p:nvPr>
        </p:nvSpPr>
        <p:spPr/>
        <p:txBody>
          <a:bodyPr/>
          <a:lstStyle/>
          <a:p>
            <a:fld id="{0B74B132-94AE-4010-80CD-A69A91E770E4}" type="slidenum">
              <a:rPr lang="en-IN" smtClean="0"/>
              <a:pPr/>
              <a:t>14</a:t>
            </a:fld>
            <a:endParaRPr lang="en-IN"/>
          </a:p>
        </p:txBody>
      </p:sp>
      <p:sp>
        <p:nvSpPr>
          <p:cNvPr id="4" name="Date Placeholder 3">
            <a:extLst>
              <a:ext uri="{FF2B5EF4-FFF2-40B4-BE49-F238E27FC236}">
                <a16:creationId xmlns:a16="http://schemas.microsoft.com/office/drawing/2014/main" id="{F0935D0E-7B91-40B5-A53F-A432C07BA176}"/>
              </a:ext>
            </a:extLst>
          </p:cNvPr>
          <p:cNvSpPr>
            <a:spLocks noGrp="1"/>
          </p:cNvSpPr>
          <p:nvPr>
            <p:ph type="dt" sz="half" idx="10"/>
          </p:nvPr>
        </p:nvSpPr>
        <p:spPr/>
        <p:txBody>
          <a:bodyPr/>
          <a:lstStyle/>
          <a:p>
            <a:fld id="{231C4E8F-53AF-4572-ABDB-4CC94751C8B1}" type="datetime1">
              <a:rPr lang="en-IN" smtClean="0"/>
              <a:pPr/>
              <a:t>2022-11-27</a:t>
            </a:fld>
            <a:endParaRPr lang="en-IN"/>
          </a:p>
        </p:txBody>
      </p:sp>
    </p:spTree>
    <p:extLst>
      <p:ext uri="{BB962C8B-B14F-4D97-AF65-F5344CB8AC3E}">
        <p14:creationId xmlns:p14="http://schemas.microsoft.com/office/powerpoint/2010/main" val="22749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9153-5E91-410C-8D05-161352BE4440}"/>
              </a:ext>
            </a:extLst>
          </p:cNvPr>
          <p:cNvSpPr>
            <a:spLocks noGrp="1"/>
          </p:cNvSpPr>
          <p:nvPr>
            <p:ph type="title"/>
          </p:nvPr>
        </p:nvSpPr>
        <p:spPr>
          <a:xfrm>
            <a:off x="2134949" y="491519"/>
            <a:ext cx="4105889" cy="767988"/>
          </a:xfrm>
        </p:spPr>
        <p:txBody>
          <a:bodyPr>
            <a:no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Ensemble Learning </a:t>
            </a:r>
            <a:br>
              <a:rPr lang="en-IN" sz="3200" b="1" i="0" u="none" strike="noStrike" baseline="0"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D33919-6F4A-4F2C-A449-F04DB9C89069}"/>
              </a:ext>
            </a:extLst>
          </p:cNvPr>
          <p:cNvSpPr>
            <a:spLocks noGrp="1"/>
          </p:cNvSpPr>
          <p:nvPr>
            <p:ph idx="1"/>
          </p:nvPr>
        </p:nvSpPr>
        <p:spPr>
          <a:xfrm>
            <a:off x="2134949" y="1063693"/>
            <a:ext cx="9618133" cy="100260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Ensemble learning: is a machine learning paradigm where multiple models (often called weak learners or base models) are trained to solve the same problem and combined to get better performances.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3702C5D-E5E7-4903-949C-9181E84C5EE0}"/>
              </a:ext>
            </a:extLst>
          </p:cNvPr>
          <p:cNvSpPr/>
          <p:nvPr/>
        </p:nvSpPr>
        <p:spPr>
          <a:xfrm>
            <a:off x="805560" y="2066296"/>
            <a:ext cx="10870555" cy="3139321"/>
          </a:xfrm>
          <a:prstGeom prst="rect">
            <a:avLst/>
          </a:prstGeom>
          <a:noFill/>
        </p:spPr>
        <p:txBody>
          <a:bodyPr wrap="square" lIns="91440" tIns="45720" rIns="91440" bIns="45720">
            <a:spAutoFit/>
          </a:bodyPr>
          <a:lstStyle/>
          <a:p>
            <a:pPr marL="285750" indent="-285750">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Bagging </a:t>
            </a:r>
          </a:p>
          <a:p>
            <a:r>
              <a:rPr lang="en-US" dirty="0">
                <a:latin typeface="Times New Roman" panose="02020603050405020304" pitchFamily="18" charset="0"/>
                <a:cs typeface="Times New Roman" panose="02020603050405020304" pitchFamily="18" charset="0"/>
              </a:rPr>
              <a:t>Bagging consists in fitting several base models on different bootstrap samples and build an ensemble model that           “average” the results of these weak learners.</a:t>
            </a:r>
          </a:p>
          <a:p>
            <a:pPr algn="just"/>
            <a:r>
              <a:rPr lang="en-US" cap="none" spc="0" dirty="0">
                <a:ln w="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Boosting</a:t>
            </a:r>
            <a:r>
              <a:rPr lang="en-US" b="0" i="0" dirty="0">
                <a:effectLst/>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Boosting consists in, iteratively, fitting a weak learner, aggregate it to the ensemble model and “update” the training dataset to better take into account the strengths and weakness of the current ensemble model when fitting the next base model.</a:t>
            </a:r>
          </a:p>
          <a:p>
            <a:pPr algn="just"/>
            <a:endParaRPr lang="en-US"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b="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Picture 2" descr="Ensemble Learning: Bagging &amp;amp; Boosting | by Fernando López | Towards Data  Science">
            <a:extLst>
              <a:ext uri="{FF2B5EF4-FFF2-40B4-BE49-F238E27FC236}">
                <a16:creationId xmlns:a16="http://schemas.microsoft.com/office/drawing/2014/main" id="{7819DC1E-0A80-4BA5-BD40-3295A6E2AC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6133" y="4114800"/>
            <a:ext cx="4639733" cy="259391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E793995-684D-47DD-9FAF-6828D05BB74A}"/>
              </a:ext>
            </a:extLst>
          </p:cNvPr>
          <p:cNvSpPr>
            <a:spLocks noGrp="1"/>
          </p:cNvSpPr>
          <p:nvPr>
            <p:ph type="sldNum" sz="quarter" idx="12"/>
          </p:nvPr>
        </p:nvSpPr>
        <p:spPr/>
        <p:txBody>
          <a:bodyPr/>
          <a:lstStyle/>
          <a:p>
            <a:fld id="{0B74B132-94AE-4010-80CD-A69A91E770E4}" type="slidenum">
              <a:rPr lang="en-IN" smtClean="0"/>
              <a:pPr/>
              <a:t>15</a:t>
            </a:fld>
            <a:endParaRPr lang="en-IN"/>
          </a:p>
        </p:txBody>
      </p:sp>
      <p:sp>
        <p:nvSpPr>
          <p:cNvPr id="6" name="Date Placeholder 5">
            <a:extLst>
              <a:ext uri="{FF2B5EF4-FFF2-40B4-BE49-F238E27FC236}">
                <a16:creationId xmlns:a16="http://schemas.microsoft.com/office/drawing/2014/main" id="{896AA773-FE41-479F-A2FF-CD1953B61C40}"/>
              </a:ext>
            </a:extLst>
          </p:cNvPr>
          <p:cNvSpPr>
            <a:spLocks noGrp="1"/>
          </p:cNvSpPr>
          <p:nvPr>
            <p:ph type="dt" sz="half" idx="10"/>
          </p:nvPr>
        </p:nvSpPr>
        <p:spPr/>
        <p:txBody>
          <a:bodyPr/>
          <a:lstStyle/>
          <a:p>
            <a:fld id="{EA11CBCA-9AAA-4A12-98EE-BEA28401BBD4}" type="datetime1">
              <a:rPr lang="en-IN" smtClean="0"/>
              <a:pPr/>
              <a:t>2022-11-27</a:t>
            </a:fld>
            <a:endParaRPr lang="en-IN"/>
          </a:p>
        </p:txBody>
      </p:sp>
    </p:spTree>
    <p:extLst>
      <p:ext uri="{BB962C8B-B14F-4D97-AF65-F5344CB8AC3E}">
        <p14:creationId xmlns:p14="http://schemas.microsoft.com/office/powerpoint/2010/main" val="36203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0F19-4B85-48F0-BC77-D7EBC19C8818}"/>
              </a:ext>
            </a:extLst>
          </p:cNvPr>
          <p:cNvSpPr>
            <a:spLocks noGrp="1"/>
          </p:cNvSpPr>
          <p:nvPr>
            <p:ph type="title"/>
          </p:nvPr>
        </p:nvSpPr>
        <p:spPr>
          <a:xfrm>
            <a:off x="1808108" y="545585"/>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536DF630-1DAD-4A20-B702-1D58CE6B36A3}"/>
              </a:ext>
            </a:extLst>
          </p:cNvPr>
          <p:cNvSpPr>
            <a:spLocks noGrp="1"/>
          </p:cNvSpPr>
          <p:nvPr>
            <p:ph idx="1"/>
          </p:nvPr>
        </p:nvSpPr>
        <p:spPr>
          <a:xfrm>
            <a:off x="674930" y="1186030"/>
            <a:ext cx="11178041" cy="5047861"/>
          </a:xfrm>
        </p:spPr>
        <p:txBody>
          <a:bodyPr>
            <a:noAutofit/>
          </a:bodyPr>
          <a:lstStyle/>
          <a:p>
            <a:pPr algn="l"/>
            <a:r>
              <a:rPr lang="en-US" sz="1600"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In our case a dataset from Dream Housing Finance company which lends home loans or approves customers for home loans based on certain criteria’s.</a:t>
            </a:r>
          </a:p>
          <a:p>
            <a:pPr algn="l"/>
            <a:r>
              <a:rPr lang="en-US" sz="16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The dataset has 614 customers data where the following fields’ data is captured.</a:t>
            </a:r>
            <a:endParaRPr lang="en-IN" sz="160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Unique Loan ID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Male/ Female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Applicant married (Y/N)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Number of dependents </a:t>
            </a:r>
          </a:p>
          <a:p>
            <a:pPr lvl="1"/>
            <a:r>
              <a:rPr lang="en-US"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Applicant Education (Graduate/ Under Graduate)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Self-employed (Y/N)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Applicant income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Co-applicant income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Loan amount in thousands      </a:t>
            </a:r>
          </a:p>
          <a:p>
            <a:pPr lvl="1"/>
            <a:r>
              <a:rPr lang="en-US"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Term of loan in months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credit history meets guidelines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Urban/ Semi Urban/ Rural </a:t>
            </a:r>
          </a:p>
          <a:p>
            <a:pPr lvl="1"/>
            <a:r>
              <a:rPr lang="en-IN" sz="1550" b="0" i="0" u="none" strike="noStrike" baseline="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Loan approved (Y/N) </a:t>
            </a:r>
          </a:p>
          <a:p>
            <a:endParaRPr lang="en-IN" sz="1600"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716A6CD2-0CA4-4DA8-B6D6-6B6EADC3E853}"/>
              </a:ext>
            </a:extLst>
          </p:cNvPr>
          <p:cNvPicPr>
            <a:picLocks noChangeAspect="1"/>
          </p:cNvPicPr>
          <p:nvPr/>
        </p:nvPicPr>
        <p:blipFill>
          <a:blip r:embed="rId3"/>
          <a:stretch>
            <a:fillRect/>
          </a:stretch>
        </p:blipFill>
        <p:spPr>
          <a:xfrm>
            <a:off x="4086808" y="4030825"/>
            <a:ext cx="7921689" cy="2556587"/>
          </a:xfrm>
          <a:prstGeom prst="rect">
            <a:avLst/>
          </a:prstGeom>
          <a:ln>
            <a:solidFill>
              <a:schemeClr val="tx1"/>
            </a:solidFill>
          </a:ln>
        </p:spPr>
      </p:pic>
      <p:sp>
        <p:nvSpPr>
          <p:cNvPr id="4" name="Slide Number Placeholder 3">
            <a:extLst>
              <a:ext uri="{FF2B5EF4-FFF2-40B4-BE49-F238E27FC236}">
                <a16:creationId xmlns:a16="http://schemas.microsoft.com/office/drawing/2014/main" id="{52362138-57F0-4B6B-BB66-D9DC983F520C}"/>
              </a:ext>
            </a:extLst>
          </p:cNvPr>
          <p:cNvSpPr>
            <a:spLocks noGrp="1"/>
          </p:cNvSpPr>
          <p:nvPr>
            <p:ph type="sldNum" sz="quarter" idx="12"/>
          </p:nvPr>
        </p:nvSpPr>
        <p:spPr/>
        <p:txBody>
          <a:bodyPr/>
          <a:lstStyle/>
          <a:p>
            <a:fld id="{0B74B132-94AE-4010-80CD-A69A91E770E4}" type="slidenum">
              <a:rPr lang="en-IN" smtClean="0"/>
              <a:pPr/>
              <a:t>16</a:t>
            </a:fld>
            <a:endParaRPr lang="en-IN"/>
          </a:p>
        </p:txBody>
      </p:sp>
      <p:sp>
        <p:nvSpPr>
          <p:cNvPr id="6" name="Date Placeholder 5">
            <a:extLst>
              <a:ext uri="{FF2B5EF4-FFF2-40B4-BE49-F238E27FC236}">
                <a16:creationId xmlns:a16="http://schemas.microsoft.com/office/drawing/2014/main" id="{DD3045C8-30CC-4520-B4AB-B45DEEE6C433}"/>
              </a:ext>
            </a:extLst>
          </p:cNvPr>
          <p:cNvSpPr>
            <a:spLocks noGrp="1"/>
          </p:cNvSpPr>
          <p:nvPr>
            <p:ph type="dt" sz="half" idx="10"/>
          </p:nvPr>
        </p:nvSpPr>
        <p:spPr/>
        <p:txBody>
          <a:bodyPr/>
          <a:lstStyle/>
          <a:p>
            <a:fld id="{30C3CCAB-E15F-48E9-B704-CBF05957E0E1}" type="datetime1">
              <a:rPr lang="en-IN" smtClean="0"/>
              <a:pPr/>
              <a:t>2022-11-27</a:t>
            </a:fld>
            <a:endParaRPr lang="en-IN"/>
          </a:p>
        </p:txBody>
      </p:sp>
    </p:spTree>
    <p:extLst>
      <p:ext uri="{BB962C8B-B14F-4D97-AF65-F5344CB8AC3E}">
        <p14:creationId xmlns:p14="http://schemas.microsoft.com/office/powerpoint/2010/main" val="165755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75EE-A46B-4198-BE3F-7E9B75ADDA65}"/>
              </a:ext>
            </a:extLst>
          </p:cNvPr>
          <p:cNvSpPr>
            <a:spLocks noGrp="1"/>
          </p:cNvSpPr>
          <p:nvPr>
            <p:ph type="title"/>
          </p:nvPr>
        </p:nvSpPr>
        <p:spPr>
          <a:xfrm>
            <a:off x="2275684" y="680094"/>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Implementation (Contd.)</a:t>
            </a:r>
            <a:endParaRPr lang="en-IN" sz="3200" dirty="0">
              <a:solidFill>
                <a:schemeClr val="tx1"/>
              </a:solidFill>
            </a:endParaRPr>
          </a:p>
        </p:txBody>
      </p:sp>
      <p:sp>
        <p:nvSpPr>
          <p:cNvPr id="3" name="Content Placeholder 2">
            <a:extLst>
              <a:ext uri="{FF2B5EF4-FFF2-40B4-BE49-F238E27FC236}">
                <a16:creationId xmlns:a16="http://schemas.microsoft.com/office/drawing/2014/main" id="{FFD58B40-7655-476A-9B29-1B0BF993E3A9}"/>
              </a:ext>
            </a:extLst>
          </p:cNvPr>
          <p:cNvSpPr>
            <a:spLocks noGrp="1"/>
          </p:cNvSpPr>
          <p:nvPr>
            <p:ph idx="1"/>
          </p:nvPr>
        </p:nvSpPr>
        <p:spPr>
          <a:xfrm>
            <a:off x="2271971" y="1558213"/>
            <a:ext cx="8915400" cy="4157067"/>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In this experiment we have considered decision tree classification and random forest classification algorithms and implemented them on our dataset.</a:t>
            </a:r>
          </a:p>
          <a:p>
            <a:r>
              <a:rPr lang="en-IN" dirty="0">
                <a:solidFill>
                  <a:schemeClr val="tx1"/>
                </a:solidFill>
                <a:latin typeface="Times New Roman" panose="02020603050405020304" pitchFamily="18" charset="0"/>
                <a:cs typeface="Times New Roman" panose="02020603050405020304" pitchFamily="18" charset="0"/>
              </a:rPr>
              <a:t>For training the classifiers we have used 80% of the dataset and 20% was used for testing.</a:t>
            </a:r>
          </a:p>
          <a:p>
            <a:r>
              <a:rPr lang="en-IN" dirty="0">
                <a:solidFill>
                  <a:schemeClr val="tx1"/>
                </a:solidFill>
                <a:latin typeface="Times New Roman" panose="02020603050405020304" pitchFamily="18" charset="0"/>
                <a:cs typeface="Times New Roman" panose="02020603050405020304" pitchFamily="18" charset="0"/>
              </a:rPr>
              <a:t>For making the dataset more manageable from classifier’s point of view, following fields values were changed from string to numbers.</a:t>
            </a:r>
          </a:p>
          <a:p>
            <a:pPr lvl="1"/>
            <a:r>
              <a:rPr lang="en-IN" sz="1800" dirty="0">
                <a:solidFill>
                  <a:schemeClr val="tx1"/>
                </a:solidFill>
                <a:latin typeface="Times New Roman" panose="02020603050405020304" pitchFamily="18" charset="0"/>
                <a:cs typeface="Times New Roman" panose="02020603050405020304" pitchFamily="18" charset="0"/>
              </a:rPr>
              <a:t>Gender : Male – 1, Female - 2</a:t>
            </a:r>
          </a:p>
          <a:p>
            <a:pPr lvl="1"/>
            <a:r>
              <a:rPr lang="en-IN" sz="1800" dirty="0">
                <a:solidFill>
                  <a:schemeClr val="tx1"/>
                </a:solidFill>
                <a:latin typeface="Times New Roman" panose="02020603050405020304" pitchFamily="18" charset="0"/>
                <a:cs typeface="Times New Roman" panose="02020603050405020304" pitchFamily="18" charset="0"/>
              </a:rPr>
              <a:t>Married : Yes – 1, No - 0 </a:t>
            </a:r>
          </a:p>
          <a:p>
            <a:pPr lvl="1"/>
            <a:r>
              <a:rPr lang="en-IN" sz="1800" dirty="0">
                <a:solidFill>
                  <a:schemeClr val="tx1"/>
                </a:solidFill>
                <a:latin typeface="Times New Roman" panose="02020603050405020304" pitchFamily="18" charset="0"/>
                <a:cs typeface="Times New Roman" panose="02020603050405020304" pitchFamily="18" charset="0"/>
              </a:rPr>
              <a:t>Education :  Graduate – 1, Not graduate - 0 </a:t>
            </a:r>
          </a:p>
          <a:p>
            <a:pPr lvl="1"/>
            <a:r>
              <a:rPr lang="en-IN" sz="1800" dirty="0">
                <a:solidFill>
                  <a:schemeClr val="tx1"/>
                </a:solidFill>
                <a:latin typeface="Times New Roman" panose="02020603050405020304" pitchFamily="18" charset="0"/>
                <a:cs typeface="Times New Roman" panose="02020603050405020304" pitchFamily="18" charset="0"/>
              </a:rPr>
              <a:t>Self Employed : Yes – 1, No – 0</a:t>
            </a:r>
          </a:p>
          <a:p>
            <a:pPr lvl="1"/>
            <a:r>
              <a:rPr lang="en-IN" sz="1800" dirty="0">
                <a:solidFill>
                  <a:schemeClr val="tx1"/>
                </a:solidFill>
                <a:latin typeface="Times New Roman" panose="02020603050405020304" pitchFamily="18" charset="0"/>
                <a:cs typeface="Times New Roman" panose="02020603050405020304" pitchFamily="18" charset="0"/>
              </a:rPr>
              <a:t>Property Area : Rural – 0, Semi Urban – 1, Urban – 2</a:t>
            </a:r>
          </a:p>
        </p:txBody>
      </p:sp>
      <p:sp>
        <p:nvSpPr>
          <p:cNvPr id="4" name="Slide Number Placeholder 3">
            <a:extLst>
              <a:ext uri="{FF2B5EF4-FFF2-40B4-BE49-F238E27FC236}">
                <a16:creationId xmlns:a16="http://schemas.microsoft.com/office/drawing/2014/main" id="{6B42AC22-7E21-4CD6-AAB7-A838B79C8857}"/>
              </a:ext>
            </a:extLst>
          </p:cNvPr>
          <p:cNvSpPr>
            <a:spLocks noGrp="1"/>
          </p:cNvSpPr>
          <p:nvPr>
            <p:ph type="sldNum" sz="quarter" idx="12"/>
          </p:nvPr>
        </p:nvSpPr>
        <p:spPr/>
        <p:txBody>
          <a:bodyPr/>
          <a:lstStyle/>
          <a:p>
            <a:fld id="{0B74B132-94AE-4010-80CD-A69A91E770E4}" type="slidenum">
              <a:rPr lang="en-IN" smtClean="0"/>
              <a:pPr/>
              <a:t>17</a:t>
            </a:fld>
            <a:endParaRPr lang="en-IN"/>
          </a:p>
        </p:txBody>
      </p:sp>
      <p:sp>
        <p:nvSpPr>
          <p:cNvPr id="5" name="Date Placeholder 4">
            <a:extLst>
              <a:ext uri="{FF2B5EF4-FFF2-40B4-BE49-F238E27FC236}">
                <a16:creationId xmlns:a16="http://schemas.microsoft.com/office/drawing/2014/main" id="{23D6D73F-637E-4E17-8692-051D889E3C29}"/>
              </a:ext>
            </a:extLst>
          </p:cNvPr>
          <p:cNvSpPr>
            <a:spLocks noGrp="1"/>
          </p:cNvSpPr>
          <p:nvPr>
            <p:ph type="dt" sz="half" idx="10"/>
          </p:nvPr>
        </p:nvSpPr>
        <p:spPr/>
        <p:txBody>
          <a:bodyPr/>
          <a:lstStyle/>
          <a:p>
            <a:fld id="{E17A1EA9-9AA5-4AB8-94F3-507917252AC7}" type="datetime1">
              <a:rPr lang="en-IN" smtClean="0"/>
              <a:pPr/>
              <a:t>2022-11-27</a:t>
            </a:fld>
            <a:endParaRPr lang="en-IN" dirty="0"/>
          </a:p>
        </p:txBody>
      </p:sp>
    </p:spTree>
    <p:extLst>
      <p:ext uri="{BB962C8B-B14F-4D97-AF65-F5344CB8AC3E}">
        <p14:creationId xmlns:p14="http://schemas.microsoft.com/office/powerpoint/2010/main" val="238343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B8C0-DDF2-4AFD-90EF-C0F3BF1CBA4C}"/>
              </a:ext>
            </a:extLst>
          </p:cNvPr>
          <p:cNvSpPr>
            <a:spLocks noGrp="1"/>
          </p:cNvSpPr>
          <p:nvPr>
            <p:ph type="title"/>
          </p:nvPr>
        </p:nvSpPr>
        <p:spPr>
          <a:xfrm>
            <a:off x="2371815" y="625405"/>
            <a:ext cx="8911687" cy="1280890"/>
          </a:xfrm>
        </p:spPr>
        <p:txBody>
          <a:bodyPr>
            <a:normAutofit/>
          </a:bodyPr>
          <a:lstStyle/>
          <a:p>
            <a:r>
              <a:rPr lang="en-IN" sz="3200" b="1" dirty="0">
                <a:latin typeface="Times New Roman" panose="02020603050405020304" pitchFamily="18" charset="0"/>
                <a:cs typeface="Times New Roman" panose="02020603050405020304" pitchFamily="18" charset="0"/>
              </a:rPr>
              <a:t>Result and Discussion</a:t>
            </a:r>
          </a:p>
        </p:txBody>
      </p:sp>
      <p:graphicFrame>
        <p:nvGraphicFramePr>
          <p:cNvPr id="4" name="Table 4">
            <a:extLst>
              <a:ext uri="{FF2B5EF4-FFF2-40B4-BE49-F238E27FC236}">
                <a16:creationId xmlns:a16="http://schemas.microsoft.com/office/drawing/2014/main" id="{6072737D-8A4B-4D4A-ABB2-9EFB8F19E434}"/>
              </a:ext>
            </a:extLst>
          </p:cNvPr>
          <p:cNvGraphicFramePr>
            <a:graphicFrameLocks noGrp="1"/>
          </p:cNvGraphicFramePr>
          <p:nvPr>
            <p:ph idx="1"/>
            <p:extLst>
              <p:ext uri="{D42A27DB-BD31-4B8C-83A1-F6EECF244321}">
                <p14:modId xmlns:p14="http://schemas.microsoft.com/office/powerpoint/2010/main" val="3156182443"/>
              </p:ext>
            </p:extLst>
          </p:nvPr>
        </p:nvGraphicFramePr>
        <p:xfrm>
          <a:off x="2371815" y="1805107"/>
          <a:ext cx="8915400" cy="1065142"/>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87643957"/>
                    </a:ext>
                  </a:extLst>
                </a:gridCol>
                <a:gridCol w="4457700">
                  <a:extLst>
                    <a:ext uri="{9D8B030D-6E8A-4147-A177-3AD203B41FA5}">
                      <a16:colId xmlns:a16="http://schemas.microsoft.com/office/drawing/2014/main" val="1916322724"/>
                    </a:ext>
                  </a:extLst>
                </a:gridCol>
              </a:tblGrid>
              <a:tr h="532571">
                <a:tc>
                  <a:txBody>
                    <a:bodyPr/>
                    <a:lstStyle/>
                    <a:p>
                      <a:pPr algn="ctr"/>
                      <a:r>
                        <a:rPr lang="en-IN" sz="1800" b="1" kern="1200" dirty="0">
                          <a:solidFill>
                            <a:schemeClr val="lt1"/>
                          </a:solidFill>
                          <a:effectLst/>
                          <a:latin typeface="+mn-lt"/>
                          <a:ea typeface="+mn-ea"/>
                          <a:cs typeface="+mn-cs"/>
                        </a:rPr>
                        <a:t>Decision Tree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634672"/>
                  </a:ext>
                </a:extLst>
              </a:tr>
              <a:tr h="532571">
                <a:tc>
                  <a:txBody>
                    <a:bodyPr/>
                    <a:lstStyle/>
                    <a:p>
                      <a:pPr algn="ctr"/>
                      <a:r>
                        <a:rPr lang="en-IN" sz="1800" b="1" kern="1200" dirty="0">
                          <a:solidFill>
                            <a:schemeClr val="dk1"/>
                          </a:solidFill>
                          <a:effectLst/>
                          <a:latin typeface="+mn-lt"/>
                          <a:ea typeface="+mn-ea"/>
                          <a:cs typeface="+mn-cs"/>
                        </a:rPr>
                        <a:t>66% (0.65584)</a:t>
                      </a:r>
                      <a:r>
                        <a:rPr lang="en-IN" sz="1800" kern="1200" dirty="0">
                          <a:solidFill>
                            <a:schemeClr val="dk1"/>
                          </a:solidFill>
                          <a:effectLst/>
                          <a:latin typeface="+mn-lt"/>
                          <a:ea typeface="+mn-ea"/>
                          <a:cs typeface="+mn-cs"/>
                        </a:rPr>
                        <a:t> </a:t>
                      </a:r>
                      <a:r>
                        <a:rPr lang="en-IN" sz="1800" b="0" i="0" u="none" strike="noStrike" kern="1200" baseline="0" dirty="0">
                          <a:solidFill>
                            <a:schemeClr val="dk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kern="1200" dirty="0">
                          <a:solidFill>
                            <a:schemeClr val="dk1"/>
                          </a:solidFill>
                          <a:effectLst/>
                          <a:latin typeface="+mn-lt"/>
                          <a:ea typeface="+mn-ea"/>
                          <a:cs typeface="+mn-cs"/>
                        </a:rPr>
                        <a:t>71% (0.71544)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1793645"/>
                  </a:ext>
                </a:extLst>
              </a:tr>
            </a:tbl>
          </a:graphicData>
        </a:graphic>
      </p:graphicFrame>
      <p:pic>
        <p:nvPicPr>
          <p:cNvPr id="5" name="Picture 4">
            <a:extLst>
              <a:ext uri="{FF2B5EF4-FFF2-40B4-BE49-F238E27FC236}">
                <a16:creationId xmlns:a16="http://schemas.microsoft.com/office/drawing/2014/main" id="{FEF89073-D66E-48E0-9BF6-20144F85E877}"/>
              </a:ext>
            </a:extLst>
          </p:cNvPr>
          <p:cNvPicPr>
            <a:picLocks noChangeAspect="1"/>
          </p:cNvPicPr>
          <p:nvPr/>
        </p:nvPicPr>
        <p:blipFill>
          <a:blip r:embed="rId2">
            <a:extLst>
              <a:ext uri="{28A0092B-C50C-407E-A947-70E740481C1C}">
                <a14:useLocalDpi xmlns:a14="http://schemas.microsoft.com/office/drawing/2010/main" val="0"/>
              </a:ext>
            </a:extLst>
          </a:blip>
          <a:srcRect r="22358"/>
          <a:stretch>
            <a:fillRect/>
          </a:stretch>
        </p:blipFill>
        <p:spPr bwMode="auto">
          <a:xfrm>
            <a:off x="279919" y="3181739"/>
            <a:ext cx="5943056" cy="2918312"/>
          </a:xfrm>
          <a:prstGeom prst="rect">
            <a:avLst/>
          </a:prstGeom>
          <a:ln>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138B307-C2A8-4E96-92E4-2E641C147FCE}"/>
              </a:ext>
            </a:extLst>
          </p:cNvPr>
          <p:cNvPicPr>
            <a:picLocks noChangeAspect="1"/>
          </p:cNvPicPr>
          <p:nvPr/>
        </p:nvPicPr>
        <p:blipFill rotWithShape="1">
          <a:blip r:embed="rId3">
            <a:extLst>
              <a:ext uri="{28A0092B-C50C-407E-A947-70E740481C1C}">
                <a14:useLocalDpi xmlns:a14="http://schemas.microsoft.com/office/drawing/2010/main" val="0"/>
              </a:ext>
            </a:extLst>
          </a:blip>
          <a:srcRect r="23122"/>
          <a:stretch/>
        </p:blipFill>
        <p:spPr bwMode="auto">
          <a:xfrm>
            <a:off x="6288833" y="3594418"/>
            <a:ext cx="5784979" cy="1961344"/>
          </a:xfrm>
          <a:prstGeom prst="rect">
            <a:avLst/>
          </a:prstGeom>
          <a:ln>
            <a:solidFill>
              <a:schemeClr val="tx1"/>
            </a:solid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4B6D5BD5-3051-4CF0-90BF-F71EAE73A35C}"/>
              </a:ext>
            </a:extLst>
          </p:cNvPr>
          <p:cNvSpPr txBox="1"/>
          <p:nvPr/>
        </p:nvSpPr>
        <p:spPr>
          <a:xfrm>
            <a:off x="2589211" y="1308951"/>
            <a:ext cx="8476893"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rPr>
              <a:t>R</a:t>
            </a:r>
            <a:r>
              <a:rPr lang="en-IN" sz="1800" dirty="0">
                <a:effectLst/>
                <a:latin typeface="Times New Roman" panose="02020603050405020304" pitchFamily="18" charset="0"/>
                <a:ea typeface="Calibri" panose="020F0502020204030204" pitchFamily="34" charset="0"/>
              </a:rPr>
              <a:t>andom forest classifier produces more accurate predictions than decision tree classifier.</a:t>
            </a:r>
            <a:endParaRPr lang="en-IN" dirty="0"/>
          </a:p>
        </p:txBody>
      </p:sp>
      <p:sp>
        <p:nvSpPr>
          <p:cNvPr id="3" name="Slide Number Placeholder 2">
            <a:extLst>
              <a:ext uri="{FF2B5EF4-FFF2-40B4-BE49-F238E27FC236}">
                <a16:creationId xmlns:a16="http://schemas.microsoft.com/office/drawing/2014/main" id="{7C578C7F-3011-4F83-85E6-159F67F02A11}"/>
              </a:ext>
            </a:extLst>
          </p:cNvPr>
          <p:cNvSpPr>
            <a:spLocks noGrp="1"/>
          </p:cNvSpPr>
          <p:nvPr>
            <p:ph type="sldNum" sz="quarter" idx="12"/>
          </p:nvPr>
        </p:nvSpPr>
        <p:spPr/>
        <p:txBody>
          <a:bodyPr/>
          <a:lstStyle/>
          <a:p>
            <a:fld id="{0B74B132-94AE-4010-80CD-A69A91E770E4}" type="slidenum">
              <a:rPr lang="en-IN" smtClean="0"/>
              <a:pPr/>
              <a:t>18</a:t>
            </a:fld>
            <a:endParaRPr lang="en-IN"/>
          </a:p>
        </p:txBody>
      </p:sp>
      <p:sp>
        <p:nvSpPr>
          <p:cNvPr id="7" name="Date Placeholder 6">
            <a:extLst>
              <a:ext uri="{FF2B5EF4-FFF2-40B4-BE49-F238E27FC236}">
                <a16:creationId xmlns:a16="http://schemas.microsoft.com/office/drawing/2014/main" id="{0A3CB89F-B6E4-445E-9F2D-E5C9BBA0B388}"/>
              </a:ext>
            </a:extLst>
          </p:cNvPr>
          <p:cNvSpPr>
            <a:spLocks noGrp="1"/>
          </p:cNvSpPr>
          <p:nvPr>
            <p:ph type="dt" sz="half" idx="10"/>
          </p:nvPr>
        </p:nvSpPr>
        <p:spPr/>
        <p:txBody>
          <a:bodyPr/>
          <a:lstStyle/>
          <a:p>
            <a:fld id="{323A9F18-BD9D-4B0B-A2D3-7323B9005E85}" type="datetime1">
              <a:rPr lang="en-IN" smtClean="0"/>
              <a:pPr/>
              <a:t>2022-11-27</a:t>
            </a:fld>
            <a:endParaRPr lang="en-IN"/>
          </a:p>
        </p:txBody>
      </p:sp>
    </p:spTree>
    <p:extLst>
      <p:ext uri="{BB962C8B-B14F-4D97-AF65-F5344CB8AC3E}">
        <p14:creationId xmlns:p14="http://schemas.microsoft.com/office/powerpoint/2010/main" val="82688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FC2-6A74-44BE-B144-1E21B6772FED}"/>
              </a:ext>
            </a:extLst>
          </p:cNvPr>
          <p:cNvSpPr>
            <a:spLocks noGrp="1"/>
          </p:cNvSpPr>
          <p:nvPr>
            <p:ph type="title"/>
          </p:nvPr>
        </p:nvSpPr>
        <p:spPr>
          <a:xfrm>
            <a:off x="2589213" y="4581331"/>
            <a:ext cx="7235922" cy="979714"/>
          </a:xfrm>
        </p:spPr>
        <p:txBody>
          <a:bodyPr>
            <a:noAutofit/>
          </a:bodyPr>
          <a:lstStyle/>
          <a:p>
            <a:pPr algn="ctr"/>
            <a:r>
              <a:rPr lang="en-IN" sz="6000" b="1" dirty="0">
                <a:solidFill>
                  <a:schemeClr val="tx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CE12300F-E88F-4CA5-AAB7-CB5F140743C7}"/>
              </a:ext>
            </a:extLst>
          </p:cNvPr>
          <p:cNvSpPr>
            <a:spLocks noGrp="1"/>
          </p:cNvSpPr>
          <p:nvPr>
            <p:ph type="sldNum" sz="quarter" idx="12"/>
          </p:nvPr>
        </p:nvSpPr>
        <p:spPr/>
        <p:txBody>
          <a:bodyPr/>
          <a:lstStyle/>
          <a:p>
            <a:fld id="{0B74B132-94AE-4010-80CD-A69A91E770E4}" type="slidenum">
              <a:rPr lang="en-IN" smtClean="0"/>
              <a:pPr/>
              <a:t>19</a:t>
            </a:fld>
            <a:endParaRPr lang="en-IN"/>
          </a:p>
        </p:txBody>
      </p:sp>
      <p:sp>
        <p:nvSpPr>
          <p:cNvPr id="4" name="Date Placeholder 3">
            <a:extLst>
              <a:ext uri="{FF2B5EF4-FFF2-40B4-BE49-F238E27FC236}">
                <a16:creationId xmlns:a16="http://schemas.microsoft.com/office/drawing/2014/main" id="{BC034733-C06B-4F86-B5F0-94CB71630056}"/>
              </a:ext>
            </a:extLst>
          </p:cNvPr>
          <p:cNvSpPr>
            <a:spLocks noGrp="1"/>
          </p:cNvSpPr>
          <p:nvPr>
            <p:ph type="dt" sz="half" idx="10"/>
          </p:nvPr>
        </p:nvSpPr>
        <p:spPr/>
        <p:txBody>
          <a:bodyPr/>
          <a:lstStyle/>
          <a:p>
            <a:fld id="{B86B074A-7CE0-4386-A28C-BF8A19C4E164}" type="datetime1">
              <a:rPr lang="en-IN" smtClean="0"/>
              <a:pPr/>
              <a:t>2022-11-27</a:t>
            </a:fld>
            <a:endParaRPr lang="en-IN"/>
          </a:p>
        </p:txBody>
      </p:sp>
    </p:spTree>
    <p:extLst>
      <p:ext uri="{BB962C8B-B14F-4D97-AF65-F5344CB8AC3E}">
        <p14:creationId xmlns:p14="http://schemas.microsoft.com/office/powerpoint/2010/main" val="404939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0F7C5-ADAA-481B-B258-96DA549846A0}"/>
              </a:ext>
            </a:extLst>
          </p:cNvPr>
          <p:cNvSpPr>
            <a:spLocks noGrp="1"/>
          </p:cNvSpPr>
          <p:nvPr>
            <p:ph type="title"/>
          </p:nvPr>
        </p:nvSpPr>
        <p:spPr>
          <a:xfrm>
            <a:off x="2589212" y="633495"/>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Acknowledgement</a:t>
            </a:r>
          </a:p>
        </p:txBody>
      </p:sp>
      <p:sp>
        <p:nvSpPr>
          <p:cNvPr id="5" name="Content Placeholder 4">
            <a:extLst>
              <a:ext uri="{FF2B5EF4-FFF2-40B4-BE49-F238E27FC236}">
                <a16:creationId xmlns:a16="http://schemas.microsoft.com/office/drawing/2014/main" id="{500C8B46-0004-4873-A972-73E662514B17}"/>
              </a:ext>
            </a:extLst>
          </p:cNvPr>
          <p:cNvSpPr>
            <a:spLocks noGrp="1"/>
          </p:cNvSpPr>
          <p:nvPr>
            <p:ph idx="1"/>
          </p:nvPr>
        </p:nvSpPr>
        <p:spPr>
          <a:xfrm>
            <a:off x="2589212" y="1540189"/>
            <a:ext cx="8915400" cy="3777622"/>
          </a:xfrm>
        </p:spPr>
        <p:txBody>
          <a:bodyPr/>
          <a:lstStyle/>
          <a:p>
            <a:pPr algn="just"/>
            <a:r>
              <a:rPr lang="en-US" sz="1800" b="0" i="0" u="none" strike="noStrike" baseline="0" dirty="0">
                <a:solidFill>
                  <a:schemeClr val="tx1"/>
                </a:solidFill>
                <a:latin typeface="Times New Roman" panose="02020603050405020304" pitchFamily="18" charset="0"/>
              </a:rPr>
              <a:t>We express our sincere gratitude to Dr. S. S. Thakur, Associate Professor, Department of Computer Science and Engineering, our project guide and Mr. </a:t>
            </a:r>
            <a:r>
              <a:rPr lang="en-US" sz="1800" b="0" i="0" u="none" strike="noStrike" baseline="0" dirty="0" err="1">
                <a:solidFill>
                  <a:schemeClr val="tx1"/>
                </a:solidFill>
                <a:latin typeface="Times New Roman" panose="02020603050405020304" pitchFamily="18" charset="0"/>
              </a:rPr>
              <a:t>Avijit</a:t>
            </a:r>
            <a:r>
              <a:rPr lang="en-US" sz="1800" b="0" i="0" u="none" strike="noStrike" baseline="0" dirty="0">
                <a:solidFill>
                  <a:schemeClr val="tx1"/>
                </a:solidFill>
                <a:latin typeface="Times New Roman" panose="02020603050405020304" pitchFamily="18" charset="0"/>
              </a:rPr>
              <a:t> Bose, Assistant Professor and Head of Department (CSE) for providing us their guidance and cooperation for the project. We also extend our sincere thanks to all other faculty members of Computer Science &amp; Engineering Department and our friends for their support and encouragement. We will be failing in duty if we do not acknowledge with grateful thanks to the authors of the references and other literatures referred to in this project. Last but never the least we are very much thankful to our parents who guided and supported us in every step which we took.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478ECA1-50F7-488E-91D5-7B31B7891D1D}"/>
              </a:ext>
            </a:extLst>
          </p:cNvPr>
          <p:cNvSpPr>
            <a:spLocks noGrp="1"/>
          </p:cNvSpPr>
          <p:nvPr>
            <p:ph type="dt" sz="half" idx="10"/>
          </p:nvPr>
        </p:nvSpPr>
        <p:spPr/>
        <p:txBody>
          <a:bodyPr/>
          <a:lstStyle/>
          <a:p>
            <a:fld id="{9424D0A6-09D8-4239-85B8-AC839D0AC58B}" type="datetime1">
              <a:rPr lang="en-IN" smtClean="0"/>
              <a:pPr/>
              <a:t>2022-11-27</a:t>
            </a:fld>
            <a:endParaRPr lang="en-IN"/>
          </a:p>
        </p:txBody>
      </p:sp>
      <p:sp>
        <p:nvSpPr>
          <p:cNvPr id="3" name="Slide Number Placeholder 2">
            <a:extLst>
              <a:ext uri="{FF2B5EF4-FFF2-40B4-BE49-F238E27FC236}">
                <a16:creationId xmlns:a16="http://schemas.microsoft.com/office/drawing/2014/main" id="{BE1CE3F5-B3E3-4CAE-9B40-3800C30D119C}"/>
              </a:ext>
            </a:extLst>
          </p:cNvPr>
          <p:cNvSpPr>
            <a:spLocks noGrp="1"/>
          </p:cNvSpPr>
          <p:nvPr>
            <p:ph type="sldNum" sz="quarter" idx="12"/>
          </p:nvPr>
        </p:nvSpPr>
        <p:spPr/>
        <p:txBody>
          <a:bodyPr/>
          <a:lstStyle/>
          <a:p>
            <a:fld id="{0B74B132-94AE-4010-80CD-A69A91E770E4}" type="slidenum">
              <a:rPr lang="en-IN" smtClean="0"/>
              <a:pPr/>
              <a:t>2</a:t>
            </a:fld>
            <a:endParaRPr lang="en-IN"/>
          </a:p>
        </p:txBody>
      </p:sp>
    </p:spTree>
    <p:extLst>
      <p:ext uri="{BB962C8B-B14F-4D97-AF65-F5344CB8AC3E}">
        <p14:creationId xmlns:p14="http://schemas.microsoft.com/office/powerpoint/2010/main" val="372724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501F-1233-442B-BF67-1C6142B2260F}"/>
              </a:ext>
            </a:extLst>
          </p:cNvPr>
          <p:cNvSpPr>
            <a:spLocks noGrp="1"/>
          </p:cNvSpPr>
          <p:nvPr>
            <p:ph type="title"/>
          </p:nvPr>
        </p:nvSpPr>
        <p:spPr>
          <a:xfrm>
            <a:off x="2589212" y="743103"/>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DA8432C1-0B04-454C-A788-2A94C8E96FCE}"/>
              </a:ext>
            </a:extLst>
          </p:cNvPr>
          <p:cNvSpPr>
            <a:spLocks noGrp="1"/>
          </p:cNvSpPr>
          <p:nvPr>
            <p:ph idx="1"/>
          </p:nvPr>
        </p:nvSpPr>
        <p:spPr>
          <a:xfrm>
            <a:off x="2585499" y="1540189"/>
            <a:ext cx="8915400" cy="3777622"/>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Introduction </a:t>
            </a:r>
          </a:p>
          <a:p>
            <a:r>
              <a:rPr lang="en-IN" b="1" dirty="0">
                <a:solidFill>
                  <a:schemeClr val="tx1"/>
                </a:solidFill>
                <a:latin typeface="Times New Roman" panose="02020603050405020304" pitchFamily="18" charset="0"/>
                <a:cs typeface="Times New Roman" panose="02020603050405020304" pitchFamily="18" charset="0"/>
              </a:rPr>
              <a:t>What is Machine Learning</a:t>
            </a:r>
          </a:p>
          <a:p>
            <a:r>
              <a:rPr lang="en-IN" b="1" i="0" u="none" strike="noStrike" baseline="0" dirty="0">
                <a:solidFill>
                  <a:schemeClr val="tx1"/>
                </a:solidFill>
                <a:latin typeface="Times New Roman" panose="02020603050405020304" pitchFamily="18" charset="0"/>
                <a:cs typeface="Times New Roman" panose="02020603050405020304" pitchFamily="18" charset="0"/>
              </a:rPr>
              <a:t>Supervised Learning Vs Unsupervised Learning </a:t>
            </a:r>
          </a:p>
          <a:p>
            <a:r>
              <a:rPr lang="en-IN" b="1" i="0" u="none" strike="noStrike" baseline="0" dirty="0">
                <a:solidFill>
                  <a:schemeClr val="tx1"/>
                </a:solidFill>
                <a:latin typeface="Times New Roman" panose="02020603050405020304" pitchFamily="18" charset="0"/>
                <a:cs typeface="Times New Roman" panose="02020603050405020304" pitchFamily="18" charset="0"/>
              </a:rPr>
              <a:t>Decision Tree </a:t>
            </a:r>
          </a:p>
          <a:p>
            <a:r>
              <a:rPr lang="en-IN" b="1" i="0" u="none" strike="noStrike" baseline="0" dirty="0">
                <a:solidFill>
                  <a:schemeClr val="tx1"/>
                </a:solidFill>
                <a:latin typeface="Times New Roman" panose="02020603050405020304" pitchFamily="18" charset="0"/>
                <a:cs typeface="Times New Roman" panose="02020603050405020304" pitchFamily="18" charset="0"/>
              </a:rPr>
              <a:t>Decision Tree</a:t>
            </a:r>
            <a:r>
              <a:rPr lang="en-IN" b="1" dirty="0">
                <a:solidFill>
                  <a:schemeClr val="tx1"/>
                </a:solidFill>
                <a:latin typeface="Times New Roman" panose="02020603050405020304" pitchFamily="18" charset="0"/>
                <a:cs typeface="Times New Roman" panose="02020603050405020304" pitchFamily="18" charset="0"/>
              </a:rPr>
              <a:t> Algorithm</a:t>
            </a:r>
          </a:p>
          <a:p>
            <a:r>
              <a:rPr lang="en-IN" b="1" dirty="0">
                <a:solidFill>
                  <a:schemeClr val="tx1"/>
                </a:solidFill>
                <a:latin typeface="Times New Roman" panose="02020603050405020304" pitchFamily="18" charset="0"/>
                <a:cs typeface="Times New Roman" panose="02020603050405020304" pitchFamily="18" charset="0"/>
              </a:rPr>
              <a:t>Attribute Selection Measure (ASM)</a:t>
            </a:r>
          </a:p>
          <a:p>
            <a:r>
              <a:rPr lang="en-IN" b="1" i="0" u="none" strike="noStrike" baseline="0" dirty="0">
                <a:solidFill>
                  <a:schemeClr val="tx1"/>
                </a:solidFill>
                <a:latin typeface="Times New Roman" panose="02020603050405020304" pitchFamily="18" charset="0"/>
                <a:cs typeface="Times New Roman" panose="02020603050405020304" pitchFamily="18" charset="0"/>
              </a:rPr>
              <a:t>Random Forest</a:t>
            </a:r>
          </a:p>
          <a:p>
            <a:r>
              <a:rPr lang="en-IN" b="1" i="0" u="none" strike="noStrike" baseline="0" dirty="0">
                <a:solidFill>
                  <a:schemeClr val="tx1"/>
                </a:solidFill>
                <a:latin typeface="Times New Roman" panose="02020603050405020304" pitchFamily="18" charset="0"/>
                <a:cs typeface="Times New Roman" panose="02020603050405020304" pitchFamily="18" charset="0"/>
              </a:rPr>
              <a:t>Random Forest Algorithm</a:t>
            </a:r>
            <a:endParaRPr lang="en-IN" b="1" dirty="0">
              <a:solidFill>
                <a:schemeClr val="tx1"/>
              </a:solidFill>
              <a:latin typeface="Times New Roman" panose="02020603050405020304" pitchFamily="18" charset="0"/>
              <a:cs typeface="Times New Roman" panose="02020603050405020304" pitchFamily="18" charset="0"/>
            </a:endParaRPr>
          </a:p>
          <a:p>
            <a:r>
              <a:rPr lang="en-IN" b="1" i="0" u="none" strike="noStrike" baseline="0" dirty="0">
                <a:solidFill>
                  <a:schemeClr val="tx1"/>
                </a:solidFill>
                <a:latin typeface="Times New Roman" panose="02020603050405020304" pitchFamily="18" charset="0"/>
                <a:cs typeface="Times New Roman" panose="02020603050405020304" pitchFamily="18" charset="0"/>
              </a:rPr>
              <a:t>Ensemble Learning </a:t>
            </a:r>
          </a:p>
          <a:p>
            <a:r>
              <a:rPr lang="en-IN" b="1" dirty="0">
                <a:solidFill>
                  <a:schemeClr val="tx1"/>
                </a:solidFill>
                <a:latin typeface="Times New Roman" panose="02020603050405020304" pitchFamily="18" charset="0"/>
                <a:cs typeface="Times New Roman" panose="02020603050405020304" pitchFamily="18" charset="0"/>
              </a:rPr>
              <a:t>Implementation</a:t>
            </a:r>
          </a:p>
          <a:p>
            <a:r>
              <a:rPr lang="en-IN" b="1" dirty="0">
                <a:solidFill>
                  <a:schemeClr val="tx1"/>
                </a:solidFill>
                <a:latin typeface="Times New Roman" panose="02020603050405020304" pitchFamily="18" charset="0"/>
                <a:cs typeface="Times New Roman" panose="02020603050405020304" pitchFamily="18" charset="0"/>
              </a:rPr>
              <a:t>Result and Discussion</a:t>
            </a:r>
            <a:br>
              <a:rPr lang="en-IN" b="1" i="0" u="none" strike="noStrike" baseline="0" dirty="0">
                <a:solidFill>
                  <a:schemeClr val="tx1"/>
                </a:solidFill>
                <a:latin typeface="Times New Roman" panose="02020603050405020304" pitchFamily="18" charset="0"/>
                <a:cs typeface="Times New Roman" panose="02020603050405020304" pitchFamily="18" charset="0"/>
              </a:rPr>
            </a:br>
            <a:br>
              <a:rPr lang="en-IN" b="1" i="0" u="none" strike="noStrike" baseline="0"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9AF3DD-E319-4EA8-B6C1-E6FC608972C4}"/>
              </a:ext>
            </a:extLst>
          </p:cNvPr>
          <p:cNvSpPr>
            <a:spLocks noGrp="1"/>
          </p:cNvSpPr>
          <p:nvPr>
            <p:ph type="dt" sz="half" idx="10"/>
          </p:nvPr>
        </p:nvSpPr>
        <p:spPr/>
        <p:txBody>
          <a:bodyPr/>
          <a:lstStyle/>
          <a:p>
            <a:fld id="{CDCD9E12-B516-4860-B2F9-9C93DD32B5D7}" type="datetime1">
              <a:rPr lang="en-IN" smtClean="0"/>
              <a:pPr/>
              <a:t>2022-11-27</a:t>
            </a:fld>
            <a:endParaRPr lang="en-IN"/>
          </a:p>
        </p:txBody>
      </p:sp>
      <p:sp>
        <p:nvSpPr>
          <p:cNvPr id="5" name="Slide Number Placeholder 4">
            <a:extLst>
              <a:ext uri="{FF2B5EF4-FFF2-40B4-BE49-F238E27FC236}">
                <a16:creationId xmlns:a16="http://schemas.microsoft.com/office/drawing/2014/main" id="{2849AD1D-3340-4865-8983-C2972D7862A2}"/>
              </a:ext>
            </a:extLst>
          </p:cNvPr>
          <p:cNvSpPr>
            <a:spLocks noGrp="1"/>
          </p:cNvSpPr>
          <p:nvPr>
            <p:ph type="sldNum" sz="quarter" idx="12"/>
          </p:nvPr>
        </p:nvSpPr>
        <p:spPr/>
        <p:txBody>
          <a:bodyPr/>
          <a:lstStyle/>
          <a:p>
            <a:fld id="{0B74B132-94AE-4010-80CD-A69A91E770E4}" type="slidenum">
              <a:rPr lang="en-IN" smtClean="0"/>
              <a:pPr/>
              <a:t>3</a:t>
            </a:fld>
            <a:endParaRPr lang="en-IN"/>
          </a:p>
        </p:txBody>
      </p:sp>
    </p:spTree>
    <p:extLst>
      <p:ext uri="{BB962C8B-B14F-4D97-AF65-F5344CB8AC3E}">
        <p14:creationId xmlns:p14="http://schemas.microsoft.com/office/powerpoint/2010/main" val="183521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F909-CC8E-4413-A00B-AB7528BCBDE7}"/>
              </a:ext>
            </a:extLst>
          </p:cNvPr>
          <p:cNvSpPr>
            <a:spLocks noGrp="1"/>
          </p:cNvSpPr>
          <p:nvPr>
            <p:ph type="title"/>
          </p:nvPr>
        </p:nvSpPr>
        <p:spPr>
          <a:xfrm>
            <a:off x="2480036" y="633711"/>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426038B-FAD6-456F-877F-5E2F17E174A0}"/>
              </a:ext>
            </a:extLst>
          </p:cNvPr>
          <p:cNvSpPr>
            <a:spLocks noGrp="1"/>
          </p:cNvSpPr>
          <p:nvPr>
            <p:ph idx="1"/>
          </p:nvPr>
        </p:nvSpPr>
        <p:spPr>
          <a:xfrm>
            <a:off x="2476322" y="1806222"/>
            <a:ext cx="8636437" cy="4351982"/>
          </a:xfrm>
        </p:spPr>
        <p:txBody>
          <a:bodyPr/>
          <a:lstStyle/>
          <a:p>
            <a:pPr algn="just"/>
            <a:r>
              <a:rPr lang="en-US" i="0" dirty="0">
                <a:solidFill>
                  <a:schemeClr val="tx1"/>
                </a:solidFill>
                <a:effectLst/>
                <a:latin typeface="Times New Roman" panose="02020603050405020304" pitchFamily="18" charset="0"/>
                <a:cs typeface="Times New Roman" panose="02020603050405020304" pitchFamily="18" charset="0"/>
              </a:rPr>
              <a:t>On the Internet, where the number of choices is overwhelming, there is need to filter, prioritize and efficiently deliver relevant information in order to alleviate the problem of information overload, which has created a potential problem to many Internet users. Recommendation system solve this problem by searching through large volume of dynamically generated information to provide users with personalized content and services.</a:t>
            </a:r>
          </a:p>
          <a:p>
            <a:pPr algn="just"/>
            <a:r>
              <a:rPr lang="en-US"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Different machine learning algorithms like decision tree classifier and random forest classifier plays a significant role in providing personalized content and services to all internet users.</a:t>
            </a:r>
            <a:endParaRPr lang="en-IN"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5A6395-4264-4534-9E21-C78CFDDE7C29}"/>
              </a:ext>
            </a:extLst>
          </p:cNvPr>
          <p:cNvSpPr>
            <a:spLocks noGrp="1"/>
          </p:cNvSpPr>
          <p:nvPr>
            <p:ph type="sldNum" sz="quarter" idx="12"/>
          </p:nvPr>
        </p:nvSpPr>
        <p:spPr/>
        <p:txBody>
          <a:bodyPr/>
          <a:lstStyle/>
          <a:p>
            <a:fld id="{0B74B132-94AE-4010-80CD-A69A91E770E4}" type="slidenum">
              <a:rPr lang="en-IN" smtClean="0"/>
              <a:pPr/>
              <a:t>4</a:t>
            </a:fld>
            <a:endParaRPr lang="en-IN"/>
          </a:p>
        </p:txBody>
      </p:sp>
      <p:sp>
        <p:nvSpPr>
          <p:cNvPr id="5" name="Date Placeholder 4">
            <a:extLst>
              <a:ext uri="{FF2B5EF4-FFF2-40B4-BE49-F238E27FC236}">
                <a16:creationId xmlns:a16="http://schemas.microsoft.com/office/drawing/2014/main" id="{E152C3E9-83C8-490A-94CD-12A5794AF624}"/>
              </a:ext>
            </a:extLst>
          </p:cNvPr>
          <p:cNvSpPr>
            <a:spLocks noGrp="1"/>
          </p:cNvSpPr>
          <p:nvPr>
            <p:ph type="dt" sz="half" idx="10"/>
          </p:nvPr>
        </p:nvSpPr>
        <p:spPr/>
        <p:txBody>
          <a:bodyPr/>
          <a:lstStyle/>
          <a:p>
            <a:fld id="{C8F428B5-382D-40A2-AE4D-84D3B4577669}" type="datetime1">
              <a:rPr lang="en-IN" smtClean="0"/>
              <a:pPr/>
              <a:t>2022-11-27</a:t>
            </a:fld>
            <a:endParaRPr lang="en-IN"/>
          </a:p>
        </p:txBody>
      </p:sp>
    </p:spTree>
    <p:extLst>
      <p:ext uri="{BB962C8B-B14F-4D97-AF65-F5344CB8AC3E}">
        <p14:creationId xmlns:p14="http://schemas.microsoft.com/office/powerpoint/2010/main" val="423202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231D-A6CE-455E-9535-FB8987460479}"/>
              </a:ext>
            </a:extLst>
          </p:cNvPr>
          <p:cNvSpPr>
            <a:spLocks noGrp="1"/>
          </p:cNvSpPr>
          <p:nvPr>
            <p:ph type="title"/>
          </p:nvPr>
        </p:nvSpPr>
        <p:spPr>
          <a:xfrm>
            <a:off x="2589212" y="706530"/>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What is Machine Learning</a:t>
            </a:r>
          </a:p>
        </p:txBody>
      </p:sp>
      <p:sp>
        <p:nvSpPr>
          <p:cNvPr id="3" name="Content Placeholder 2">
            <a:extLst>
              <a:ext uri="{FF2B5EF4-FFF2-40B4-BE49-F238E27FC236}">
                <a16:creationId xmlns:a16="http://schemas.microsoft.com/office/drawing/2014/main" id="{AFE3C891-3D0C-41F5-9859-966612885A62}"/>
              </a:ext>
            </a:extLst>
          </p:cNvPr>
          <p:cNvSpPr>
            <a:spLocks noGrp="1"/>
          </p:cNvSpPr>
          <p:nvPr>
            <p:ph idx="1"/>
          </p:nvPr>
        </p:nvSpPr>
        <p:spPr>
          <a:xfrm>
            <a:off x="2589212" y="1987420"/>
            <a:ext cx="8915400" cy="3471484"/>
          </a:xfrm>
        </p:spPr>
        <p:txBody>
          <a:bodyPr>
            <a:normAutofit/>
          </a:bodyPr>
          <a:lstStyle/>
          <a:p>
            <a:pPr algn="just"/>
            <a:r>
              <a:rPr lang="en-US" sz="1800" b="0" i="0" u="none" strike="noStrike" baseline="0" dirty="0">
                <a:solidFill>
                  <a:schemeClr val="tx1"/>
                </a:solidFill>
                <a:latin typeface="Times New Roman" panose="02020603050405020304" pitchFamily="18" charset="0"/>
                <a:cs typeface="Times New Roman" panose="02020603050405020304" pitchFamily="18" charset="0"/>
              </a:rPr>
              <a:t>Machine learning is a subset of artificial intelligence, that enables a machine to automatically learn from data, improve performance from experiences, and predict things without being explicitly programmed. </a:t>
            </a: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r>
              <a:rPr lang="en-US" sz="1800" b="0" i="0" u="none" strike="noStrike" baseline="0" dirty="0">
                <a:solidFill>
                  <a:schemeClr val="tx1"/>
                </a:solidFill>
                <a:latin typeface="Times New Roman" panose="02020603050405020304" pitchFamily="18" charset="0"/>
                <a:cs typeface="Times New Roman" panose="02020603050405020304" pitchFamily="18" charset="0"/>
              </a:rPr>
              <a:t>Two types of learning technique are there in machine learning: </a:t>
            </a:r>
          </a:p>
        </p:txBody>
      </p:sp>
      <p:sp>
        <p:nvSpPr>
          <p:cNvPr id="4" name="Rectangle 3">
            <a:extLst>
              <a:ext uri="{FF2B5EF4-FFF2-40B4-BE49-F238E27FC236}">
                <a16:creationId xmlns:a16="http://schemas.microsoft.com/office/drawing/2014/main" id="{A9D7FF03-B699-4302-AEA9-B6A0A2B99037}"/>
              </a:ext>
            </a:extLst>
          </p:cNvPr>
          <p:cNvSpPr/>
          <p:nvPr/>
        </p:nvSpPr>
        <p:spPr>
          <a:xfrm>
            <a:off x="3820458" y="5313731"/>
            <a:ext cx="2648930" cy="646331"/>
          </a:xfrm>
          <a:prstGeom prst="rect">
            <a:avLst/>
          </a:prstGeom>
          <a:noFill/>
        </p:spPr>
        <p:txBody>
          <a:bodyPr wrap="none" lIns="91440" tIns="45720" rIns="91440" bIns="45720">
            <a:spAutoFit/>
          </a:bodyPr>
          <a:lstStyle/>
          <a:p>
            <a:r>
              <a:rPr lang="en-IN" i="0" u="none" strike="noStrike" baseline="0" dirty="0">
                <a:latin typeface="Times New Roman" panose="02020603050405020304" pitchFamily="18" charset="0"/>
                <a:cs typeface="Times New Roman" panose="02020603050405020304" pitchFamily="18" charset="0"/>
              </a:rPr>
              <a:t>1. Supervised Learning </a:t>
            </a:r>
          </a:p>
          <a:p>
            <a:r>
              <a:rPr lang="en-IN" i="0" u="none" strike="noStrike" baseline="0" dirty="0">
                <a:latin typeface="Times New Roman" panose="02020603050405020304" pitchFamily="18" charset="0"/>
                <a:cs typeface="Times New Roman" panose="02020603050405020304" pitchFamily="18" charset="0"/>
              </a:rPr>
              <a:t>2. Unsupervised Learning </a:t>
            </a:r>
            <a:endParaRPr lang="en-IN" dirty="0">
              <a:latin typeface="Times New Roman" panose="02020603050405020304" pitchFamily="18" charset="0"/>
              <a:cs typeface="Times New Roman" panose="02020603050405020304" pitchFamily="18" charset="0"/>
            </a:endParaRPr>
          </a:p>
        </p:txBody>
      </p:sp>
      <p:pic>
        <p:nvPicPr>
          <p:cNvPr id="1026" name="Picture 2" descr="Introduction to Machine Learning">
            <a:extLst>
              <a:ext uri="{FF2B5EF4-FFF2-40B4-BE49-F238E27FC236}">
                <a16:creationId xmlns:a16="http://schemas.microsoft.com/office/drawing/2014/main" id="{7724AE56-B5BE-4358-B88F-BF25A8E56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588" y="3092374"/>
            <a:ext cx="5943600" cy="14668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FB98260-5B29-45C3-97A1-BF53D75C2363}"/>
              </a:ext>
            </a:extLst>
          </p:cNvPr>
          <p:cNvSpPr>
            <a:spLocks noGrp="1"/>
          </p:cNvSpPr>
          <p:nvPr>
            <p:ph type="sldNum" sz="quarter" idx="12"/>
          </p:nvPr>
        </p:nvSpPr>
        <p:spPr/>
        <p:txBody>
          <a:bodyPr/>
          <a:lstStyle/>
          <a:p>
            <a:fld id="{0B74B132-94AE-4010-80CD-A69A91E770E4}" type="slidenum">
              <a:rPr lang="en-IN" smtClean="0"/>
              <a:pPr/>
              <a:t>5</a:t>
            </a:fld>
            <a:endParaRPr lang="en-IN"/>
          </a:p>
        </p:txBody>
      </p:sp>
      <p:sp>
        <p:nvSpPr>
          <p:cNvPr id="6" name="Date Placeholder 5">
            <a:extLst>
              <a:ext uri="{FF2B5EF4-FFF2-40B4-BE49-F238E27FC236}">
                <a16:creationId xmlns:a16="http://schemas.microsoft.com/office/drawing/2014/main" id="{F2227FFD-200C-4D26-9ACF-9188D4EB1F0A}"/>
              </a:ext>
            </a:extLst>
          </p:cNvPr>
          <p:cNvSpPr>
            <a:spLocks noGrp="1"/>
          </p:cNvSpPr>
          <p:nvPr>
            <p:ph type="dt" sz="half" idx="10"/>
          </p:nvPr>
        </p:nvSpPr>
        <p:spPr/>
        <p:txBody>
          <a:bodyPr/>
          <a:lstStyle/>
          <a:p>
            <a:fld id="{70CCB4EE-BBC3-41F3-9CDA-6ED4909220AB}" type="datetime1">
              <a:rPr lang="en-IN" smtClean="0"/>
              <a:pPr/>
              <a:t>2022-11-27</a:t>
            </a:fld>
            <a:endParaRPr lang="en-IN"/>
          </a:p>
        </p:txBody>
      </p:sp>
    </p:spTree>
    <p:extLst>
      <p:ext uri="{BB962C8B-B14F-4D97-AF65-F5344CB8AC3E}">
        <p14:creationId xmlns:p14="http://schemas.microsoft.com/office/powerpoint/2010/main" val="22470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3AEE-3BF8-4E55-8678-A811C1D93DBA}"/>
              </a:ext>
            </a:extLst>
          </p:cNvPr>
          <p:cNvSpPr>
            <a:spLocks noGrp="1"/>
          </p:cNvSpPr>
          <p:nvPr>
            <p:ph type="title"/>
          </p:nvPr>
        </p:nvSpPr>
        <p:spPr>
          <a:xfrm>
            <a:off x="2350212" y="247901"/>
            <a:ext cx="8911687" cy="1045029"/>
          </a:xfrm>
        </p:spPr>
        <p:txBody>
          <a:bodyPr>
            <a:noAutofit/>
          </a:bodyPr>
          <a:lstStyle/>
          <a:p>
            <a:pPr algn="ctr"/>
            <a:br>
              <a:rPr lang="en-IN" sz="3200" b="1" i="0" u="none" strike="noStrike" baseline="0" dirty="0">
                <a:solidFill>
                  <a:schemeClr val="tx1"/>
                </a:solidFill>
                <a:latin typeface="Times New Roman" panose="02020603050405020304" pitchFamily="18" charset="0"/>
                <a:cs typeface="Times New Roman" panose="02020603050405020304" pitchFamily="18" charset="0"/>
              </a:rPr>
            </a:br>
            <a:r>
              <a:rPr lang="en-IN" sz="3200" b="1" i="0" u="none" strike="noStrike" baseline="0" dirty="0">
                <a:solidFill>
                  <a:schemeClr val="tx1"/>
                </a:solidFill>
                <a:latin typeface="Times New Roman" panose="02020603050405020304" pitchFamily="18" charset="0"/>
                <a:cs typeface="Times New Roman" panose="02020603050405020304" pitchFamily="18" charset="0"/>
              </a:rPr>
              <a:t>Supervised Learning Vs Unsupervised Learning </a:t>
            </a:r>
            <a:br>
              <a:rPr lang="en-IN" sz="3200" b="1" i="0" u="none" strike="noStrike" baseline="0"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Supervised vs Unsupervised Learning - Javatpoint">
            <a:extLst>
              <a:ext uri="{FF2B5EF4-FFF2-40B4-BE49-F238E27FC236}">
                <a16:creationId xmlns:a16="http://schemas.microsoft.com/office/drawing/2014/main" id="{62F352CD-F277-4041-8B70-D62FB4BDD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051" y="3606281"/>
            <a:ext cx="4536007" cy="27702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1A4CD34-EBAE-4DFA-97F7-8CE34BDCD167}"/>
              </a:ext>
            </a:extLst>
          </p:cNvPr>
          <p:cNvSpPr/>
          <p:nvPr/>
        </p:nvSpPr>
        <p:spPr>
          <a:xfrm>
            <a:off x="2575246" y="1710941"/>
            <a:ext cx="4230808" cy="1477328"/>
          </a:xfrm>
          <a:prstGeom prst="rect">
            <a:avLst/>
          </a:prstGeom>
          <a:noFill/>
        </p:spPr>
        <p:txBody>
          <a:bodyPr wrap="square" lIns="91440" tIns="45720" rIns="91440" bIns="45720">
            <a:spAutoFit/>
          </a:bodyPr>
          <a:lstStyle/>
          <a:p>
            <a:pPr algn="ctr"/>
            <a:r>
              <a:rPr lang="en-US" b="0" i="0" dirty="0">
                <a:effectLst/>
                <a:latin typeface="Times New Roman" panose="02020603050405020304" pitchFamily="18" charset="0"/>
                <a:cs typeface="Times New Roman" panose="02020603050405020304" pitchFamily="18" charset="0"/>
              </a:rPr>
              <a:t>Supervised learning is the types of machine learning in which machines are trained using well "labelled" training data, and on basis of that data, machines predict the output.</a:t>
            </a:r>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9F5859A-5318-4249-ABA6-C8BAE7D94E3F}"/>
              </a:ext>
            </a:extLst>
          </p:cNvPr>
          <p:cNvSpPr/>
          <p:nvPr/>
        </p:nvSpPr>
        <p:spPr>
          <a:xfrm>
            <a:off x="7053943" y="1710941"/>
            <a:ext cx="4469363" cy="1477328"/>
          </a:xfrm>
          <a:prstGeom prst="rect">
            <a:avLst/>
          </a:prstGeom>
          <a:noFill/>
        </p:spPr>
        <p:txBody>
          <a:bodyPr wrap="square" lIns="91440" tIns="45720" rIns="91440" bIns="45720">
            <a:spAutoFit/>
          </a:bodyPr>
          <a:lstStyle/>
          <a:p>
            <a:pPr algn="ctr"/>
            <a:r>
              <a:rPr lang="en-US" dirty="0">
                <a:latin typeface="Times New Roman" panose="02020603050405020304" pitchFamily="18" charset="0"/>
                <a:cs typeface="Times New Roman" panose="02020603050405020304" pitchFamily="18" charset="0"/>
              </a:rPr>
              <a:t>U</a:t>
            </a:r>
            <a:r>
              <a:rPr lang="en-US" b="0" i="0" dirty="0">
                <a:effectLst/>
                <a:latin typeface="Times New Roman" panose="02020603050405020304" pitchFamily="18" charset="0"/>
                <a:cs typeface="Times New Roman" panose="02020603050405020304" pitchFamily="18" charset="0"/>
              </a:rPr>
              <a:t>nsupervised learning is a machine learning technique in which models are not supervised using training dataset. Instead, models itself find the hidden patterns and insights from the given data</a:t>
            </a:r>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8D72C00-F16F-404C-B8A1-D16AAE4DD6D4}"/>
              </a:ext>
            </a:extLst>
          </p:cNvPr>
          <p:cNvSpPr>
            <a:spLocks noGrp="1"/>
          </p:cNvSpPr>
          <p:nvPr>
            <p:ph type="sldNum" sz="quarter" idx="12"/>
          </p:nvPr>
        </p:nvSpPr>
        <p:spPr/>
        <p:txBody>
          <a:bodyPr/>
          <a:lstStyle/>
          <a:p>
            <a:fld id="{0B74B132-94AE-4010-80CD-A69A91E770E4}" type="slidenum">
              <a:rPr lang="en-IN" smtClean="0"/>
              <a:pPr/>
              <a:t>6</a:t>
            </a:fld>
            <a:endParaRPr lang="en-IN"/>
          </a:p>
        </p:txBody>
      </p:sp>
      <p:sp>
        <p:nvSpPr>
          <p:cNvPr id="6" name="Date Placeholder 5">
            <a:extLst>
              <a:ext uri="{FF2B5EF4-FFF2-40B4-BE49-F238E27FC236}">
                <a16:creationId xmlns:a16="http://schemas.microsoft.com/office/drawing/2014/main" id="{0F9E4B3F-9723-4740-B542-8CC3CAD708BA}"/>
              </a:ext>
            </a:extLst>
          </p:cNvPr>
          <p:cNvSpPr>
            <a:spLocks noGrp="1"/>
          </p:cNvSpPr>
          <p:nvPr>
            <p:ph type="dt" sz="half" idx="10"/>
          </p:nvPr>
        </p:nvSpPr>
        <p:spPr/>
        <p:txBody>
          <a:bodyPr/>
          <a:lstStyle/>
          <a:p>
            <a:fld id="{A62429B1-D12D-4F8E-B60C-10B6EB824368}" type="datetime1">
              <a:rPr lang="en-IN" smtClean="0"/>
              <a:pPr/>
              <a:t>2022-11-27</a:t>
            </a:fld>
            <a:endParaRPr lang="en-IN"/>
          </a:p>
        </p:txBody>
      </p:sp>
    </p:spTree>
    <p:extLst>
      <p:ext uri="{BB962C8B-B14F-4D97-AF65-F5344CB8AC3E}">
        <p14:creationId xmlns:p14="http://schemas.microsoft.com/office/powerpoint/2010/main" val="397371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321E-42EF-4042-9327-6336B52DB0F2}"/>
              </a:ext>
            </a:extLst>
          </p:cNvPr>
          <p:cNvSpPr>
            <a:spLocks noGrp="1"/>
          </p:cNvSpPr>
          <p:nvPr>
            <p:ph type="title"/>
          </p:nvPr>
        </p:nvSpPr>
        <p:spPr>
          <a:xfrm>
            <a:off x="2592925" y="622300"/>
            <a:ext cx="8911687" cy="830425"/>
          </a:xfrm>
        </p:spPr>
        <p:txBody>
          <a:bodyPr>
            <a:no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Decision Tree </a:t>
            </a:r>
            <a:br>
              <a:rPr lang="en-IN" sz="3200" b="0" i="0" u="none" strike="noStrike" baseline="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FDF53F-42C7-413F-8222-FD91BC2D12B1}"/>
              </a:ext>
            </a:extLst>
          </p:cNvPr>
          <p:cNvSpPr>
            <a:spLocks noGrp="1"/>
          </p:cNvSpPr>
          <p:nvPr>
            <p:ph idx="1"/>
          </p:nvPr>
        </p:nvSpPr>
        <p:spPr>
          <a:xfrm>
            <a:off x="2589212" y="1540189"/>
            <a:ext cx="8911687" cy="1417615"/>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Decision Tree is a graphical representation for getting all the possible solutions to a problem/decision based on given conditions.</a:t>
            </a:r>
          </a:p>
          <a:p>
            <a:r>
              <a:rPr lang="en-US" b="0" i="0" dirty="0">
                <a:solidFill>
                  <a:schemeClr val="tx1"/>
                </a:solidFill>
                <a:effectLst/>
                <a:latin typeface="Times New Roman" panose="02020603050405020304" pitchFamily="18" charset="0"/>
                <a:cs typeface="Times New Roman" panose="02020603050405020304" pitchFamily="18" charset="0"/>
              </a:rPr>
              <a:t>It is a Supervised learning technique where internal nodes represent the features of a dataset, branches represent the decision rules and each leaf node represents the outcome.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Machine Learning Decision Tree Classification Algorithm - Javatpoint">
            <a:extLst>
              <a:ext uri="{FF2B5EF4-FFF2-40B4-BE49-F238E27FC236}">
                <a16:creationId xmlns:a16="http://schemas.microsoft.com/office/drawing/2014/main" id="{F4BAEBBD-8D68-4EE5-B325-DDDE59CA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495" y="3201811"/>
            <a:ext cx="4550833" cy="303388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BC142E1-F15F-44BD-9465-506CBABA70BA}"/>
              </a:ext>
            </a:extLst>
          </p:cNvPr>
          <p:cNvSpPr>
            <a:spLocks noGrp="1"/>
          </p:cNvSpPr>
          <p:nvPr>
            <p:ph type="sldNum" sz="quarter" idx="12"/>
          </p:nvPr>
        </p:nvSpPr>
        <p:spPr/>
        <p:txBody>
          <a:bodyPr/>
          <a:lstStyle/>
          <a:p>
            <a:fld id="{0B74B132-94AE-4010-80CD-A69A91E770E4}" type="slidenum">
              <a:rPr lang="en-IN" smtClean="0"/>
              <a:pPr/>
              <a:t>7</a:t>
            </a:fld>
            <a:endParaRPr lang="en-IN"/>
          </a:p>
        </p:txBody>
      </p:sp>
      <p:sp>
        <p:nvSpPr>
          <p:cNvPr id="5" name="Date Placeholder 4">
            <a:extLst>
              <a:ext uri="{FF2B5EF4-FFF2-40B4-BE49-F238E27FC236}">
                <a16:creationId xmlns:a16="http://schemas.microsoft.com/office/drawing/2014/main" id="{3C6508E5-7E10-4656-9E7A-A10B476E679E}"/>
              </a:ext>
            </a:extLst>
          </p:cNvPr>
          <p:cNvSpPr>
            <a:spLocks noGrp="1"/>
          </p:cNvSpPr>
          <p:nvPr>
            <p:ph type="dt" sz="half" idx="10"/>
          </p:nvPr>
        </p:nvSpPr>
        <p:spPr/>
        <p:txBody>
          <a:bodyPr/>
          <a:lstStyle/>
          <a:p>
            <a:fld id="{452461DE-A899-4DFA-A733-46149534E351}" type="datetime1">
              <a:rPr lang="en-IN" smtClean="0"/>
              <a:pPr/>
              <a:t>2022-11-27</a:t>
            </a:fld>
            <a:endParaRPr lang="en-IN"/>
          </a:p>
        </p:txBody>
      </p:sp>
    </p:spTree>
    <p:extLst>
      <p:ext uri="{BB962C8B-B14F-4D97-AF65-F5344CB8AC3E}">
        <p14:creationId xmlns:p14="http://schemas.microsoft.com/office/powerpoint/2010/main" val="199607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AD4C-0D38-49C9-A752-EBC496BB2390}"/>
              </a:ext>
            </a:extLst>
          </p:cNvPr>
          <p:cNvSpPr>
            <a:spLocks noGrp="1"/>
          </p:cNvSpPr>
          <p:nvPr>
            <p:ph type="title"/>
          </p:nvPr>
        </p:nvSpPr>
        <p:spPr>
          <a:xfrm>
            <a:off x="2024330" y="220731"/>
            <a:ext cx="8911687" cy="1280890"/>
          </a:xfrm>
        </p:spPr>
        <p:txBody>
          <a:bodyPr>
            <a:norm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Decision Tree</a:t>
            </a:r>
            <a:r>
              <a:rPr lang="en-IN" sz="3200" b="1" dirty="0">
                <a:solidFill>
                  <a:schemeClr val="tx1"/>
                </a:solidFill>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D212A659-C67F-4994-8818-1EA3D40A69D9}"/>
              </a:ext>
            </a:extLst>
          </p:cNvPr>
          <p:cNvSpPr>
            <a:spLocks noGrp="1"/>
          </p:cNvSpPr>
          <p:nvPr>
            <p:ph idx="1"/>
          </p:nvPr>
        </p:nvSpPr>
        <p:spPr>
          <a:xfrm>
            <a:off x="2020616" y="863936"/>
            <a:ext cx="9353399" cy="2709333"/>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Step-1:</a:t>
            </a:r>
            <a:r>
              <a:rPr lang="en-US" dirty="0">
                <a:solidFill>
                  <a:schemeClr val="tx1"/>
                </a:solidFill>
                <a:latin typeface="Times New Roman" panose="02020603050405020304" pitchFamily="18" charset="0"/>
                <a:cs typeface="Times New Roman" panose="02020603050405020304" pitchFamily="18" charset="0"/>
              </a:rPr>
              <a:t> Begin the tree with the root node, says S, which contains the complete dataset.</a:t>
            </a:r>
          </a:p>
          <a:p>
            <a:r>
              <a:rPr lang="en-US" b="1" dirty="0">
                <a:solidFill>
                  <a:schemeClr val="tx1"/>
                </a:solidFill>
                <a:latin typeface="Times New Roman" panose="02020603050405020304" pitchFamily="18" charset="0"/>
                <a:cs typeface="Times New Roman" panose="02020603050405020304" pitchFamily="18" charset="0"/>
              </a:rPr>
              <a:t>Step-2: </a:t>
            </a:r>
            <a:r>
              <a:rPr lang="en-US" dirty="0">
                <a:solidFill>
                  <a:schemeClr val="tx1"/>
                </a:solidFill>
                <a:latin typeface="Times New Roman" panose="02020603050405020304" pitchFamily="18" charset="0"/>
                <a:cs typeface="Times New Roman" panose="02020603050405020304" pitchFamily="18" charset="0"/>
              </a:rPr>
              <a:t>Find the best attribute in the dataset using Attribute Selection Measure (ASM).</a:t>
            </a:r>
          </a:p>
          <a:p>
            <a:r>
              <a:rPr lang="en-US" b="1" dirty="0">
                <a:solidFill>
                  <a:schemeClr val="tx1"/>
                </a:solidFill>
                <a:latin typeface="Times New Roman" panose="02020603050405020304" pitchFamily="18" charset="0"/>
                <a:cs typeface="Times New Roman" panose="02020603050405020304" pitchFamily="18" charset="0"/>
              </a:rPr>
              <a:t>Step-3:</a:t>
            </a:r>
            <a:r>
              <a:rPr lang="en-US" dirty="0">
                <a:solidFill>
                  <a:schemeClr val="tx1"/>
                </a:solidFill>
                <a:latin typeface="Times New Roman" panose="02020603050405020304" pitchFamily="18" charset="0"/>
                <a:cs typeface="Times New Roman" panose="02020603050405020304" pitchFamily="18" charset="0"/>
              </a:rPr>
              <a:t> Divide the S into subsets that contains possible values for the best attributes.</a:t>
            </a:r>
          </a:p>
          <a:p>
            <a:r>
              <a:rPr lang="en-US" b="1" dirty="0">
                <a:solidFill>
                  <a:schemeClr val="tx1"/>
                </a:solidFill>
                <a:latin typeface="Times New Roman" panose="02020603050405020304" pitchFamily="18" charset="0"/>
                <a:cs typeface="Times New Roman" panose="02020603050405020304" pitchFamily="18" charset="0"/>
              </a:rPr>
              <a:t>Step-4:</a:t>
            </a:r>
            <a:r>
              <a:rPr lang="en-US" dirty="0">
                <a:solidFill>
                  <a:schemeClr val="tx1"/>
                </a:solidFill>
                <a:latin typeface="Times New Roman" panose="02020603050405020304" pitchFamily="18" charset="0"/>
                <a:cs typeface="Times New Roman" panose="02020603050405020304" pitchFamily="18" charset="0"/>
              </a:rPr>
              <a:t> Generate the decision tree node, which contains the best attribute.</a:t>
            </a:r>
          </a:p>
          <a:p>
            <a:r>
              <a:rPr lang="en-US" b="1" dirty="0">
                <a:solidFill>
                  <a:schemeClr val="tx1"/>
                </a:solidFill>
                <a:latin typeface="Times New Roman" panose="02020603050405020304" pitchFamily="18" charset="0"/>
                <a:cs typeface="Times New Roman" panose="02020603050405020304" pitchFamily="18" charset="0"/>
              </a:rPr>
              <a:t>Step-5: </a:t>
            </a:r>
            <a:r>
              <a:rPr lang="en-US" dirty="0">
                <a:solidFill>
                  <a:schemeClr val="tx1"/>
                </a:solidFill>
                <a:latin typeface="Times New Roman" panose="02020603050405020304" pitchFamily="18" charset="0"/>
                <a:cs typeface="Times New Roman" panose="02020603050405020304" pitchFamily="18" charset="0"/>
              </a:rPr>
              <a:t>Recursively make new decision trees using the subsets of the dataset created in step - 3    		   Continue this process until a stage is reached where you cannot further classify the 			   nodes and called the final node as a leaf node.</a:t>
            </a: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Decision Tree Classification Algorithm">
            <a:extLst>
              <a:ext uri="{FF2B5EF4-FFF2-40B4-BE49-F238E27FC236}">
                <a16:creationId xmlns:a16="http://schemas.microsoft.com/office/drawing/2014/main" id="{46FA303F-C1B3-4F29-83E6-9C8E4CF53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103" y="3573269"/>
            <a:ext cx="4018139" cy="2997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A37F65A-C5B3-4442-8058-BDADA16E7E33}"/>
              </a:ext>
            </a:extLst>
          </p:cNvPr>
          <p:cNvSpPr>
            <a:spLocks noGrp="1"/>
          </p:cNvSpPr>
          <p:nvPr>
            <p:ph type="sldNum" sz="quarter" idx="12"/>
          </p:nvPr>
        </p:nvSpPr>
        <p:spPr/>
        <p:txBody>
          <a:bodyPr/>
          <a:lstStyle/>
          <a:p>
            <a:fld id="{0B74B132-94AE-4010-80CD-A69A91E770E4}" type="slidenum">
              <a:rPr lang="en-IN" smtClean="0"/>
              <a:pPr/>
              <a:t>8</a:t>
            </a:fld>
            <a:endParaRPr lang="en-IN"/>
          </a:p>
        </p:txBody>
      </p:sp>
      <p:sp>
        <p:nvSpPr>
          <p:cNvPr id="5" name="Date Placeholder 4">
            <a:extLst>
              <a:ext uri="{FF2B5EF4-FFF2-40B4-BE49-F238E27FC236}">
                <a16:creationId xmlns:a16="http://schemas.microsoft.com/office/drawing/2014/main" id="{A3549247-E828-4D19-8D9F-57244F5DC238}"/>
              </a:ext>
            </a:extLst>
          </p:cNvPr>
          <p:cNvSpPr>
            <a:spLocks noGrp="1"/>
          </p:cNvSpPr>
          <p:nvPr>
            <p:ph type="dt" sz="half" idx="10"/>
          </p:nvPr>
        </p:nvSpPr>
        <p:spPr/>
        <p:txBody>
          <a:bodyPr/>
          <a:lstStyle/>
          <a:p>
            <a:fld id="{518907F8-0B1A-4F9D-B61D-DF95A8D17B88}" type="datetime1">
              <a:rPr lang="en-IN" smtClean="0"/>
              <a:pPr/>
              <a:t>2022-11-27</a:t>
            </a:fld>
            <a:endParaRPr lang="en-IN"/>
          </a:p>
        </p:txBody>
      </p:sp>
    </p:spTree>
    <p:extLst>
      <p:ext uri="{BB962C8B-B14F-4D97-AF65-F5344CB8AC3E}">
        <p14:creationId xmlns:p14="http://schemas.microsoft.com/office/powerpoint/2010/main" val="201595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E9CA-9BCB-46DF-86F9-C2E0A4C840AD}"/>
              </a:ext>
            </a:extLst>
          </p:cNvPr>
          <p:cNvSpPr>
            <a:spLocks noGrp="1"/>
          </p:cNvSpPr>
          <p:nvPr>
            <p:ph type="title"/>
          </p:nvPr>
        </p:nvSpPr>
        <p:spPr>
          <a:xfrm>
            <a:off x="2711660" y="722329"/>
            <a:ext cx="8911687" cy="128089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Attribute Selection Measure (ASM)</a:t>
            </a:r>
          </a:p>
        </p:txBody>
      </p:sp>
      <p:sp>
        <p:nvSpPr>
          <p:cNvPr id="4" name="Rectangle 3">
            <a:extLst>
              <a:ext uri="{FF2B5EF4-FFF2-40B4-BE49-F238E27FC236}">
                <a16:creationId xmlns:a16="http://schemas.microsoft.com/office/drawing/2014/main" id="{6E9F6293-D0C2-4F27-9F4D-C0F859BD3442}"/>
              </a:ext>
            </a:extLst>
          </p:cNvPr>
          <p:cNvSpPr/>
          <p:nvPr/>
        </p:nvSpPr>
        <p:spPr>
          <a:xfrm>
            <a:off x="2711660" y="1362774"/>
            <a:ext cx="8151792" cy="3970318"/>
          </a:xfrm>
          <a:prstGeom prst="rect">
            <a:avLst/>
          </a:prstGeom>
          <a:noFill/>
        </p:spPr>
        <p:txBody>
          <a:bodyPr wrap="square" lIns="91440" tIns="45720" rIns="91440" bIns="45720">
            <a:spAutoFit/>
          </a:bodyPr>
          <a:lstStyle/>
          <a:p>
            <a:pPr algn="just"/>
            <a:r>
              <a:rPr lang="en-US" b="0" i="0" dirty="0">
                <a:effectLst/>
                <a:latin typeface="Times New Roman" panose="02020603050405020304" pitchFamily="18" charset="0"/>
                <a:cs typeface="Times New Roman" panose="02020603050405020304" pitchFamily="18" charset="0"/>
              </a:rPr>
              <a:t>While implementing a Decision tree, the main issue arises that how to select the best attribute for the root node and for sub-nodes. So, to solve such problems there is a technique which is called as Attribute selection measure or ASM.</a:t>
            </a:r>
          </a:p>
          <a:p>
            <a:pPr algn="just"/>
            <a:endParaRPr lang="en-US" cap="none" spc="0" dirty="0">
              <a:ln w="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There are two popular techniques for ASM, which are:</a:t>
            </a:r>
          </a:p>
          <a:p>
            <a:pPr algn="just"/>
            <a:r>
              <a:rPr lang="en-US" dirty="0">
                <a:ln w="0"/>
                <a:latin typeface="Times New Roman" panose="02020603050405020304" pitchFamily="18" charset="0"/>
                <a:cs typeface="Times New Roman" panose="02020603050405020304" pitchFamily="18" charset="0"/>
              </a:rPr>
              <a:t>	</a:t>
            </a:r>
          </a:p>
          <a:p>
            <a:pPr algn="just"/>
            <a:r>
              <a:rPr lang="en-US" b="0" i="0" dirty="0">
                <a:ln w="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Information Gain:</a:t>
            </a:r>
          </a:p>
          <a:p>
            <a:pPr algn="just"/>
            <a:r>
              <a:rPr lang="en-US" b="0" i="0" dirty="0">
                <a:effectLst/>
                <a:latin typeface="Times New Roman" panose="02020603050405020304" pitchFamily="18" charset="0"/>
                <a:cs typeface="Times New Roman" panose="02020603050405020304" pitchFamily="18" charset="0"/>
              </a:rPr>
              <a:t> 			Information gain is the measurement of changes in entropy after 			                the segmentation of a dataset based on an attribute.</a:t>
            </a:r>
          </a:p>
          <a:p>
            <a:pPr algn="just"/>
            <a:endParaRPr lang="en-US" dirty="0">
              <a:ln w="0"/>
              <a:latin typeface="Times New Roman" panose="02020603050405020304" pitchFamily="18" charset="0"/>
              <a:cs typeface="Times New Roman" panose="02020603050405020304" pitchFamily="18" charset="0"/>
            </a:endParaRPr>
          </a:p>
          <a:p>
            <a:pPr algn="just"/>
            <a:r>
              <a:rPr lang="en-US" dirty="0">
                <a:ln w="0"/>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Gini Index: </a:t>
            </a:r>
          </a:p>
          <a:p>
            <a:pPr algn="just"/>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Gini index is a measure of impurity or purity used while creating a 			        decision tree</a:t>
            </a:r>
            <a:endParaRPr lang="en-US" b="0" i="0" dirty="0">
              <a:ln w="0"/>
              <a:effectLst/>
              <a:latin typeface="Times New Roman" panose="02020603050405020304" pitchFamily="18" charset="0"/>
              <a:cs typeface="Times New Roman" panose="02020603050405020304" pitchFamily="18" charset="0"/>
            </a:endParaRPr>
          </a:p>
          <a:p>
            <a:pPr algn="just"/>
            <a:endPar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13C3E7B-A63F-4E44-A210-FE10D8372C12}"/>
              </a:ext>
            </a:extLst>
          </p:cNvPr>
          <p:cNvSpPr>
            <a:spLocks noGrp="1"/>
          </p:cNvSpPr>
          <p:nvPr>
            <p:ph type="sldNum" sz="quarter" idx="12"/>
          </p:nvPr>
        </p:nvSpPr>
        <p:spPr/>
        <p:txBody>
          <a:bodyPr/>
          <a:lstStyle/>
          <a:p>
            <a:fld id="{0B74B132-94AE-4010-80CD-A69A91E770E4}" type="slidenum">
              <a:rPr lang="en-IN" smtClean="0"/>
              <a:pPr/>
              <a:t>9</a:t>
            </a:fld>
            <a:endParaRPr lang="en-IN"/>
          </a:p>
        </p:txBody>
      </p:sp>
      <p:sp>
        <p:nvSpPr>
          <p:cNvPr id="5" name="Date Placeholder 4">
            <a:extLst>
              <a:ext uri="{FF2B5EF4-FFF2-40B4-BE49-F238E27FC236}">
                <a16:creationId xmlns:a16="http://schemas.microsoft.com/office/drawing/2014/main" id="{273191F9-3B9B-49D7-9589-ADE0F3315557}"/>
              </a:ext>
            </a:extLst>
          </p:cNvPr>
          <p:cNvSpPr>
            <a:spLocks noGrp="1"/>
          </p:cNvSpPr>
          <p:nvPr>
            <p:ph type="dt" sz="half" idx="10"/>
          </p:nvPr>
        </p:nvSpPr>
        <p:spPr/>
        <p:txBody>
          <a:bodyPr/>
          <a:lstStyle/>
          <a:p>
            <a:fld id="{162981B6-BAF3-4E7E-9AA7-FEA1000B2571}" type="datetime1">
              <a:rPr lang="en-IN" smtClean="0"/>
              <a:pPr/>
              <a:t>2022-11-27</a:t>
            </a:fld>
            <a:endParaRPr lang="en-IN"/>
          </a:p>
        </p:txBody>
      </p:sp>
    </p:spTree>
    <p:extLst>
      <p:ext uri="{BB962C8B-B14F-4D97-AF65-F5344CB8AC3E}">
        <p14:creationId xmlns:p14="http://schemas.microsoft.com/office/powerpoint/2010/main" val="12686081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414</TotalTime>
  <Words>1520</Words>
  <Application>Microsoft Office PowerPoint</Application>
  <PresentationFormat>Widescreen</PresentationFormat>
  <Paragraphs>170</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Wisp</vt:lpstr>
      <vt:lpstr>PowerPoint Presentation</vt:lpstr>
      <vt:lpstr>Acknowledgement</vt:lpstr>
      <vt:lpstr>Content</vt:lpstr>
      <vt:lpstr>Introduction</vt:lpstr>
      <vt:lpstr>What is Machine Learning</vt:lpstr>
      <vt:lpstr> Supervised Learning Vs Unsupervised Learning  </vt:lpstr>
      <vt:lpstr>Decision Tree  </vt:lpstr>
      <vt:lpstr>Decision Tree Algorithm</vt:lpstr>
      <vt:lpstr>Attribute Selection Measure (ASM)</vt:lpstr>
      <vt:lpstr>PowerPoint Presentation</vt:lpstr>
      <vt:lpstr>Random Forest </vt:lpstr>
      <vt:lpstr>Random Forest Algorithm</vt:lpstr>
      <vt:lpstr>Random Forest Algorithm</vt:lpstr>
      <vt:lpstr>PowerPoint Presentation</vt:lpstr>
      <vt:lpstr>Ensemble Learning  </vt:lpstr>
      <vt:lpstr>Implementation</vt:lpstr>
      <vt:lpstr>Implementation (Contd.)</vt:lpstr>
      <vt:lpstr>Result and 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Comparison between decision tree and random forest  towards recommendation system or engine </dc:title>
  <dc:creator>PRITAM DAS</dc:creator>
  <cp:lastModifiedBy>Pritam Roy</cp:lastModifiedBy>
  <cp:revision>146</cp:revision>
  <dcterms:created xsi:type="dcterms:W3CDTF">2022-01-13T15:25:26Z</dcterms:created>
  <dcterms:modified xsi:type="dcterms:W3CDTF">2022-11-27T15:40:52Z</dcterms:modified>
</cp:coreProperties>
</file>