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9"/>
  </p:notesMasterIdLst>
  <p:sldIdLst>
    <p:sldId id="274" r:id="rId2"/>
    <p:sldId id="280" r:id="rId3"/>
    <p:sldId id="281" r:id="rId4"/>
    <p:sldId id="258" r:id="rId5"/>
    <p:sldId id="259" r:id="rId6"/>
    <p:sldId id="260" r:id="rId7"/>
    <p:sldId id="261" r:id="rId8"/>
    <p:sldId id="263" r:id="rId9"/>
    <p:sldId id="277" r:id="rId10"/>
    <p:sldId id="266" r:id="rId11"/>
    <p:sldId id="267" r:id="rId12"/>
    <p:sldId id="279" r:id="rId13"/>
    <p:sldId id="278" r:id="rId14"/>
    <p:sldId id="282" r:id="rId15"/>
    <p:sldId id="283" r:id="rId16"/>
    <p:sldId id="284" r:id="rId17"/>
    <p:sldId id="285" r:id="rId18"/>
    <p:sldId id="286" r:id="rId19"/>
    <p:sldId id="294" r:id="rId20"/>
    <p:sldId id="287" r:id="rId21"/>
    <p:sldId id="291" r:id="rId22"/>
    <p:sldId id="288" r:id="rId23"/>
    <p:sldId id="271" r:id="rId24"/>
    <p:sldId id="292" r:id="rId25"/>
    <p:sldId id="293" r:id="rId26"/>
    <p:sldId id="289"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81" d="100"/>
          <a:sy n="81" d="100"/>
        </p:scale>
        <p:origin x="73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EC8F6-1DE8-4310-A6BA-1AF23F693668}" type="datetimeFigureOut">
              <a:rPr lang="en-IN" smtClean="0"/>
              <a:pPr/>
              <a:t>14-06-2022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756AB-7A73-4352-B6D4-370045208787}" type="slidenum">
              <a:rPr lang="en-IN" smtClean="0"/>
              <a:pPr/>
              <a:t>‹#›</a:t>
            </a:fld>
            <a:endParaRPr lang="en-IN"/>
          </a:p>
        </p:txBody>
      </p:sp>
    </p:spTree>
    <p:extLst>
      <p:ext uri="{BB962C8B-B14F-4D97-AF65-F5344CB8AC3E}">
        <p14:creationId xmlns:p14="http://schemas.microsoft.com/office/powerpoint/2010/main" val="188405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6A010-7C9E-4353-BB1E-251CB88D1208}"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416637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43AB8-72E6-4B72-9FBC-C60E8B5AF310}"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28438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0377C-1705-4E86-A2F0-D83B62769C0D}"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496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076F54-6F16-45E9-8C19-CD79932F7843}"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91789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2AFAAB-8A67-4CAC-9EFE-1DB1ED8FF881}"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516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1A2C9D-594C-4E88-B0DE-0448B625D9E2}"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39555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2F83E-5714-4931-8D09-1655C21E864D}"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727750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86691-A47B-479D-9913-7192982DBF03}"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5718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D9E12-B516-4860-B2F9-9C93DD32B5D7}"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9138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218BD-9D8A-41EF-8C1A-57100C28020B}" type="datetime1">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693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0D22A3-F16A-40BD-BFF9-A2F0980501C8}"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83083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5060F-1117-41B4-B0F2-C4A280460410}" type="datetime1">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21238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E5717-A832-4467-87A9-B1E6E908028E}" type="datetime1">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34710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4D0A6-09D8-4239-85B8-AC839D0AC58B}" type="datetime1">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98035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37BCC-D44D-4A1F-BC00-1044C261F58D}"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427933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F1F46-C6F1-4973-9380-3BE8E5273793}" type="datetime1">
              <a:rPr lang="en-IN" smtClean="0"/>
              <a:pPr/>
              <a:t>14-06-2022</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57084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9990EF-50E2-469C-B0E6-8C1A607C0379}" type="datetime1">
              <a:rPr lang="en-IN" smtClean="0"/>
              <a:pPr/>
              <a:t>14-06-2022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74B132-94AE-4010-80CD-A69A91E770E4}" type="slidenum">
              <a:rPr lang="en-IN" smtClean="0"/>
              <a:pPr/>
              <a:t>‹#›</a:t>
            </a:fld>
            <a:endParaRPr lang="en-IN"/>
          </a:p>
        </p:txBody>
      </p:sp>
    </p:spTree>
    <p:extLst>
      <p:ext uri="{BB962C8B-B14F-4D97-AF65-F5344CB8AC3E}">
        <p14:creationId xmlns:p14="http://schemas.microsoft.com/office/powerpoint/2010/main" val="206100103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p:nvPr/>
        </p:nvSpPr>
        <p:spPr>
          <a:xfrm>
            <a:off x="237466" y="224457"/>
            <a:ext cx="11372814" cy="80483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ct val="100000"/>
              <a:buFont typeface="Calibri"/>
              <a:buNone/>
            </a:pPr>
            <a:r>
              <a:rPr lang="en-US" sz="2800" b="1" i="0" u="none" strike="noStrike" baseline="0" dirty="0">
                <a:latin typeface="Times New Roman" panose="02020603050405020304" pitchFamily="18" charset="0"/>
                <a:cs typeface="Times New Roman" panose="02020603050405020304" pitchFamily="18" charset="0"/>
              </a:rPr>
              <a:t>Comparison between decision tree and random forest </a:t>
            </a:r>
            <a:br>
              <a:rPr lang="en-US" sz="2800" b="1" i="0" u="none" strike="noStrike" baseline="0" dirty="0">
                <a:latin typeface="Times New Roman" panose="02020603050405020304" pitchFamily="18" charset="0"/>
                <a:cs typeface="Times New Roman" panose="02020603050405020304" pitchFamily="18" charset="0"/>
              </a:rPr>
            </a:br>
            <a:r>
              <a:rPr lang="en-US" sz="2800" b="1" i="0" u="none" strike="noStrike" baseline="0" dirty="0">
                <a:latin typeface="Times New Roman" panose="02020603050405020304" pitchFamily="18" charset="0"/>
                <a:cs typeface="Times New Roman" panose="02020603050405020304" pitchFamily="18" charset="0"/>
              </a:rPr>
              <a:t>towards recommendation system or engine</a:t>
            </a:r>
            <a:endParaRPr sz="28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0" name="Google Shape;160;p1"/>
          <p:cNvSpPr/>
          <p:nvPr/>
        </p:nvSpPr>
        <p:spPr>
          <a:xfrm>
            <a:off x="5213037" y="1182911"/>
            <a:ext cx="1247892" cy="35390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700"/>
              <a:buFont typeface="Arial"/>
              <a:buNone/>
            </a:pPr>
            <a:r>
              <a:rPr lang="en-GB" sz="1700" b="1" i="0" u="none" strike="noStrike" cap="none" dirty="0">
                <a:latin typeface="Times New Roman" panose="02020603050405020304" pitchFamily="18" charset="0"/>
                <a:ea typeface="Calibri"/>
                <a:cs typeface="Times New Roman" panose="02020603050405020304" pitchFamily="18" charset="0"/>
                <a:sym typeface="Calibri"/>
              </a:rPr>
              <a:t>PROJECT</a:t>
            </a:r>
            <a:endParaRPr sz="17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1" name="Google Shape;161;p1"/>
          <p:cNvSpPr/>
          <p:nvPr/>
        </p:nvSpPr>
        <p:spPr>
          <a:xfrm>
            <a:off x="5111158" y="1424786"/>
            <a:ext cx="1625430"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700"/>
              <a:buFont typeface="Arial"/>
              <a:buNone/>
            </a:pPr>
            <a:r>
              <a:rPr lang="en-GB" b="1" i="0" u="none" strike="noStrike" cap="none" dirty="0">
                <a:latin typeface="Times New Roman" panose="02020603050405020304" pitchFamily="18" charset="0"/>
                <a:ea typeface="Calibri"/>
                <a:cs typeface="Times New Roman" panose="02020603050405020304" pitchFamily="18" charset="0"/>
                <a:sym typeface="Calibri"/>
              </a:rPr>
              <a:t>Submitted By</a:t>
            </a:r>
            <a:endParaRPr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3" name="Google Shape;163;p1"/>
          <p:cNvSpPr/>
          <p:nvPr/>
        </p:nvSpPr>
        <p:spPr>
          <a:xfrm>
            <a:off x="2995127" y="1674714"/>
            <a:ext cx="8145624"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r>
              <a:rPr lang="en-IN" b="1" i="0" u="sng" dirty="0">
                <a:effectLst/>
                <a:latin typeface="Times New Roman" panose="02020603050405020304" pitchFamily="18" charset="0"/>
                <a:cs typeface="Times New Roman" panose="02020603050405020304" pitchFamily="18" charset="0"/>
              </a:rPr>
              <a:t>Name </a:t>
            </a:r>
            <a:r>
              <a:rPr lang="en-IN" b="1" i="0" dirty="0">
                <a:effectLst/>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  </a:t>
            </a:r>
            <a:r>
              <a:rPr lang="en-IN" b="1" i="0" u="sng" dirty="0">
                <a:effectLst/>
                <a:latin typeface="Times New Roman" panose="02020603050405020304" pitchFamily="18" charset="0"/>
                <a:cs typeface="Times New Roman" panose="02020603050405020304" pitchFamily="18" charset="0"/>
              </a:rPr>
              <a:t>University Roll No. </a:t>
            </a:r>
          </a:p>
          <a:p>
            <a:pPr marL="0" marR="0" lvl="0" indent="0" algn="just" rtl="0">
              <a:lnSpc>
                <a:spcPct val="100000"/>
              </a:lnSpc>
              <a:spcBef>
                <a:spcPts val="0"/>
              </a:spcBef>
              <a:spcAft>
                <a:spcPts val="0"/>
              </a:spcAft>
              <a:buClr>
                <a:srgbClr val="000000"/>
              </a:buClr>
              <a:buSzPts val="1800"/>
              <a:buFont typeface="Arial"/>
              <a:buNone/>
            </a:pPr>
            <a:r>
              <a:rPr lang="en-IN" b="1"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Pritam Roy 							 11600118037 </a:t>
            </a:r>
          </a:p>
          <a:p>
            <a:pPr marL="0" marR="0" lvl="0" indent="0" algn="just" rtl="0">
              <a:lnSpc>
                <a:spcPct val="100000"/>
              </a:lnSpc>
              <a:spcBef>
                <a:spcPts val="0"/>
              </a:spcBef>
              <a:spcAft>
                <a:spcPts val="0"/>
              </a:spcAft>
              <a:buClr>
                <a:srgbClr val="000000"/>
              </a:buClr>
              <a:buSzPts val="1800"/>
              <a:buFont typeface="Arial"/>
              <a:buNone/>
            </a:pPr>
            <a:r>
              <a:rPr lang="fi-FI" b="1" i="0" dirty="0">
                <a:effectLst/>
                <a:latin typeface="Times New Roman" panose="02020603050405020304" pitchFamily="18" charset="0"/>
                <a:cs typeface="Times New Roman" panose="02020603050405020304" pitchFamily="18" charset="0"/>
              </a:rPr>
              <a:t>Srijon Mallick 						 11600118017 </a:t>
            </a:r>
          </a:p>
          <a:p>
            <a:pPr marL="0" marR="0" lvl="0" indent="0" algn="just" rtl="0">
              <a:lnSpc>
                <a:spcPct val="100000"/>
              </a:lnSpc>
              <a:spcBef>
                <a:spcPts val="0"/>
              </a:spcBef>
              <a:spcAft>
                <a:spcPts val="0"/>
              </a:spcAft>
              <a:buClr>
                <a:srgbClr val="000000"/>
              </a:buClr>
              <a:buSzPts val="1800"/>
              <a:buFont typeface="Arial"/>
              <a:buNone/>
            </a:pPr>
            <a:r>
              <a:rPr lang="fi-FI" b="1" i="0" dirty="0">
                <a:effectLst/>
                <a:latin typeface="Times New Roman" panose="02020603050405020304" pitchFamily="18" charset="0"/>
                <a:cs typeface="Times New Roman" panose="02020603050405020304" pitchFamily="18" charset="0"/>
              </a:rPr>
              <a:t>  Souvik Saha 						 11600118020</a:t>
            </a:r>
            <a:endParaRPr lang="en-IN" b="1" i="0" dirty="0">
              <a:effectLst/>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r>
              <a:rPr lang="en-IN" b="1" i="0" dirty="0" err="1">
                <a:effectLst/>
                <a:latin typeface="Times New Roman" panose="02020603050405020304" pitchFamily="18" charset="0"/>
                <a:cs typeface="Times New Roman" panose="02020603050405020304" pitchFamily="18" charset="0"/>
              </a:rPr>
              <a:t>Rupak</a:t>
            </a:r>
            <a:r>
              <a:rPr lang="en-IN" b="1" i="0" dirty="0">
                <a:effectLst/>
                <a:latin typeface="Times New Roman" panose="02020603050405020304" pitchFamily="18" charset="0"/>
                <a:cs typeface="Times New Roman" panose="02020603050405020304" pitchFamily="18" charset="0"/>
              </a:rPr>
              <a:t> Pal 							 11600118032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Pritam Das 							 11600118038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endParaRPr sz="1800" b="1"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4" name="Google Shape;164;p1"/>
          <p:cNvSpPr/>
          <p:nvPr/>
        </p:nvSpPr>
        <p:spPr>
          <a:xfrm>
            <a:off x="2675243" y="3678928"/>
            <a:ext cx="7232549" cy="90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dirty="0">
                <a:latin typeface="Times New Roman" panose="02020603050405020304" pitchFamily="18" charset="0"/>
                <a:ea typeface="Calibri"/>
                <a:cs typeface="Times New Roman" panose="02020603050405020304" pitchFamily="18" charset="0"/>
                <a:sym typeface="Calibri"/>
              </a:rPr>
              <a:t>Under the supervision of </a:t>
            </a:r>
            <a:endParaRPr lang="en-IN" sz="1800" b="0" i="0" u="none" strike="noStrike" baseline="0" dirty="0">
              <a:latin typeface="Times New Roman" panose="02020603050405020304" pitchFamily="18" charset="0"/>
              <a:cs typeface="Times New Roman" panose="02020603050405020304" pitchFamily="18" charset="0"/>
            </a:endParaRPr>
          </a:p>
          <a:p>
            <a:pPr algn="ct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Dr.</a:t>
            </a:r>
            <a:r>
              <a:rPr lang="en-IN" sz="1800" b="1" i="0" u="none" strike="noStrike" baseline="0" dirty="0">
                <a:latin typeface="Times New Roman" panose="02020603050405020304" pitchFamily="18" charset="0"/>
                <a:cs typeface="Times New Roman" panose="02020603050405020304" pitchFamily="18" charset="0"/>
              </a:rPr>
              <a:t> S. S. Thakur </a:t>
            </a:r>
          </a:p>
          <a:p>
            <a:pPr algn="ctr"/>
            <a:r>
              <a:rPr lang="en-US" sz="1800" b="1" i="0" u="none" strike="noStrike" baseline="0" dirty="0">
                <a:latin typeface="Times New Roman" panose="02020603050405020304" pitchFamily="18" charset="0"/>
                <a:cs typeface="Times New Roman" panose="02020603050405020304" pitchFamily="18" charset="0"/>
              </a:rPr>
              <a:t>Associate Professor, Department of Computer Science and Engineering</a:t>
            </a:r>
            <a:endParaRPr sz="1700" b="1" i="0" u="none" strike="noStrike" cap="none" dirty="0">
              <a:latin typeface="Times New Roman" panose="02020603050405020304" pitchFamily="18" charset="0"/>
              <a:ea typeface="Calibri"/>
              <a:cs typeface="Times New Roman" panose="02020603050405020304" pitchFamily="18" charset="0"/>
              <a:sym typeface="Calibri"/>
            </a:endParaRPr>
          </a:p>
        </p:txBody>
      </p:sp>
      <p:pic>
        <p:nvPicPr>
          <p:cNvPr id="165" name="Google Shape;165;p1" descr="SWAYAM-NPTEL LocalChapter"/>
          <p:cNvPicPr preferRelativeResize="0"/>
          <p:nvPr/>
        </p:nvPicPr>
        <p:blipFill rotWithShape="1">
          <a:blip r:embed="rId3">
            <a:alphaModFix/>
          </a:blip>
          <a:srcRect r="76807"/>
          <a:stretch/>
        </p:blipFill>
        <p:spPr>
          <a:xfrm>
            <a:off x="5427074" y="4509573"/>
            <a:ext cx="1895389" cy="1143001"/>
          </a:xfrm>
          <a:prstGeom prst="rect">
            <a:avLst/>
          </a:prstGeom>
          <a:noFill/>
          <a:ln>
            <a:noFill/>
          </a:ln>
        </p:spPr>
      </p:pic>
      <p:sp>
        <p:nvSpPr>
          <p:cNvPr id="166" name="Google Shape;166;p1"/>
          <p:cNvSpPr/>
          <p:nvPr/>
        </p:nvSpPr>
        <p:spPr>
          <a:xfrm>
            <a:off x="3453811" y="5691737"/>
            <a:ext cx="548369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Department of Computer Science &amp; Engineering,</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MCKV Institute of Engineering</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243, G.T. Road (N)</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err="1">
                <a:latin typeface="Times New Roman" panose="02020603050405020304" pitchFamily="18" charset="0"/>
                <a:ea typeface="Calibri"/>
                <a:cs typeface="Times New Roman" panose="02020603050405020304" pitchFamily="18" charset="0"/>
                <a:sym typeface="Calibri"/>
              </a:rPr>
              <a:t>Liluah</a:t>
            </a:r>
            <a:r>
              <a:rPr lang="en-GB" sz="1400" b="1" i="0" u="none" strike="noStrike" cap="none" dirty="0">
                <a:latin typeface="Times New Roman" panose="02020603050405020304" pitchFamily="18" charset="0"/>
                <a:ea typeface="Calibri"/>
                <a:cs typeface="Times New Roman" panose="02020603050405020304" pitchFamily="18" charset="0"/>
                <a:sym typeface="Calibri"/>
              </a:rPr>
              <a:t>, Howrah-711204</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2" name="Slide Number Placeholder 1">
            <a:extLst>
              <a:ext uri="{FF2B5EF4-FFF2-40B4-BE49-F238E27FC236}">
                <a16:creationId xmlns:a16="http://schemas.microsoft.com/office/drawing/2014/main" id="{5034ADE3-CD34-4A68-8CDD-07DB875F23E0}"/>
              </a:ext>
            </a:extLst>
          </p:cNvPr>
          <p:cNvSpPr>
            <a:spLocks noGrp="1"/>
          </p:cNvSpPr>
          <p:nvPr>
            <p:ph type="sldNum" sz="quarter" idx="12"/>
          </p:nvPr>
        </p:nvSpPr>
        <p:spPr/>
        <p:txBody>
          <a:bodyPr/>
          <a:lstStyle/>
          <a:p>
            <a:fld id="{0B74B132-94AE-4010-80CD-A69A91E770E4}" type="slidenum">
              <a:rPr lang="en-IN" smtClean="0"/>
              <a:pPr/>
              <a:t>1</a:t>
            </a:fld>
            <a:endParaRPr lang="en-IN" dirty="0"/>
          </a:p>
        </p:txBody>
      </p:sp>
      <p:sp>
        <p:nvSpPr>
          <p:cNvPr id="3" name="Date Placeholder 2">
            <a:extLst>
              <a:ext uri="{FF2B5EF4-FFF2-40B4-BE49-F238E27FC236}">
                <a16:creationId xmlns:a16="http://schemas.microsoft.com/office/drawing/2014/main" id="{05D76CCF-A6C5-40A4-9C6E-D04F4C50F7BE}"/>
              </a:ext>
            </a:extLst>
          </p:cNvPr>
          <p:cNvSpPr>
            <a:spLocks noGrp="1"/>
          </p:cNvSpPr>
          <p:nvPr>
            <p:ph type="dt" sz="half" idx="10"/>
          </p:nvPr>
        </p:nvSpPr>
        <p:spPr/>
        <p:txBody>
          <a:bodyPr/>
          <a:lstStyle/>
          <a:p>
            <a:fld id="{3810992D-D28A-4900-9D90-AC7B9029C74B}" type="datetime1">
              <a:rPr lang="en-IN" smtClean="0"/>
              <a:pPr/>
              <a:t>14-06-2022</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3BD1-851A-4DFF-9507-5533FCA552DF}"/>
              </a:ext>
            </a:extLst>
          </p:cNvPr>
          <p:cNvSpPr>
            <a:spLocks noGrp="1"/>
          </p:cNvSpPr>
          <p:nvPr>
            <p:ph type="title"/>
          </p:nvPr>
        </p:nvSpPr>
        <p:spPr>
          <a:xfrm>
            <a:off x="2293982" y="725312"/>
            <a:ext cx="8911687" cy="1119673"/>
          </a:xfrm>
        </p:spPr>
        <p:txBody>
          <a:bodyPr>
            <a:normAutofit fontScale="90000"/>
          </a:bodyPr>
          <a:lstStyle/>
          <a:p>
            <a:r>
              <a:rPr lang="en-IN" b="1" i="0" u="none" strike="noStrike" baseline="0" dirty="0">
                <a:solidFill>
                  <a:schemeClr val="tx1"/>
                </a:solidFill>
                <a:latin typeface="Times New Roman" panose="02020603050405020304" pitchFamily="18" charset="0"/>
              </a:rPr>
              <a:t>Random Forest</a:t>
            </a:r>
            <a:br>
              <a:rPr lang="en-IN" sz="1800" b="0" i="0" u="none" strike="noStrike" baseline="0" dirty="0">
                <a:solidFill>
                  <a:schemeClr val="tx1"/>
                </a:solidFill>
                <a:latin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24EAB89A-47B3-4E02-A8ED-2D178C6F7C5F}"/>
              </a:ext>
            </a:extLst>
          </p:cNvPr>
          <p:cNvSpPr>
            <a:spLocks noGrp="1"/>
          </p:cNvSpPr>
          <p:nvPr>
            <p:ph idx="1"/>
          </p:nvPr>
        </p:nvSpPr>
        <p:spPr>
          <a:xfrm>
            <a:off x="2290269" y="1433688"/>
            <a:ext cx="8915400" cy="1907822"/>
          </a:xfrm>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a:t>
            </a:r>
          </a:p>
          <a:p>
            <a:pPr algn="l"/>
            <a:r>
              <a:rPr lang="en-US" b="0" i="0" dirty="0">
                <a:solidFill>
                  <a:schemeClr val="tx1"/>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Machine Learning Random Forest Algorithm - Javatpoint">
            <a:extLst>
              <a:ext uri="{FF2B5EF4-FFF2-40B4-BE49-F238E27FC236}">
                <a16:creationId xmlns:a16="http://schemas.microsoft.com/office/drawing/2014/main" id="{20803AF9-F2FC-4BA9-B606-02D8875E0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308" y="3429000"/>
            <a:ext cx="5329321" cy="27036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67EF137-A2DA-428B-972B-DBBEF382433F}"/>
              </a:ext>
            </a:extLst>
          </p:cNvPr>
          <p:cNvSpPr>
            <a:spLocks noGrp="1"/>
          </p:cNvSpPr>
          <p:nvPr>
            <p:ph type="sldNum" sz="quarter" idx="12"/>
          </p:nvPr>
        </p:nvSpPr>
        <p:spPr/>
        <p:txBody>
          <a:bodyPr/>
          <a:lstStyle/>
          <a:p>
            <a:fld id="{0B74B132-94AE-4010-80CD-A69A91E770E4}" type="slidenum">
              <a:rPr lang="en-IN" smtClean="0"/>
              <a:pPr/>
              <a:t>10</a:t>
            </a:fld>
            <a:endParaRPr lang="en-IN"/>
          </a:p>
        </p:txBody>
      </p:sp>
      <p:sp>
        <p:nvSpPr>
          <p:cNvPr id="5" name="Date Placeholder 4">
            <a:extLst>
              <a:ext uri="{FF2B5EF4-FFF2-40B4-BE49-F238E27FC236}">
                <a16:creationId xmlns:a16="http://schemas.microsoft.com/office/drawing/2014/main" id="{679F13F5-9358-4276-B4B6-888D392FE211}"/>
              </a:ext>
            </a:extLst>
          </p:cNvPr>
          <p:cNvSpPr>
            <a:spLocks noGrp="1"/>
          </p:cNvSpPr>
          <p:nvPr>
            <p:ph type="dt" sz="half" idx="10"/>
          </p:nvPr>
        </p:nvSpPr>
        <p:spPr/>
        <p:txBody>
          <a:bodyPr/>
          <a:lstStyle/>
          <a:p>
            <a:fld id="{22D6DB41-2C2B-41A3-A9E1-500E2EBD6A98}" type="datetime1">
              <a:rPr lang="en-IN" smtClean="0"/>
              <a:pPr/>
              <a:t>14-06-2022</a:t>
            </a:fld>
            <a:endParaRPr lang="en-IN"/>
          </a:p>
        </p:txBody>
      </p:sp>
    </p:spTree>
    <p:extLst>
      <p:ext uri="{BB962C8B-B14F-4D97-AF65-F5344CB8AC3E}">
        <p14:creationId xmlns:p14="http://schemas.microsoft.com/office/powerpoint/2010/main" val="170204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2629-4C11-48A2-B753-772EE9EAB7E5}"/>
              </a:ext>
            </a:extLst>
          </p:cNvPr>
          <p:cNvSpPr>
            <a:spLocks noGrp="1"/>
          </p:cNvSpPr>
          <p:nvPr>
            <p:ph type="title"/>
          </p:nvPr>
        </p:nvSpPr>
        <p:spPr>
          <a:xfrm>
            <a:off x="2464436" y="599104"/>
            <a:ext cx="8911687" cy="756245"/>
          </a:xfrm>
        </p:spPr>
        <p:txBody>
          <a:bodyPr>
            <a:norm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Random Forest Algorithm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A266B3-926E-4040-A68A-4F5137BE6881}"/>
              </a:ext>
            </a:extLst>
          </p:cNvPr>
          <p:cNvSpPr>
            <a:spLocks noGrp="1"/>
          </p:cNvSpPr>
          <p:nvPr>
            <p:ph idx="1"/>
          </p:nvPr>
        </p:nvSpPr>
        <p:spPr>
          <a:xfrm>
            <a:off x="2592924" y="1162891"/>
            <a:ext cx="9359589" cy="2664178"/>
          </a:xfrm>
        </p:spPr>
        <p:txBody>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Step-1:</a:t>
            </a:r>
            <a:r>
              <a:rPr lang="en-US" b="0" i="0" dirty="0">
                <a:solidFill>
                  <a:schemeClr val="tx1"/>
                </a:solidFill>
                <a:effectLst/>
                <a:latin typeface="Times New Roman" panose="02020603050405020304" pitchFamily="18" charset="0"/>
                <a:cs typeface="Times New Roman" panose="02020603050405020304" pitchFamily="18" charset="0"/>
              </a:rPr>
              <a:t> Select random K data points from the training set.</a:t>
            </a:r>
          </a:p>
          <a:p>
            <a:pPr algn="just"/>
            <a:r>
              <a:rPr lang="en-US" b="1" i="0" dirty="0">
                <a:solidFill>
                  <a:schemeClr val="tx1"/>
                </a:solidFill>
                <a:effectLst/>
                <a:latin typeface="Times New Roman" panose="02020603050405020304" pitchFamily="18" charset="0"/>
                <a:cs typeface="Times New Roman" panose="02020603050405020304" pitchFamily="18" charset="0"/>
              </a:rPr>
              <a:t>Step-2:</a:t>
            </a:r>
            <a:r>
              <a:rPr lang="en-US" b="0" i="0" dirty="0">
                <a:solidFill>
                  <a:schemeClr val="tx1"/>
                </a:solidFill>
                <a:effectLst/>
                <a:latin typeface="Times New Roman" panose="02020603050405020304" pitchFamily="18" charset="0"/>
                <a:cs typeface="Times New Roman" panose="02020603050405020304" pitchFamily="18" charset="0"/>
              </a:rPr>
              <a:t> Build the decision trees associated with the selected data points (Subsets).</a:t>
            </a:r>
          </a:p>
          <a:p>
            <a:pPr algn="just"/>
            <a:r>
              <a:rPr lang="en-US" b="1" i="0" dirty="0">
                <a:solidFill>
                  <a:schemeClr val="tx1"/>
                </a:solidFill>
                <a:effectLst/>
                <a:latin typeface="Times New Roman" panose="02020603050405020304" pitchFamily="18" charset="0"/>
                <a:cs typeface="Times New Roman" panose="02020603050405020304" pitchFamily="18" charset="0"/>
              </a:rPr>
              <a:t>Step-3:</a:t>
            </a:r>
            <a:r>
              <a:rPr lang="en-US" b="0" i="0" dirty="0">
                <a:solidFill>
                  <a:schemeClr val="tx1"/>
                </a:solidFill>
                <a:effectLst/>
                <a:latin typeface="Times New Roman" panose="02020603050405020304" pitchFamily="18" charset="0"/>
                <a:cs typeface="Times New Roman" panose="02020603050405020304" pitchFamily="18" charset="0"/>
              </a:rPr>
              <a:t> Choose the number N for decision trees that you want to build.</a:t>
            </a:r>
          </a:p>
          <a:p>
            <a:pPr algn="just"/>
            <a:r>
              <a:rPr lang="en-US" b="1" i="0" dirty="0">
                <a:solidFill>
                  <a:schemeClr val="tx1"/>
                </a:solidFill>
                <a:effectLst/>
                <a:latin typeface="Times New Roman" panose="02020603050405020304" pitchFamily="18" charset="0"/>
                <a:cs typeface="Times New Roman" panose="02020603050405020304" pitchFamily="18" charset="0"/>
              </a:rPr>
              <a:t>Step-4:</a:t>
            </a:r>
            <a:r>
              <a:rPr lang="en-US" b="0" i="0" dirty="0">
                <a:solidFill>
                  <a:schemeClr val="tx1"/>
                </a:solidFill>
                <a:effectLst/>
                <a:latin typeface="Times New Roman" panose="02020603050405020304" pitchFamily="18" charset="0"/>
                <a:cs typeface="Times New Roman" panose="02020603050405020304" pitchFamily="18" charset="0"/>
              </a:rPr>
              <a:t> Repeat Step 1 &amp; 2.</a:t>
            </a:r>
          </a:p>
          <a:p>
            <a:pPr algn="just"/>
            <a:r>
              <a:rPr lang="en-US" b="1" i="0" dirty="0">
                <a:solidFill>
                  <a:schemeClr val="tx1"/>
                </a:solidFill>
                <a:effectLst/>
                <a:latin typeface="Times New Roman" panose="02020603050405020304" pitchFamily="18" charset="0"/>
                <a:cs typeface="Times New Roman" panose="02020603050405020304" pitchFamily="18" charset="0"/>
              </a:rPr>
              <a:t>Step-5:</a:t>
            </a:r>
            <a:r>
              <a:rPr lang="en-US" b="0" i="0" dirty="0">
                <a:solidFill>
                  <a:schemeClr val="tx1"/>
                </a:solidFill>
                <a:effectLst/>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C9D04A-A733-4AB0-9553-DD6B1DE316B5}"/>
              </a:ext>
            </a:extLst>
          </p:cNvPr>
          <p:cNvSpPr>
            <a:spLocks noGrp="1"/>
          </p:cNvSpPr>
          <p:nvPr>
            <p:ph type="sldNum" sz="quarter" idx="12"/>
          </p:nvPr>
        </p:nvSpPr>
        <p:spPr/>
        <p:txBody>
          <a:bodyPr/>
          <a:lstStyle/>
          <a:p>
            <a:fld id="{0B74B132-94AE-4010-80CD-A69A91E770E4}" type="slidenum">
              <a:rPr lang="en-IN" smtClean="0"/>
              <a:pPr/>
              <a:t>11</a:t>
            </a:fld>
            <a:endParaRPr lang="en-IN"/>
          </a:p>
        </p:txBody>
      </p:sp>
      <p:sp>
        <p:nvSpPr>
          <p:cNvPr id="5" name="Date Placeholder 4">
            <a:extLst>
              <a:ext uri="{FF2B5EF4-FFF2-40B4-BE49-F238E27FC236}">
                <a16:creationId xmlns:a16="http://schemas.microsoft.com/office/drawing/2014/main" id="{B96BCBCB-B804-4BA4-B3AB-772BEFDC498E}"/>
              </a:ext>
            </a:extLst>
          </p:cNvPr>
          <p:cNvSpPr>
            <a:spLocks noGrp="1"/>
          </p:cNvSpPr>
          <p:nvPr>
            <p:ph type="dt" sz="half" idx="10"/>
          </p:nvPr>
        </p:nvSpPr>
        <p:spPr/>
        <p:txBody>
          <a:bodyPr/>
          <a:lstStyle/>
          <a:p>
            <a:fld id="{1DAB0E2A-2111-4C0F-BD4A-6E643E6D1BFE}" type="datetime1">
              <a:rPr lang="en-IN" smtClean="0"/>
              <a:pPr/>
              <a:t>14-06-2022</a:t>
            </a:fld>
            <a:endParaRPr lang="en-IN"/>
          </a:p>
        </p:txBody>
      </p:sp>
      <p:pic>
        <p:nvPicPr>
          <p:cNvPr id="7" name="Picture 6" descr="RF1.jpg"/>
          <p:cNvPicPr>
            <a:picLocks noChangeAspect="1"/>
          </p:cNvPicPr>
          <p:nvPr/>
        </p:nvPicPr>
        <p:blipFill>
          <a:blip r:embed="rId2"/>
          <a:stretch>
            <a:fillRect/>
          </a:stretch>
        </p:blipFill>
        <p:spPr>
          <a:xfrm>
            <a:off x="2184322" y="3393196"/>
            <a:ext cx="8387597" cy="3464804"/>
          </a:xfrm>
          <a:prstGeom prst="rect">
            <a:avLst/>
          </a:prstGeom>
        </p:spPr>
      </p:pic>
    </p:spTree>
    <p:extLst>
      <p:ext uri="{BB962C8B-B14F-4D97-AF65-F5344CB8AC3E}">
        <p14:creationId xmlns:p14="http://schemas.microsoft.com/office/powerpoint/2010/main" val="2470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694" y="216486"/>
            <a:ext cx="8911687" cy="686897"/>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Random Forest Algorithm</a:t>
            </a:r>
            <a:endParaRPr lang="en-US" sz="3200" dirty="0"/>
          </a:p>
        </p:txBody>
      </p:sp>
      <p:sp>
        <p:nvSpPr>
          <p:cNvPr id="4" name="Date Placeholder 3"/>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p:cNvSpPr>
            <a:spLocks noGrp="1"/>
          </p:cNvSpPr>
          <p:nvPr>
            <p:ph type="sldNum" sz="quarter" idx="12"/>
          </p:nvPr>
        </p:nvSpPr>
        <p:spPr/>
        <p:txBody>
          <a:bodyPr/>
          <a:lstStyle/>
          <a:p>
            <a:fld id="{0B74B132-94AE-4010-80CD-A69A91E770E4}" type="slidenum">
              <a:rPr lang="en-IN" smtClean="0"/>
              <a:pPr/>
              <a:t>12</a:t>
            </a:fld>
            <a:endParaRPr lang="en-IN"/>
          </a:p>
        </p:txBody>
      </p:sp>
      <p:pic>
        <p:nvPicPr>
          <p:cNvPr id="6" name="Picture 5" descr="RF2.jpg"/>
          <p:cNvPicPr>
            <a:picLocks noChangeAspect="1"/>
          </p:cNvPicPr>
          <p:nvPr/>
        </p:nvPicPr>
        <p:blipFill>
          <a:blip r:embed="rId2"/>
          <a:stretch>
            <a:fillRect/>
          </a:stretch>
        </p:blipFill>
        <p:spPr>
          <a:xfrm>
            <a:off x="2108357" y="1575413"/>
            <a:ext cx="8049196" cy="3605774"/>
          </a:xfrm>
          <a:prstGeom prst="rect">
            <a:avLst/>
          </a:prstGeom>
        </p:spPr>
      </p:pic>
      <p:pic>
        <p:nvPicPr>
          <p:cNvPr id="7" name="Picture 6" descr="RF3.JPG"/>
          <p:cNvPicPr>
            <a:picLocks noChangeAspect="1"/>
          </p:cNvPicPr>
          <p:nvPr/>
        </p:nvPicPr>
        <p:blipFill>
          <a:blip r:embed="rId3"/>
          <a:stretch>
            <a:fillRect/>
          </a:stretch>
        </p:blipFill>
        <p:spPr>
          <a:xfrm>
            <a:off x="10037284" y="696759"/>
            <a:ext cx="924499" cy="969440"/>
          </a:xfrm>
          <a:prstGeom prst="rect">
            <a:avLst/>
          </a:prstGeom>
        </p:spPr>
      </p:pic>
      <p:pic>
        <p:nvPicPr>
          <p:cNvPr id="8" name="Picture 7" descr="RF4.JPG"/>
          <p:cNvPicPr>
            <a:picLocks noChangeAspect="1"/>
          </p:cNvPicPr>
          <p:nvPr/>
        </p:nvPicPr>
        <p:blipFill>
          <a:blip r:embed="rId4"/>
          <a:srcRect l="3500" t="25669" r="6497" b="25460"/>
          <a:stretch>
            <a:fillRect/>
          </a:stretch>
        </p:blipFill>
        <p:spPr>
          <a:xfrm>
            <a:off x="6432436" y="727114"/>
            <a:ext cx="3559864" cy="852168"/>
          </a:xfrm>
          <a:prstGeom prst="rect">
            <a:avLst/>
          </a:prstGeom>
        </p:spPr>
      </p:pic>
      <p:cxnSp>
        <p:nvCxnSpPr>
          <p:cNvPr id="10" name="Straight Connector 9"/>
          <p:cNvCxnSpPr/>
          <p:nvPr/>
        </p:nvCxnSpPr>
        <p:spPr>
          <a:xfrm>
            <a:off x="3437263" y="5255046"/>
            <a:ext cx="2346592" cy="79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5949108" y="5299113"/>
            <a:ext cx="3404212" cy="738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5475383" y="5640635"/>
            <a:ext cx="782197" cy="110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69455" y="6158429"/>
            <a:ext cx="2137272" cy="400110"/>
          </a:xfrm>
          <a:prstGeom prst="rect">
            <a:avLst/>
          </a:prstGeom>
          <a:noFill/>
        </p:spPr>
        <p:txBody>
          <a:bodyPr wrap="square" rtlCol="0">
            <a:spAutoFit/>
          </a:bodyPr>
          <a:lstStyle/>
          <a:p>
            <a:r>
              <a:rPr lang="en-IN" sz="2000" b="1" dirty="0"/>
              <a:t>Majority Voting</a:t>
            </a:r>
            <a:endParaRPr lang="en-US" sz="2000" b="1" dirty="0"/>
          </a:p>
        </p:txBody>
      </p:sp>
      <p:cxnSp>
        <p:nvCxnSpPr>
          <p:cNvPr id="17" name="Straight Arrow Connector 16"/>
          <p:cNvCxnSpPr/>
          <p:nvPr/>
        </p:nvCxnSpPr>
        <p:spPr>
          <a:xfrm>
            <a:off x="7050795" y="6389783"/>
            <a:ext cx="1255923" cy="22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RF5.JPG"/>
          <p:cNvPicPr>
            <a:picLocks noChangeAspect="1"/>
          </p:cNvPicPr>
          <p:nvPr/>
        </p:nvPicPr>
        <p:blipFill>
          <a:blip r:embed="rId5"/>
          <a:stretch>
            <a:fillRect/>
          </a:stretch>
        </p:blipFill>
        <p:spPr>
          <a:xfrm>
            <a:off x="8426698" y="5946698"/>
            <a:ext cx="575083" cy="652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32326-4DD5-4321-A7CA-11A3450987DC}"/>
              </a:ext>
            </a:extLst>
          </p:cNvPr>
          <p:cNvSpPr>
            <a:spLocks noGrp="1"/>
          </p:cNvSpPr>
          <p:nvPr>
            <p:ph idx="1"/>
          </p:nvPr>
        </p:nvSpPr>
        <p:spPr>
          <a:xfrm>
            <a:off x="2271971" y="587828"/>
            <a:ext cx="8915400" cy="5192765"/>
          </a:xfrm>
        </p:spPr>
        <p:txBody>
          <a:bodyPr>
            <a:normAutofit/>
          </a:bodyPr>
          <a:lstStyle/>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is capable of performing both Classification and Regression tasks.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capable of handling large datasets with high dimensionality.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enhances the accuracy of the model and prevents the overfitting issue.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Although random forest can be used for both classification and regression tasks, it is not more suitable for Regression tasks.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80B518-A0F9-4111-985C-CD6F1ECAC505}"/>
              </a:ext>
            </a:extLst>
          </p:cNvPr>
          <p:cNvSpPr>
            <a:spLocks noGrp="1"/>
          </p:cNvSpPr>
          <p:nvPr>
            <p:ph type="sldNum" sz="quarter" idx="12"/>
          </p:nvPr>
        </p:nvSpPr>
        <p:spPr/>
        <p:txBody>
          <a:bodyPr/>
          <a:lstStyle/>
          <a:p>
            <a:fld id="{0B74B132-94AE-4010-80CD-A69A91E770E4}" type="slidenum">
              <a:rPr lang="en-IN" smtClean="0"/>
              <a:pPr/>
              <a:t>13</a:t>
            </a:fld>
            <a:endParaRPr lang="en-IN"/>
          </a:p>
        </p:txBody>
      </p:sp>
      <p:sp>
        <p:nvSpPr>
          <p:cNvPr id="4" name="Date Placeholder 3">
            <a:extLst>
              <a:ext uri="{FF2B5EF4-FFF2-40B4-BE49-F238E27FC236}">
                <a16:creationId xmlns:a16="http://schemas.microsoft.com/office/drawing/2014/main" id="{F0935D0E-7B91-40B5-A53F-A432C07BA176}"/>
              </a:ext>
            </a:extLst>
          </p:cNvPr>
          <p:cNvSpPr>
            <a:spLocks noGrp="1"/>
          </p:cNvSpPr>
          <p:nvPr>
            <p:ph type="dt" sz="half" idx="10"/>
          </p:nvPr>
        </p:nvSpPr>
        <p:spPr/>
        <p:txBody>
          <a:bodyPr/>
          <a:lstStyle/>
          <a:p>
            <a:fld id="{231C4E8F-53AF-4572-ABDB-4CC94751C8B1}" type="datetime1">
              <a:rPr lang="en-IN" smtClean="0"/>
              <a:pPr/>
              <a:t>14-06-2022</a:t>
            </a:fld>
            <a:endParaRPr lang="en-IN"/>
          </a:p>
        </p:txBody>
      </p:sp>
    </p:spTree>
    <p:extLst>
      <p:ext uri="{BB962C8B-B14F-4D97-AF65-F5344CB8AC3E}">
        <p14:creationId xmlns:p14="http://schemas.microsoft.com/office/powerpoint/2010/main" val="2274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138F-3DB6-5031-0D38-F6782F9837F0}"/>
              </a:ext>
            </a:extLst>
          </p:cNvPr>
          <p:cNvSpPr>
            <a:spLocks noGrp="1"/>
          </p:cNvSpPr>
          <p:nvPr>
            <p:ph type="title"/>
          </p:nvPr>
        </p:nvSpPr>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78BEBF7-6100-E91D-5FED-CAECDF09783D}"/>
              </a:ext>
            </a:extLst>
          </p:cNvPr>
          <p:cNvSpPr>
            <a:spLocks noGrp="1"/>
          </p:cNvSpPr>
          <p:nvPr>
            <p:ph idx="1"/>
          </p:nvPr>
        </p:nvSpPr>
        <p:spPr>
          <a:xfrm>
            <a:off x="2589212" y="1376313"/>
            <a:ext cx="8915400" cy="4534909"/>
          </a:xfrm>
        </p:spPr>
        <p:txBody>
          <a:bodyPr/>
          <a:lstStyle/>
          <a:p>
            <a:pPr marL="342900" marR="0" lvl="0" indent="-342900" algn="just"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b="0" i="0" u="none" strike="noStrike" baseline="0" dirty="0">
                <a:solidFill>
                  <a:schemeClr val="tx1"/>
                </a:solidFill>
                <a:latin typeface="Times New Roman" panose="02020603050405020304" pitchFamily="18" charset="0"/>
              </a:rPr>
              <a:t>We have selected Decision trees and Random forests as two </a:t>
            </a:r>
          </a:p>
          <a:p>
            <a:pPr marL="0" indent="0" algn="just">
              <a:buNone/>
            </a:pPr>
            <a:r>
              <a:rPr lang="en-US" b="0" i="0" u="none" strike="noStrike" baseline="0" dirty="0">
                <a:solidFill>
                  <a:schemeClr val="tx1"/>
                </a:solidFill>
                <a:latin typeface="Times New Roman" panose="02020603050405020304" pitchFamily="18" charset="0"/>
              </a:rPr>
              <a:t>of the fundamental Machine learning approaches ever known.</a:t>
            </a:r>
          </a:p>
          <a:p>
            <a:pPr marL="0" indent="0" algn="just">
              <a:buNone/>
            </a:pPr>
            <a:r>
              <a:rPr lang="en-US" b="0" i="0" u="none" strike="noStrike" baseline="0" dirty="0">
                <a:solidFill>
                  <a:schemeClr val="tx1"/>
                </a:solidFill>
                <a:latin typeface="Times New Roman" panose="02020603050405020304" pitchFamily="18" charset="0"/>
              </a:rPr>
              <a:t>Using them we will be generating loan default predictions to</a:t>
            </a:r>
          </a:p>
          <a:p>
            <a:pPr marL="0" indent="0" algn="just">
              <a:buNone/>
            </a:pPr>
            <a:r>
              <a:rPr lang="en-US" b="0" i="0" u="none" strike="noStrike" baseline="0" dirty="0">
                <a:solidFill>
                  <a:schemeClr val="tx1"/>
                </a:solidFill>
                <a:latin typeface="Times New Roman" panose="02020603050405020304" pitchFamily="18" charset="0"/>
              </a:rPr>
              <a:t>suggest the financial service providers’ chance to make a more</a:t>
            </a:r>
          </a:p>
          <a:p>
            <a:pPr marL="0" indent="0" algn="just">
              <a:buNone/>
            </a:pPr>
            <a:r>
              <a:rPr lang="en-US" b="0" i="0" u="none" strike="noStrike" baseline="0" dirty="0">
                <a:solidFill>
                  <a:schemeClr val="tx1"/>
                </a:solidFill>
                <a:latin typeface="Times New Roman" panose="02020603050405020304" pitchFamily="18" charset="0"/>
              </a:rPr>
              <a:t>accurate decision.</a:t>
            </a:r>
          </a:p>
          <a:p>
            <a:endParaRPr lang="en-IN" dirty="0">
              <a:solidFill>
                <a:schemeClr val="tx1"/>
              </a:solidFill>
            </a:endParaRPr>
          </a:p>
        </p:txBody>
      </p:sp>
      <p:sp>
        <p:nvSpPr>
          <p:cNvPr id="4" name="Date Placeholder 3">
            <a:extLst>
              <a:ext uri="{FF2B5EF4-FFF2-40B4-BE49-F238E27FC236}">
                <a16:creationId xmlns:a16="http://schemas.microsoft.com/office/drawing/2014/main" id="{393777B1-08D6-C87F-8359-520538FC5BD1}"/>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3FCCBD42-E3CF-40EE-274D-9CD47CDDB77C}"/>
              </a:ext>
            </a:extLst>
          </p:cNvPr>
          <p:cNvSpPr>
            <a:spLocks noGrp="1"/>
          </p:cNvSpPr>
          <p:nvPr>
            <p:ph type="sldNum" sz="quarter" idx="12"/>
          </p:nvPr>
        </p:nvSpPr>
        <p:spPr/>
        <p:txBody>
          <a:bodyPr/>
          <a:lstStyle/>
          <a:p>
            <a:fld id="{0B74B132-94AE-4010-80CD-A69A91E770E4}" type="slidenum">
              <a:rPr lang="en-IN" smtClean="0"/>
              <a:pPr/>
              <a:t>14</a:t>
            </a:fld>
            <a:endParaRPr lang="en-IN"/>
          </a:p>
        </p:txBody>
      </p:sp>
      <p:pic>
        <p:nvPicPr>
          <p:cNvPr id="9" name="Picture 8">
            <a:extLst>
              <a:ext uri="{FF2B5EF4-FFF2-40B4-BE49-F238E27FC236}">
                <a16:creationId xmlns:a16="http://schemas.microsoft.com/office/drawing/2014/main" id="{FE8406D8-1EF9-FA08-D323-064F43BA0C9A}"/>
              </a:ext>
            </a:extLst>
          </p:cNvPr>
          <p:cNvPicPr>
            <a:picLocks noChangeAspect="1"/>
          </p:cNvPicPr>
          <p:nvPr/>
        </p:nvPicPr>
        <p:blipFill>
          <a:blip r:embed="rId2"/>
          <a:stretch>
            <a:fillRect/>
          </a:stretch>
        </p:blipFill>
        <p:spPr>
          <a:xfrm>
            <a:off x="8889476" y="1225485"/>
            <a:ext cx="2441543" cy="4904952"/>
          </a:xfrm>
          <a:prstGeom prst="rect">
            <a:avLst/>
          </a:prstGeom>
        </p:spPr>
      </p:pic>
    </p:spTree>
    <p:extLst>
      <p:ext uri="{BB962C8B-B14F-4D97-AF65-F5344CB8AC3E}">
        <p14:creationId xmlns:p14="http://schemas.microsoft.com/office/powerpoint/2010/main" val="343660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8AD9-1B4B-D05F-37F1-A798EE51EDFF}"/>
              </a:ext>
            </a:extLst>
          </p:cNvPr>
          <p:cNvSpPr>
            <a:spLocks noGrp="1"/>
          </p:cNvSpPr>
          <p:nvPr>
            <p:ph type="title"/>
          </p:nvPr>
        </p:nvSpPr>
        <p:spPr>
          <a:xfrm>
            <a:off x="2592925" y="254524"/>
            <a:ext cx="8911687" cy="1187777"/>
          </a:xfrm>
        </p:spPr>
        <p:txBody>
          <a:bodyPr>
            <a:noAutofit/>
          </a:bodyPr>
          <a:lstStyle/>
          <a:p>
            <a:br>
              <a:rPr lang="en-IN" sz="3200" b="1" i="0" u="none" strike="noStrike" baseline="0" dirty="0">
                <a:solidFill>
                  <a:schemeClr val="tx1"/>
                </a:solidFill>
                <a:latin typeface="Times New Roman" panose="02020603050405020304" pitchFamily="18" charset="0"/>
                <a:cs typeface="Times New Roman" panose="02020603050405020304" pitchFamily="18" charset="0"/>
              </a:rPr>
            </a:br>
            <a:r>
              <a:rPr lang="en-IN" sz="3200" b="1" i="0" u="none" strike="noStrike" baseline="0" dirty="0">
                <a:solidFill>
                  <a:schemeClr val="tx1"/>
                </a:solidFill>
                <a:latin typeface="Times New Roman" panose="02020603050405020304" pitchFamily="18" charset="0"/>
                <a:cs typeface="Times New Roman" panose="02020603050405020304" pitchFamily="18" charset="0"/>
              </a:rPr>
              <a:t>Data Sampling </a:t>
            </a: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AAA4D-0E05-541C-750A-FB02314E025C}"/>
              </a:ext>
            </a:extLst>
          </p:cNvPr>
          <p:cNvSpPr>
            <a:spLocks noGrp="1"/>
          </p:cNvSpPr>
          <p:nvPr>
            <p:ph idx="1"/>
          </p:nvPr>
        </p:nvSpPr>
        <p:spPr>
          <a:xfrm>
            <a:off x="1361711" y="1311525"/>
            <a:ext cx="10142901" cy="4949689"/>
          </a:xfrm>
        </p:spPr>
        <p:txBody>
          <a:bodyPr/>
          <a:lstStyle/>
          <a:p>
            <a:pPr algn="l"/>
            <a:endParaRPr lang="en-IN" sz="1800" b="0" i="0" u="none" strike="noStrike" baseline="0" dirty="0">
              <a:solidFill>
                <a:schemeClr val="tx1"/>
              </a:solidFill>
            </a:endParaRPr>
          </a:p>
          <a:p>
            <a:pPr lvl="1" algn="just">
              <a:buFont typeface="Wingdings" panose="05000000000000000000" pitchFamily="2" charset="2"/>
              <a:buChar char="q"/>
            </a:pPr>
            <a:r>
              <a:rPr lang="en-US" sz="2800" b="0" i="0" u="none" strike="noStrike" baseline="0" dirty="0">
                <a:solidFill>
                  <a:schemeClr val="tx1"/>
                </a:solidFill>
                <a:latin typeface="Times New Roman" panose="02020603050405020304" pitchFamily="18" charset="0"/>
              </a:rPr>
              <a:t> The process of collecting data from the entire population is a significantly difficult task and when the data is related to loans it is even harder to gather sufficient data to conduct any research. Manually recording the same would take years to compile and the individuals taking loans do not always share anything.</a:t>
            </a:r>
          </a:p>
          <a:p>
            <a:pPr lvl="1" algn="just">
              <a:buFont typeface="Wingdings" panose="05000000000000000000" pitchFamily="2" charset="2"/>
              <a:buChar char="q"/>
            </a:pPr>
            <a:r>
              <a:rPr lang="en-US" sz="2800" dirty="0">
                <a:solidFill>
                  <a:schemeClr val="tx1"/>
                </a:solidFill>
                <a:latin typeface="Times New Roman" panose="02020603050405020304" pitchFamily="18" charset="0"/>
              </a:rPr>
              <a:t> T</a:t>
            </a:r>
            <a:r>
              <a:rPr lang="en-US" sz="2800" b="0" i="0" u="none" strike="noStrike" baseline="0" dirty="0">
                <a:solidFill>
                  <a:schemeClr val="tx1"/>
                </a:solidFill>
                <a:latin typeface="Times New Roman" panose="02020603050405020304" pitchFamily="18" charset="0"/>
              </a:rPr>
              <a:t>he data sample was obtained from the Lending Club organization 2015 database release</a:t>
            </a:r>
          </a:p>
          <a:p>
            <a:pPr marL="457200" lvl="1" indent="0" algn="just">
              <a:buNone/>
            </a:pPr>
            <a:endParaRPr lang="en-US" sz="1800" b="0" i="0" u="none" strike="noStrike" baseline="0" dirty="0">
              <a:solidFill>
                <a:schemeClr val="tx1"/>
              </a:solidFill>
              <a:latin typeface="Times New Roman" panose="02020603050405020304" pitchFamily="18" charset="0"/>
            </a:endParaRPr>
          </a:p>
          <a:p>
            <a:pPr lvl="1" algn="just">
              <a:buFont typeface="Wingdings" panose="05000000000000000000" pitchFamily="2" charset="2"/>
              <a:buChar char="q"/>
            </a:pPr>
            <a:endParaRPr lang="en-US" sz="1800" b="0" i="0" u="none" strike="noStrike" baseline="0" dirty="0">
              <a:solidFill>
                <a:schemeClr val="tx1"/>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6EC9A483-AA22-9C90-83BC-A1B710AA2ADC}"/>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2E816951-6FB5-3357-27BE-E8A306D1A701}"/>
              </a:ext>
            </a:extLst>
          </p:cNvPr>
          <p:cNvSpPr>
            <a:spLocks noGrp="1"/>
          </p:cNvSpPr>
          <p:nvPr>
            <p:ph type="sldNum" sz="quarter" idx="12"/>
          </p:nvPr>
        </p:nvSpPr>
        <p:spPr/>
        <p:txBody>
          <a:bodyPr/>
          <a:lstStyle/>
          <a:p>
            <a:fld id="{0B74B132-94AE-4010-80CD-A69A91E770E4}" type="slidenum">
              <a:rPr lang="en-IN" smtClean="0"/>
              <a:pPr/>
              <a:t>15</a:t>
            </a:fld>
            <a:endParaRPr lang="en-IN"/>
          </a:p>
        </p:txBody>
      </p:sp>
    </p:spTree>
    <p:extLst>
      <p:ext uri="{BB962C8B-B14F-4D97-AF65-F5344CB8AC3E}">
        <p14:creationId xmlns:p14="http://schemas.microsoft.com/office/powerpoint/2010/main" val="157256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6C08-A83A-D6C7-4F97-EE52FCBE32E3}"/>
              </a:ext>
            </a:extLst>
          </p:cNvPr>
          <p:cNvSpPr>
            <a:spLocks noGrp="1"/>
          </p:cNvSpPr>
          <p:nvPr>
            <p:ph type="title"/>
          </p:nvPr>
        </p:nvSpPr>
        <p:spPr>
          <a:xfrm>
            <a:off x="2592925" y="787782"/>
            <a:ext cx="8911687" cy="1117218"/>
          </a:xfrm>
        </p:spPr>
        <p:txBody>
          <a:bodyPr>
            <a:normAutofit/>
          </a:bodyPr>
          <a:lstStyle/>
          <a:p>
            <a:r>
              <a:rPr lang="en-IN" sz="3200" b="1" i="0" strike="noStrike" baseline="0" dirty="0">
                <a:solidFill>
                  <a:schemeClr val="tx1"/>
                </a:solidFill>
                <a:latin typeface="Times New Roman" panose="02020603050405020304" pitchFamily="18" charset="0"/>
                <a:cs typeface="Times New Roman" panose="02020603050405020304" pitchFamily="18" charset="0"/>
              </a:rPr>
              <a:t>Data Understanding </a:t>
            </a:r>
          </a:p>
        </p:txBody>
      </p:sp>
      <p:sp>
        <p:nvSpPr>
          <p:cNvPr id="3" name="Content Placeholder 2">
            <a:extLst>
              <a:ext uri="{FF2B5EF4-FFF2-40B4-BE49-F238E27FC236}">
                <a16:creationId xmlns:a16="http://schemas.microsoft.com/office/drawing/2014/main" id="{247187EA-5CB7-04E9-6C9B-4A9C0EA469DF}"/>
              </a:ext>
            </a:extLst>
          </p:cNvPr>
          <p:cNvSpPr>
            <a:spLocks noGrp="1"/>
          </p:cNvSpPr>
          <p:nvPr>
            <p:ph idx="1"/>
          </p:nvPr>
        </p:nvSpPr>
        <p:spPr>
          <a:xfrm>
            <a:off x="2589212" y="1659118"/>
            <a:ext cx="8915400" cy="4308665"/>
          </a:xfrm>
        </p:spPr>
        <p:txBody>
          <a:bodyPr>
            <a:noAutofit/>
          </a:bodyPr>
          <a:lstStyle/>
          <a:p>
            <a:r>
              <a:rPr lang="en-IN" sz="2400" dirty="0">
                <a:solidFill>
                  <a:schemeClr val="tx1"/>
                </a:solidFill>
                <a:latin typeface="Times New Roman" panose="02020603050405020304" pitchFamily="18" charset="0"/>
                <a:cs typeface="Times New Roman" panose="02020603050405020304" pitchFamily="18" charset="0"/>
              </a:rPr>
              <a:t>Understanding the structure of the data is one of the vital and initial step.</a:t>
            </a:r>
            <a:endParaRPr lang="en-IN" sz="2400" b="1" i="0" u="none" strike="noStrike" baseline="0" dirty="0">
              <a:solidFill>
                <a:schemeClr val="tx1"/>
              </a:solidFill>
              <a:latin typeface="Times New Roman" panose="02020603050405020304" pitchFamily="18" charset="0"/>
              <a:cs typeface="Times New Roman" panose="02020603050405020304" pitchFamily="18" charset="0"/>
            </a:endParaRPr>
          </a:p>
          <a:p>
            <a:r>
              <a:rPr lang="en-IN" sz="2400" b="1" i="0" u="none" strike="noStrike" baseline="0" dirty="0">
                <a:solidFill>
                  <a:schemeClr val="tx1"/>
                </a:solidFill>
                <a:latin typeface="Times New Roman" panose="02020603050405020304" pitchFamily="18" charset="0"/>
                <a:cs typeface="Times New Roman" panose="02020603050405020304" pitchFamily="18" charset="0"/>
              </a:rPr>
              <a:t>Dataset structure </a:t>
            </a:r>
          </a:p>
          <a:p>
            <a:pPr lvl="1" algn="just">
              <a:buFont typeface="Wingdings" panose="05000000000000000000" pitchFamily="2" charset="2"/>
              <a:buChar char="q"/>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Dataset initially had around 111 attributes with each attribute having 42542 data.</a:t>
            </a:r>
            <a:endParaRPr lang="en-IN"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he provided data is divided into two datasets each for the training purpose of the model and for the performance testing of the model.</a:t>
            </a:r>
          </a:p>
          <a:p>
            <a:pPr lvl="1" algn="just">
              <a:buFont typeface="Wingdings" panose="05000000000000000000" pitchFamily="2" charset="2"/>
              <a:buChar char="q"/>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Both of the datasets have 13 attributes related to the feature of individuals although the testing dataset has no values in its class variable as they have to be predicted by the developed model. Furthermore, the attributes are comprised of six categorical, seven continuous including a class variable.</a:t>
            </a:r>
            <a:endParaRPr lang="en-IN" sz="20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710D22-CA69-0D87-B393-BC179D8598EE}"/>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376D8C88-1F12-06CC-E803-86D7D77124DD}"/>
              </a:ext>
            </a:extLst>
          </p:cNvPr>
          <p:cNvSpPr>
            <a:spLocks noGrp="1"/>
          </p:cNvSpPr>
          <p:nvPr>
            <p:ph type="sldNum" sz="quarter" idx="12"/>
          </p:nvPr>
        </p:nvSpPr>
        <p:spPr/>
        <p:txBody>
          <a:bodyPr/>
          <a:lstStyle/>
          <a:p>
            <a:fld id="{0B74B132-94AE-4010-80CD-A69A91E770E4}" type="slidenum">
              <a:rPr lang="en-IN" smtClean="0"/>
              <a:pPr/>
              <a:t>16</a:t>
            </a:fld>
            <a:endParaRPr lang="en-IN"/>
          </a:p>
        </p:txBody>
      </p:sp>
    </p:spTree>
    <p:extLst>
      <p:ext uri="{BB962C8B-B14F-4D97-AF65-F5344CB8AC3E}">
        <p14:creationId xmlns:p14="http://schemas.microsoft.com/office/powerpoint/2010/main" val="323853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F958-581A-BF87-8C2E-E61D6EB8F1C4}"/>
              </a:ext>
            </a:extLst>
          </p:cNvPr>
          <p:cNvSpPr>
            <a:spLocks noGrp="1"/>
          </p:cNvSpPr>
          <p:nvPr>
            <p:ph type="title"/>
          </p:nvPr>
        </p:nvSpPr>
        <p:spPr>
          <a:xfrm>
            <a:off x="2592925" y="678730"/>
            <a:ext cx="8911687" cy="1226270"/>
          </a:xfrm>
        </p:spPr>
        <p:txBody>
          <a:bodyPr>
            <a:normAutofit/>
          </a:bodyPr>
          <a:lstStyle/>
          <a:p>
            <a:r>
              <a:rPr lang="en-IN" sz="3200" b="1" i="0" strike="noStrike" baseline="0" dirty="0">
                <a:solidFill>
                  <a:schemeClr val="tx1"/>
                </a:solidFill>
                <a:latin typeface="Times New Roman" panose="02020603050405020304" pitchFamily="18" charset="0"/>
                <a:cs typeface="Times New Roman" panose="02020603050405020304" pitchFamily="18" charset="0"/>
              </a:rPr>
              <a:t>Data Understanding </a:t>
            </a:r>
            <a:r>
              <a:rPr lang="en-IN" sz="3200" b="1" i="0" u="none" strike="noStrike" baseline="0" dirty="0">
                <a:solidFill>
                  <a:schemeClr val="tx1"/>
                </a:solidFill>
                <a:latin typeface="Times New Roman" panose="02020603050405020304" pitchFamily="18" charset="0"/>
                <a:cs typeface="Times New Roman" panose="02020603050405020304" pitchFamily="18" charset="0"/>
              </a:rPr>
              <a:t> (Continued…)</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DCE449-51B8-A0F4-81BF-8E697CAC15C8}"/>
              </a:ext>
            </a:extLst>
          </p:cNvPr>
          <p:cNvSpPr>
            <a:spLocks noGrp="1"/>
          </p:cNvSpPr>
          <p:nvPr>
            <p:ph idx="1"/>
          </p:nvPr>
        </p:nvSpPr>
        <p:spPr>
          <a:xfrm>
            <a:off x="2585499" y="1366887"/>
            <a:ext cx="8915400" cy="4544335"/>
          </a:xfrm>
        </p:spPr>
        <p:txBody>
          <a:bodyPr/>
          <a:lstStyle/>
          <a:p>
            <a:r>
              <a:rPr lang="en-IN" sz="2000" b="1" i="0" u="none" strike="noStrike" baseline="0" dirty="0">
                <a:solidFill>
                  <a:schemeClr val="tx1"/>
                </a:solidFill>
                <a:latin typeface="Times New Roman" panose="02020603050405020304" pitchFamily="18" charset="0"/>
                <a:cs typeface="Times New Roman" panose="02020603050405020304" pitchFamily="18" charset="0"/>
              </a:rPr>
              <a:t>Dataset structure </a:t>
            </a:r>
          </a:p>
          <a:p>
            <a:endParaRPr lang="en-IN" dirty="0">
              <a:solidFill>
                <a:schemeClr val="tx1"/>
              </a:solidFill>
            </a:endParaRPr>
          </a:p>
        </p:txBody>
      </p:sp>
      <p:sp>
        <p:nvSpPr>
          <p:cNvPr id="4" name="Date Placeholder 3">
            <a:extLst>
              <a:ext uri="{FF2B5EF4-FFF2-40B4-BE49-F238E27FC236}">
                <a16:creationId xmlns:a16="http://schemas.microsoft.com/office/drawing/2014/main" id="{1CD82392-7C95-3B72-927E-3CC0B1847277}"/>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9D5DA579-EF16-C218-CE67-E47A3DC9680B}"/>
              </a:ext>
            </a:extLst>
          </p:cNvPr>
          <p:cNvSpPr>
            <a:spLocks noGrp="1"/>
          </p:cNvSpPr>
          <p:nvPr>
            <p:ph type="sldNum" sz="quarter" idx="12"/>
          </p:nvPr>
        </p:nvSpPr>
        <p:spPr/>
        <p:txBody>
          <a:bodyPr/>
          <a:lstStyle/>
          <a:p>
            <a:fld id="{0B74B132-94AE-4010-80CD-A69A91E770E4}" type="slidenum">
              <a:rPr lang="en-IN" smtClean="0"/>
              <a:pPr/>
              <a:t>17</a:t>
            </a:fld>
            <a:endParaRPr lang="en-IN"/>
          </a:p>
        </p:txBody>
      </p:sp>
      <p:pic>
        <p:nvPicPr>
          <p:cNvPr id="7" name="Picture 6">
            <a:extLst>
              <a:ext uri="{FF2B5EF4-FFF2-40B4-BE49-F238E27FC236}">
                <a16:creationId xmlns:a16="http://schemas.microsoft.com/office/drawing/2014/main" id="{1DB1D7C1-37A6-55DA-47A5-41FC2B115D1F}"/>
              </a:ext>
            </a:extLst>
          </p:cNvPr>
          <p:cNvPicPr>
            <a:picLocks noChangeAspect="1"/>
          </p:cNvPicPr>
          <p:nvPr/>
        </p:nvPicPr>
        <p:blipFill rotWithShape="1">
          <a:blip r:embed="rId2"/>
          <a:srcRect b="70577"/>
          <a:stretch/>
        </p:blipFill>
        <p:spPr>
          <a:xfrm>
            <a:off x="2700996" y="1905000"/>
            <a:ext cx="3368332" cy="576259"/>
          </a:xfrm>
          <a:prstGeom prst="rect">
            <a:avLst/>
          </a:prstGeom>
        </p:spPr>
      </p:pic>
      <p:pic>
        <p:nvPicPr>
          <p:cNvPr id="15" name="Picture 14">
            <a:extLst>
              <a:ext uri="{FF2B5EF4-FFF2-40B4-BE49-F238E27FC236}">
                <a16:creationId xmlns:a16="http://schemas.microsoft.com/office/drawing/2014/main" id="{5B791047-3889-E286-CDB2-C9275E85BBC6}"/>
              </a:ext>
            </a:extLst>
          </p:cNvPr>
          <p:cNvPicPr>
            <a:picLocks noChangeAspect="1"/>
          </p:cNvPicPr>
          <p:nvPr/>
        </p:nvPicPr>
        <p:blipFill>
          <a:blip r:embed="rId3"/>
          <a:stretch>
            <a:fillRect/>
          </a:stretch>
        </p:blipFill>
        <p:spPr>
          <a:xfrm>
            <a:off x="2720047" y="2481259"/>
            <a:ext cx="3330229" cy="281964"/>
          </a:xfrm>
          <a:prstGeom prst="rect">
            <a:avLst/>
          </a:prstGeom>
        </p:spPr>
      </p:pic>
      <p:pic>
        <p:nvPicPr>
          <p:cNvPr id="17" name="Picture 16">
            <a:extLst>
              <a:ext uri="{FF2B5EF4-FFF2-40B4-BE49-F238E27FC236}">
                <a16:creationId xmlns:a16="http://schemas.microsoft.com/office/drawing/2014/main" id="{E3A3D647-A259-6CB7-F657-2C27FCC3996D}"/>
              </a:ext>
            </a:extLst>
          </p:cNvPr>
          <p:cNvPicPr>
            <a:picLocks noChangeAspect="1"/>
          </p:cNvPicPr>
          <p:nvPr/>
        </p:nvPicPr>
        <p:blipFill>
          <a:blip r:embed="rId4"/>
          <a:stretch>
            <a:fillRect/>
          </a:stretch>
        </p:blipFill>
        <p:spPr>
          <a:xfrm>
            <a:off x="2720047" y="2775554"/>
            <a:ext cx="3337849" cy="281964"/>
          </a:xfrm>
          <a:prstGeom prst="rect">
            <a:avLst/>
          </a:prstGeom>
        </p:spPr>
      </p:pic>
      <p:pic>
        <p:nvPicPr>
          <p:cNvPr id="19" name="Picture 18">
            <a:extLst>
              <a:ext uri="{FF2B5EF4-FFF2-40B4-BE49-F238E27FC236}">
                <a16:creationId xmlns:a16="http://schemas.microsoft.com/office/drawing/2014/main" id="{276F5EFD-30D6-7968-9162-91C6D74B6A16}"/>
              </a:ext>
            </a:extLst>
          </p:cNvPr>
          <p:cNvPicPr>
            <a:picLocks noChangeAspect="1"/>
          </p:cNvPicPr>
          <p:nvPr/>
        </p:nvPicPr>
        <p:blipFill>
          <a:blip r:embed="rId5"/>
          <a:stretch>
            <a:fillRect/>
          </a:stretch>
        </p:blipFill>
        <p:spPr>
          <a:xfrm>
            <a:off x="2720047" y="3069849"/>
            <a:ext cx="3353091" cy="228620"/>
          </a:xfrm>
          <a:prstGeom prst="rect">
            <a:avLst/>
          </a:prstGeom>
        </p:spPr>
      </p:pic>
      <p:pic>
        <p:nvPicPr>
          <p:cNvPr id="21" name="Picture 20">
            <a:extLst>
              <a:ext uri="{FF2B5EF4-FFF2-40B4-BE49-F238E27FC236}">
                <a16:creationId xmlns:a16="http://schemas.microsoft.com/office/drawing/2014/main" id="{C73D7C0F-7B07-E5EF-6FF7-583A1AB08732}"/>
              </a:ext>
            </a:extLst>
          </p:cNvPr>
          <p:cNvPicPr>
            <a:picLocks noChangeAspect="1"/>
          </p:cNvPicPr>
          <p:nvPr/>
        </p:nvPicPr>
        <p:blipFill>
          <a:blip r:embed="rId6"/>
          <a:stretch>
            <a:fillRect/>
          </a:stretch>
        </p:blipFill>
        <p:spPr>
          <a:xfrm>
            <a:off x="2720047" y="3318018"/>
            <a:ext cx="3368332" cy="266723"/>
          </a:xfrm>
          <a:prstGeom prst="rect">
            <a:avLst/>
          </a:prstGeom>
        </p:spPr>
      </p:pic>
      <p:pic>
        <p:nvPicPr>
          <p:cNvPr id="23" name="Picture 22">
            <a:extLst>
              <a:ext uri="{FF2B5EF4-FFF2-40B4-BE49-F238E27FC236}">
                <a16:creationId xmlns:a16="http://schemas.microsoft.com/office/drawing/2014/main" id="{32F99B0C-CE54-1521-8731-A80BBC158799}"/>
              </a:ext>
            </a:extLst>
          </p:cNvPr>
          <p:cNvPicPr>
            <a:picLocks noChangeAspect="1"/>
          </p:cNvPicPr>
          <p:nvPr/>
        </p:nvPicPr>
        <p:blipFill>
          <a:blip r:embed="rId7"/>
          <a:stretch>
            <a:fillRect/>
          </a:stretch>
        </p:blipFill>
        <p:spPr>
          <a:xfrm>
            <a:off x="2720047" y="3604290"/>
            <a:ext cx="3368332" cy="251482"/>
          </a:xfrm>
          <a:prstGeom prst="rect">
            <a:avLst/>
          </a:prstGeom>
        </p:spPr>
      </p:pic>
      <p:pic>
        <p:nvPicPr>
          <p:cNvPr id="25" name="Picture 24">
            <a:extLst>
              <a:ext uri="{FF2B5EF4-FFF2-40B4-BE49-F238E27FC236}">
                <a16:creationId xmlns:a16="http://schemas.microsoft.com/office/drawing/2014/main" id="{03F57B37-527E-FB90-28DB-B4638C06033F}"/>
              </a:ext>
            </a:extLst>
          </p:cNvPr>
          <p:cNvPicPr>
            <a:picLocks noChangeAspect="1"/>
          </p:cNvPicPr>
          <p:nvPr/>
        </p:nvPicPr>
        <p:blipFill>
          <a:blip r:embed="rId8"/>
          <a:stretch>
            <a:fillRect/>
          </a:stretch>
        </p:blipFill>
        <p:spPr>
          <a:xfrm>
            <a:off x="2723857" y="3862059"/>
            <a:ext cx="3360711" cy="205758"/>
          </a:xfrm>
          <a:prstGeom prst="rect">
            <a:avLst/>
          </a:prstGeom>
        </p:spPr>
      </p:pic>
      <p:pic>
        <p:nvPicPr>
          <p:cNvPr id="27" name="Picture 26">
            <a:extLst>
              <a:ext uri="{FF2B5EF4-FFF2-40B4-BE49-F238E27FC236}">
                <a16:creationId xmlns:a16="http://schemas.microsoft.com/office/drawing/2014/main" id="{E7B59946-5131-499D-95BD-3D3149F70E85}"/>
              </a:ext>
            </a:extLst>
          </p:cNvPr>
          <p:cNvPicPr>
            <a:picLocks noChangeAspect="1"/>
          </p:cNvPicPr>
          <p:nvPr/>
        </p:nvPicPr>
        <p:blipFill>
          <a:blip r:embed="rId9"/>
          <a:stretch>
            <a:fillRect/>
          </a:stretch>
        </p:blipFill>
        <p:spPr>
          <a:xfrm>
            <a:off x="2712135" y="4090060"/>
            <a:ext cx="3375953" cy="228620"/>
          </a:xfrm>
          <a:prstGeom prst="rect">
            <a:avLst/>
          </a:prstGeom>
        </p:spPr>
      </p:pic>
      <p:pic>
        <p:nvPicPr>
          <p:cNvPr id="29" name="Picture 28">
            <a:extLst>
              <a:ext uri="{FF2B5EF4-FFF2-40B4-BE49-F238E27FC236}">
                <a16:creationId xmlns:a16="http://schemas.microsoft.com/office/drawing/2014/main" id="{BC03E6FE-0612-A450-7437-8D5C68033B77}"/>
              </a:ext>
            </a:extLst>
          </p:cNvPr>
          <p:cNvPicPr>
            <a:picLocks noChangeAspect="1"/>
          </p:cNvPicPr>
          <p:nvPr/>
        </p:nvPicPr>
        <p:blipFill>
          <a:blip r:embed="rId10"/>
          <a:stretch>
            <a:fillRect/>
          </a:stretch>
        </p:blipFill>
        <p:spPr>
          <a:xfrm>
            <a:off x="2723856" y="4323943"/>
            <a:ext cx="3360711" cy="213378"/>
          </a:xfrm>
          <a:prstGeom prst="rect">
            <a:avLst/>
          </a:prstGeom>
        </p:spPr>
      </p:pic>
      <p:pic>
        <p:nvPicPr>
          <p:cNvPr id="31" name="Picture 30">
            <a:extLst>
              <a:ext uri="{FF2B5EF4-FFF2-40B4-BE49-F238E27FC236}">
                <a16:creationId xmlns:a16="http://schemas.microsoft.com/office/drawing/2014/main" id="{E4EEA584-8F77-D69B-69B6-E003F79667EC}"/>
              </a:ext>
            </a:extLst>
          </p:cNvPr>
          <p:cNvPicPr>
            <a:picLocks noChangeAspect="1"/>
          </p:cNvPicPr>
          <p:nvPr/>
        </p:nvPicPr>
        <p:blipFill>
          <a:blip r:embed="rId11"/>
          <a:stretch>
            <a:fillRect/>
          </a:stretch>
        </p:blipFill>
        <p:spPr>
          <a:xfrm>
            <a:off x="2720047" y="4539404"/>
            <a:ext cx="3375953" cy="190517"/>
          </a:xfrm>
          <a:prstGeom prst="rect">
            <a:avLst/>
          </a:prstGeom>
        </p:spPr>
      </p:pic>
      <p:pic>
        <p:nvPicPr>
          <p:cNvPr id="33" name="Picture 32">
            <a:extLst>
              <a:ext uri="{FF2B5EF4-FFF2-40B4-BE49-F238E27FC236}">
                <a16:creationId xmlns:a16="http://schemas.microsoft.com/office/drawing/2014/main" id="{53759B4E-0E59-D418-8F6E-F9220FFB0396}"/>
              </a:ext>
            </a:extLst>
          </p:cNvPr>
          <p:cNvPicPr>
            <a:picLocks noChangeAspect="1"/>
          </p:cNvPicPr>
          <p:nvPr/>
        </p:nvPicPr>
        <p:blipFill>
          <a:blip r:embed="rId12"/>
          <a:stretch>
            <a:fillRect/>
          </a:stretch>
        </p:blipFill>
        <p:spPr>
          <a:xfrm>
            <a:off x="2712135" y="4751991"/>
            <a:ext cx="3375953" cy="214833"/>
          </a:xfrm>
          <a:prstGeom prst="rect">
            <a:avLst/>
          </a:prstGeom>
        </p:spPr>
      </p:pic>
      <p:pic>
        <p:nvPicPr>
          <p:cNvPr id="35" name="Picture 34">
            <a:extLst>
              <a:ext uri="{FF2B5EF4-FFF2-40B4-BE49-F238E27FC236}">
                <a16:creationId xmlns:a16="http://schemas.microsoft.com/office/drawing/2014/main" id="{B4FD8B93-AE81-4AEC-9516-D2E15C216441}"/>
              </a:ext>
            </a:extLst>
          </p:cNvPr>
          <p:cNvPicPr>
            <a:picLocks noChangeAspect="1"/>
          </p:cNvPicPr>
          <p:nvPr/>
        </p:nvPicPr>
        <p:blipFill>
          <a:blip r:embed="rId13"/>
          <a:stretch>
            <a:fillRect/>
          </a:stretch>
        </p:blipFill>
        <p:spPr>
          <a:xfrm>
            <a:off x="2700996" y="4988894"/>
            <a:ext cx="3395004" cy="201991"/>
          </a:xfrm>
          <a:prstGeom prst="rect">
            <a:avLst/>
          </a:prstGeom>
        </p:spPr>
      </p:pic>
      <p:pic>
        <p:nvPicPr>
          <p:cNvPr id="37" name="Picture 36">
            <a:extLst>
              <a:ext uri="{FF2B5EF4-FFF2-40B4-BE49-F238E27FC236}">
                <a16:creationId xmlns:a16="http://schemas.microsoft.com/office/drawing/2014/main" id="{EB1B66DA-EF3F-E5A5-4C43-75C50BF50864}"/>
              </a:ext>
            </a:extLst>
          </p:cNvPr>
          <p:cNvPicPr>
            <a:picLocks noChangeAspect="1"/>
          </p:cNvPicPr>
          <p:nvPr/>
        </p:nvPicPr>
        <p:blipFill>
          <a:blip r:embed="rId14"/>
          <a:stretch>
            <a:fillRect/>
          </a:stretch>
        </p:blipFill>
        <p:spPr>
          <a:xfrm>
            <a:off x="2704805" y="5201507"/>
            <a:ext cx="3379762" cy="215075"/>
          </a:xfrm>
          <a:prstGeom prst="rect">
            <a:avLst/>
          </a:prstGeom>
        </p:spPr>
      </p:pic>
    </p:spTree>
    <p:extLst>
      <p:ext uri="{BB962C8B-B14F-4D97-AF65-F5344CB8AC3E}">
        <p14:creationId xmlns:p14="http://schemas.microsoft.com/office/powerpoint/2010/main" val="174368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4031-7210-2625-56E1-F04AE14C53F0}"/>
              </a:ext>
            </a:extLst>
          </p:cNvPr>
          <p:cNvSpPr>
            <a:spLocks noGrp="1"/>
          </p:cNvSpPr>
          <p:nvPr>
            <p:ph type="title"/>
          </p:nvPr>
        </p:nvSpPr>
        <p:spPr>
          <a:xfrm>
            <a:off x="2592925" y="787782"/>
            <a:ext cx="8911687" cy="1117218"/>
          </a:xfrm>
        </p:spPr>
        <p:txBody>
          <a:bodyPr>
            <a:normAutofit/>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Data Cleaning</a:t>
            </a:r>
            <a:r>
              <a:rPr lang="en-IN" sz="3200" b="1" i="0" u="none" strike="noStrike" baseline="0" dirty="0">
                <a:solidFill>
                  <a:schemeClr val="tx1"/>
                </a:solidFill>
                <a:latin typeface="Times New Roman" panose="02020603050405020304" pitchFamily="18" charset="0"/>
                <a:cs typeface="Times New Roman" panose="02020603050405020304" pitchFamily="18" charset="0"/>
              </a:rPr>
              <a:t>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E35880-394C-EAC8-0187-C5B885187C5A}"/>
              </a:ext>
            </a:extLst>
          </p:cNvPr>
          <p:cNvSpPr>
            <a:spLocks noGrp="1"/>
          </p:cNvSpPr>
          <p:nvPr>
            <p:ph idx="1"/>
          </p:nvPr>
        </p:nvSpPr>
        <p:spPr>
          <a:xfrm>
            <a:off x="2589212" y="1659118"/>
            <a:ext cx="8915400" cy="4252104"/>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The next step is cleaning and modification of the data in a presentable manner</a:t>
            </a:r>
          </a:p>
          <a:p>
            <a:r>
              <a:rPr lang="en-IN" dirty="0">
                <a:solidFill>
                  <a:schemeClr val="tx1"/>
                </a:solidFill>
                <a:latin typeface="Times New Roman" panose="02020603050405020304" pitchFamily="18" charset="0"/>
                <a:cs typeface="Times New Roman" panose="02020603050405020304" pitchFamily="18" charset="0"/>
              </a:rPr>
              <a:t>Steps involved :</a:t>
            </a:r>
          </a:p>
          <a:p>
            <a:pPr lvl="1"/>
            <a:r>
              <a:rPr lang="en-IN" dirty="0">
                <a:solidFill>
                  <a:schemeClr val="tx1"/>
                </a:solidFill>
                <a:latin typeface="Times New Roman" panose="02020603050405020304" pitchFamily="18" charset="0"/>
                <a:cs typeface="Times New Roman" panose="02020603050405020304" pitchFamily="18" charset="0"/>
              </a:rPr>
              <a:t>Handling the missing values</a:t>
            </a:r>
          </a:p>
          <a:p>
            <a:pPr lvl="1"/>
            <a:r>
              <a:rPr lang="en-IN" dirty="0">
                <a:solidFill>
                  <a:schemeClr val="tx1"/>
                </a:solidFill>
                <a:latin typeface="Times New Roman" panose="02020603050405020304" pitchFamily="18" charset="0"/>
                <a:cs typeface="Times New Roman" panose="02020603050405020304" pitchFamily="18" charset="0"/>
              </a:rPr>
              <a:t>Getting rid of unwanted data</a:t>
            </a:r>
          </a:p>
          <a:p>
            <a:pPr lvl="1"/>
            <a:r>
              <a:rPr lang="en-IN" dirty="0">
                <a:solidFill>
                  <a:schemeClr val="tx1"/>
                </a:solidFill>
                <a:latin typeface="Times New Roman" panose="02020603050405020304" pitchFamily="18" charset="0"/>
                <a:cs typeface="Times New Roman" panose="02020603050405020304" pitchFamily="18" charset="0"/>
              </a:rPr>
              <a:t>Conversion of the datatypes</a:t>
            </a:r>
          </a:p>
          <a:p>
            <a:pPr marL="457200" lvl="1" indent="0">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EAF1C9B-0F10-10CB-13FC-93746298248E}"/>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65D198E0-C207-6CBF-862E-96D9032F3C8D}"/>
              </a:ext>
            </a:extLst>
          </p:cNvPr>
          <p:cNvSpPr>
            <a:spLocks noGrp="1"/>
          </p:cNvSpPr>
          <p:nvPr>
            <p:ph type="sldNum" sz="quarter" idx="12"/>
          </p:nvPr>
        </p:nvSpPr>
        <p:spPr/>
        <p:txBody>
          <a:bodyPr/>
          <a:lstStyle/>
          <a:p>
            <a:fld id="{0B74B132-94AE-4010-80CD-A69A91E770E4}" type="slidenum">
              <a:rPr lang="en-IN" smtClean="0"/>
              <a:pPr/>
              <a:t>18</a:t>
            </a:fld>
            <a:endParaRPr lang="en-IN"/>
          </a:p>
        </p:txBody>
      </p:sp>
      <p:pic>
        <p:nvPicPr>
          <p:cNvPr id="7" name="Picture 6">
            <a:extLst>
              <a:ext uri="{FF2B5EF4-FFF2-40B4-BE49-F238E27FC236}">
                <a16:creationId xmlns:a16="http://schemas.microsoft.com/office/drawing/2014/main" id="{58BCD4D1-7160-5800-EEE7-13D52F4F4A61}"/>
              </a:ext>
            </a:extLst>
          </p:cNvPr>
          <p:cNvPicPr>
            <a:picLocks noChangeAspect="1"/>
          </p:cNvPicPr>
          <p:nvPr/>
        </p:nvPicPr>
        <p:blipFill>
          <a:blip r:embed="rId2"/>
          <a:stretch>
            <a:fillRect/>
          </a:stretch>
        </p:blipFill>
        <p:spPr>
          <a:xfrm>
            <a:off x="3070494" y="4244053"/>
            <a:ext cx="6532294" cy="1184518"/>
          </a:xfrm>
          <a:prstGeom prst="rect">
            <a:avLst/>
          </a:prstGeom>
        </p:spPr>
      </p:pic>
    </p:spTree>
    <p:extLst>
      <p:ext uri="{BB962C8B-B14F-4D97-AF65-F5344CB8AC3E}">
        <p14:creationId xmlns:p14="http://schemas.microsoft.com/office/powerpoint/2010/main" val="4166704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59A7-CAE1-9F26-8D34-E59ED6123D4A}"/>
              </a:ext>
            </a:extLst>
          </p:cNvPr>
          <p:cNvSpPr>
            <a:spLocks noGrp="1"/>
          </p:cNvSpPr>
          <p:nvPr>
            <p:ph type="title"/>
          </p:nvPr>
        </p:nvSpPr>
        <p:spPr/>
        <p:txBody>
          <a:bodyPr/>
          <a:lstStyle/>
          <a:p>
            <a:r>
              <a:rPr kumimoji="0" lang="en-IN" sz="36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Data Cleaning (Continued…)</a:t>
            </a:r>
            <a:endParaRPr lang="en-IN" dirty="0"/>
          </a:p>
        </p:txBody>
      </p:sp>
      <p:sp>
        <p:nvSpPr>
          <p:cNvPr id="3" name="Content Placeholder 2">
            <a:extLst>
              <a:ext uri="{FF2B5EF4-FFF2-40B4-BE49-F238E27FC236}">
                <a16:creationId xmlns:a16="http://schemas.microsoft.com/office/drawing/2014/main" id="{00832F6A-FD9B-1D79-C60B-873B73F2C12F}"/>
              </a:ext>
            </a:extLst>
          </p:cNvPr>
          <p:cNvSpPr>
            <a:spLocks noGrp="1"/>
          </p:cNvSpPr>
          <p:nvPr>
            <p:ph idx="1"/>
          </p:nvPr>
        </p:nvSpPr>
        <p:spPr>
          <a:xfrm>
            <a:off x="2212140" y="1483150"/>
            <a:ext cx="8915400" cy="1295400"/>
          </a:xfrm>
        </p:spPr>
        <p:txBody>
          <a:bodyPr>
            <a:normAutofit fontScale="92500" lnSpcReduction="10000"/>
          </a:bodyPr>
          <a:lstStyle/>
          <a:p>
            <a:pPr algn="just"/>
            <a:r>
              <a:rPr lang="en-IN" sz="2000" dirty="0">
                <a:latin typeface="Times New Roman" panose="02020603050405020304" pitchFamily="18" charset="0"/>
                <a:cs typeface="Times New Roman" panose="02020603050405020304" pitchFamily="18" charset="0"/>
              </a:rPr>
              <a:t>The column that has no significance or contribution in prediction has also been dropped along with duplicate columns.</a:t>
            </a:r>
          </a:p>
          <a:p>
            <a:pPr algn="just"/>
            <a:r>
              <a:rPr lang="en-US" sz="2000" b="0" i="0" dirty="0">
                <a:solidFill>
                  <a:srgbClr val="202124"/>
                </a:solidFill>
                <a:effectLst/>
                <a:latin typeface="Times New Roman" panose="02020603050405020304" pitchFamily="18" charset="0"/>
                <a:cs typeface="Times New Roman" panose="02020603050405020304" pitchFamily="18" charset="0"/>
              </a:rPr>
              <a:t>To cope with this classifiers all the values in the categorical attributes are converted to numeric as factors.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B2B1F1-8EB4-60CF-8CF2-36AA0C0B450C}"/>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050798BB-CC11-C2E1-EFA2-DC2A75EC6A73}"/>
              </a:ext>
            </a:extLst>
          </p:cNvPr>
          <p:cNvSpPr>
            <a:spLocks noGrp="1"/>
          </p:cNvSpPr>
          <p:nvPr>
            <p:ph type="sldNum" sz="quarter" idx="12"/>
          </p:nvPr>
        </p:nvSpPr>
        <p:spPr/>
        <p:txBody>
          <a:bodyPr/>
          <a:lstStyle/>
          <a:p>
            <a:fld id="{0B74B132-94AE-4010-80CD-A69A91E770E4}" type="slidenum">
              <a:rPr lang="en-IN" smtClean="0"/>
              <a:pPr/>
              <a:t>19</a:t>
            </a:fld>
            <a:endParaRPr lang="en-IN"/>
          </a:p>
        </p:txBody>
      </p:sp>
      <p:pic>
        <p:nvPicPr>
          <p:cNvPr id="7" name="Picture 6">
            <a:extLst>
              <a:ext uri="{FF2B5EF4-FFF2-40B4-BE49-F238E27FC236}">
                <a16:creationId xmlns:a16="http://schemas.microsoft.com/office/drawing/2014/main" id="{74910B5E-3245-E852-BA91-85F579613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20" y="2963748"/>
            <a:ext cx="3913840" cy="3351887"/>
          </a:xfrm>
          <a:prstGeom prst="rect">
            <a:avLst/>
          </a:prstGeom>
        </p:spPr>
      </p:pic>
    </p:spTree>
    <p:extLst>
      <p:ext uri="{BB962C8B-B14F-4D97-AF65-F5344CB8AC3E}">
        <p14:creationId xmlns:p14="http://schemas.microsoft.com/office/powerpoint/2010/main" val="384735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0F7C5-ADAA-481B-B258-96DA549846A0}"/>
              </a:ext>
            </a:extLst>
          </p:cNvPr>
          <p:cNvSpPr>
            <a:spLocks noGrp="1"/>
          </p:cNvSpPr>
          <p:nvPr>
            <p:ph type="title"/>
          </p:nvPr>
        </p:nvSpPr>
        <p:spPr>
          <a:xfrm>
            <a:off x="2589212" y="633495"/>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Acknowledgement</a:t>
            </a:r>
          </a:p>
        </p:txBody>
      </p:sp>
      <p:sp>
        <p:nvSpPr>
          <p:cNvPr id="5" name="Content Placeholder 4">
            <a:extLst>
              <a:ext uri="{FF2B5EF4-FFF2-40B4-BE49-F238E27FC236}">
                <a16:creationId xmlns:a16="http://schemas.microsoft.com/office/drawing/2014/main" id="{500C8B46-0004-4873-A972-73E662514B17}"/>
              </a:ext>
            </a:extLst>
          </p:cNvPr>
          <p:cNvSpPr>
            <a:spLocks noGrp="1"/>
          </p:cNvSpPr>
          <p:nvPr>
            <p:ph idx="1"/>
          </p:nvPr>
        </p:nvSpPr>
        <p:spPr>
          <a:xfrm>
            <a:off x="2589212" y="1540189"/>
            <a:ext cx="8915400" cy="3777622"/>
          </a:xfrm>
        </p:spPr>
        <p:txBody>
          <a:bodyPr/>
          <a:lstStyle/>
          <a:p>
            <a:pPr algn="just"/>
            <a:r>
              <a:rPr lang="en-US" sz="1800" b="0" i="0" u="none" strike="noStrike" baseline="0" dirty="0">
                <a:solidFill>
                  <a:schemeClr val="tx1"/>
                </a:solidFill>
                <a:latin typeface="Times New Roman" panose="02020603050405020304" pitchFamily="18" charset="0"/>
              </a:rPr>
              <a:t>We express our sincere gratitude to Dr. S. S. Thakur, Associate Professor, Department of Computer Science and Engineering, our project guide and Mr. </a:t>
            </a:r>
            <a:r>
              <a:rPr lang="en-US" sz="1800" b="0" i="0" u="none" strike="noStrike" baseline="0" dirty="0" err="1">
                <a:solidFill>
                  <a:schemeClr val="tx1"/>
                </a:solidFill>
                <a:latin typeface="Times New Roman" panose="02020603050405020304" pitchFamily="18" charset="0"/>
              </a:rPr>
              <a:t>Avijit</a:t>
            </a:r>
            <a:r>
              <a:rPr lang="en-US" sz="1800" b="0" i="0" u="none" strike="noStrike" baseline="0" dirty="0">
                <a:solidFill>
                  <a:schemeClr val="tx1"/>
                </a:solidFill>
                <a:latin typeface="Times New Roman" panose="02020603050405020304" pitchFamily="18" charset="0"/>
              </a:rPr>
              <a:t> Bose, Assistant Professor and Head of Department (CSE) for providing us their guidance and cooperation for the project. We also extend our sincere thanks to all other faculty members of Computer Science &amp; Engineering Department and our friends for their support and encouragement. We will be failing in duty if we do not acknowledge with grateful thanks to the authors of the references and other literatures referred to in this project. Last but never the least we are very much thankful to our parents who guided and supported us in every step which we took.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478ECA1-50F7-488E-91D5-7B31B7891D1D}"/>
              </a:ext>
            </a:extLst>
          </p:cNvPr>
          <p:cNvSpPr>
            <a:spLocks noGrp="1"/>
          </p:cNvSpPr>
          <p:nvPr>
            <p:ph type="dt" sz="half" idx="10"/>
          </p:nvPr>
        </p:nvSpPr>
        <p:spPr/>
        <p:txBody>
          <a:bodyPr/>
          <a:lstStyle/>
          <a:p>
            <a:fld id="{9424D0A6-09D8-4239-85B8-AC839D0AC58B}" type="datetime1">
              <a:rPr lang="en-IN" smtClean="0"/>
              <a:pPr/>
              <a:t>14-06-2022</a:t>
            </a:fld>
            <a:endParaRPr lang="en-IN"/>
          </a:p>
        </p:txBody>
      </p:sp>
      <p:sp>
        <p:nvSpPr>
          <p:cNvPr id="3" name="Slide Number Placeholder 2">
            <a:extLst>
              <a:ext uri="{FF2B5EF4-FFF2-40B4-BE49-F238E27FC236}">
                <a16:creationId xmlns:a16="http://schemas.microsoft.com/office/drawing/2014/main" id="{BE1CE3F5-B3E3-4CAE-9B40-3800C30D119C}"/>
              </a:ext>
            </a:extLst>
          </p:cNvPr>
          <p:cNvSpPr>
            <a:spLocks noGrp="1"/>
          </p:cNvSpPr>
          <p:nvPr>
            <p:ph type="sldNum" sz="quarter" idx="12"/>
          </p:nvPr>
        </p:nvSpPr>
        <p:spPr/>
        <p:txBody>
          <a:bodyPr/>
          <a:lstStyle/>
          <a:p>
            <a:fld id="{0B74B132-94AE-4010-80CD-A69A91E770E4}" type="slidenum">
              <a:rPr lang="en-IN" smtClean="0"/>
              <a:pPr/>
              <a:t>2</a:t>
            </a:fld>
            <a:endParaRPr lang="en-IN"/>
          </a:p>
        </p:txBody>
      </p:sp>
    </p:spTree>
    <p:extLst>
      <p:ext uri="{BB962C8B-B14F-4D97-AF65-F5344CB8AC3E}">
        <p14:creationId xmlns:p14="http://schemas.microsoft.com/office/powerpoint/2010/main" val="372724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ADAF-A43E-D4A6-4557-9532AB6387EB}"/>
              </a:ext>
            </a:extLst>
          </p:cNvPr>
          <p:cNvSpPr>
            <a:spLocks noGrp="1"/>
          </p:cNvSpPr>
          <p:nvPr>
            <p:ph type="title"/>
          </p:nvPr>
        </p:nvSpPr>
        <p:spPr>
          <a:xfrm>
            <a:off x="2592925" y="235670"/>
            <a:ext cx="8911687" cy="1669330"/>
          </a:xfrm>
        </p:spPr>
        <p:txBody>
          <a:bodyPr>
            <a:noAutofit/>
          </a:bodyPr>
          <a:lstStyle/>
          <a:p>
            <a:br>
              <a:rPr lang="en-IN" sz="3200" b="1" i="0" u="none" strike="noStrike" baseline="0" dirty="0">
                <a:solidFill>
                  <a:schemeClr val="tx1"/>
                </a:solidFill>
                <a:latin typeface="Times New Roman" panose="02020603050405020304" pitchFamily="18" charset="0"/>
                <a:cs typeface="Times New Roman" panose="02020603050405020304" pitchFamily="18" charset="0"/>
              </a:rPr>
            </a:br>
            <a:r>
              <a:rPr lang="en-IN" sz="3200" b="1" i="0" u="none" strike="noStrike" baseline="0" dirty="0">
                <a:solidFill>
                  <a:schemeClr val="tx1"/>
                </a:solidFill>
                <a:latin typeface="Times New Roman" panose="02020603050405020304" pitchFamily="18" charset="0"/>
                <a:cs typeface="Times New Roman" panose="02020603050405020304" pitchFamily="18" charset="0"/>
              </a:rPr>
              <a:t>Data Analysis </a:t>
            </a: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65A420-87ED-5820-D9E4-DDB22A751322}"/>
              </a:ext>
            </a:extLst>
          </p:cNvPr>
          <p:cNvSpPr>
            <a:spLocks noGrp="1"/>
          </p:cNvSpPr>
          <p:nvPr>
            <p:ph idx="1"/>
          </p:nvPr>
        </p:nvSpPr>
        <p:spPr>
          <a:xfrm>
            <a:off x="2575304" y="1383864"/>
            <a:ext cx="8915400" cy="980388"/>
          </a:xfrm>
        </p:spPr>
        <p:txBody>
          <a:bodyPr/>
          <a:lstStyle/>
          <a:p>
            <a:pPr lvl="1" algn="just">
              <a:buFont typeface="Wingdings" panose="05000000000000000000" pitchFamily="2" charset="2"/>
              <a:buChar char="q"/>
            </a:pPr>
            <a:r>
              <a:rPr lang="en-US" sz="2000" b="0" i="0" u="none" strike="noStrike" baseline="0" dirty="0">
                <a:solidFill>
                  <a:schemeClr val="tx1"/>
                </a:solidFill>
                <a:latin typeface="Times New Roman" panose="02020603050405020304" pitchFamily="18" charset="0"/>
              </a:rPr>
              <a:t>Data analysis is an integral part in understanding the lending club dataset.</a:t>
            </a:r>
          </a:p>
          <a:p>
            <a:endParaRPr lang="en-IN" dirty="0">
              <a:solidFill>
                <a:schemeClr val="tx1"/>
              </a:solidFill>
            </a:endParaRPr>
          </a:p>
        </p:txBody>
      </p:sp>
      <p:sp>
        <p:nvSpPr>
          <p:cNvPr id="4" name="Date Placeholder 3">
            <a:extLst>
              <a:ext uri="{FF2B5EF4-FFF2-40B4-BE49-F238E27FC236}">
                <a16:creationId xmlns:a16="http://schemas.microsoft.com/office/drawing/2014/main" id="{E8A66762-041F-226D-E885-C4CD8ADCA2EE}"/>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B9FA7088-20B8-6EF4-017B-1928B8F77312}"/>
              </a:ext>
            </a:extLst>
          </p:cNvPr>
          <p:cNvSpPr>
            <a:spLocks noGrp="1"/>
          </p:cNvSpPr>
          <p:nvPr>
            <p:ph type="sldNum" sz="quarter" idx="12"/>
          </p:nvPr>
        </p:nvSpPr>
        <p:spPr/>
        <p:txBody>
          <a:bodyPr/>
          <a:lstStyle/>
          <a:p>
            <a:fld id="{0B74B132-94AE-4010-80CD-A69A91E770E4}" type="slidenum">
              <a:rPr lang="en-IN" smtClean="0"/>
              <a:pPr/>
              <a:t>20</a:t>
            </a:fld>
            <a:endParaRPr lang="en-IN"/>
          </a:p>
        </p:txBody>
      </p:sp>
      <p:pic>
        <p:nvPicPr>
          <p:cNvPr id="7" name="Picture 6">
            <a:extLst>
              <a:ext uri="{FF2B5EF4-FFF2-40B4-BE49-F238E27FC236}">
                <a16:creationId xmlns:a16="http://schemas.microsoft.com/office/drawing/2014/main" id="{1AEAC29F-2C07-F727-B173-43D217928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75" y="2205873"/>
            <a:ext cx="5196577" cy="3864346"/>
          </a:xfrm>
          <a:prstGeom prst="rect">
            <a:avLst/>
          </a:prstGeom>
        </p:spPr>
      </p:pic>
      <p:sp>
        <p:nvSpPr>
          <p:cNvPr id="10" name="TextBox 9">
            <a:extLst>
              <a:ext uri="{FF2B5EF4-FFF2-40B4-BE49-F238E27FC236}">
                <a16:creationId xmlns:a16="http://schemas.microsoft.com/office/drawing/2014/main" id="{E02491F2-27B6-6D88-3A1E-EE5EF28C0561}"/>
              </a:ext>
            </a:extLst>
          </p:cNvPr>
          <p:cNvSpPr txBox="1"/>
          <p:nvPr/>
        </p:nvSpPr>
        <p:spPr>
          <a:xfrm>
            <a:off x="6276450" y="2453029"/>
            <a:ext cx="5563616"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Data is skewed with the ratio of 15/85. That is, in 100 rows, only 15 rows refers to 'Default' case which is expected as defaulted cases will always be minimal.</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910A2B8-7E39-F2EC-608D-A38521367E7F}"/>
              </a:ext>
            </a:extLst>
          </p:cNvPr>
          <p:cNvPicPr>
            <a:picLocks noChangeAspect="1"/>
          </p:cNvPicPr>
          <p:nvPr/>
        </p:nvPicPr>
        <p:blipFill>
          <a:blip r:embed="rId3"/>
          <a:stretch>
            <a:fillRect/>
          </a:stretch>
        </p:blipFill>
        <p:spPr>
          <a:xfrm>
            <a:off x="6183208" y="4110994"/>
            <a:ext cx="4840644" cy="2389839"/>
          </a:xfrm>
          <a:prstGeom prst="rect">
            <a:avLst/>
          </a:prstGeom>
        </p:spPr>
      </p:pic>
    </p:spTree>
    <p:extLst>
      <p:ext uri="{BB962C8B-B14F-4D97-AF65-F5344CB8AC3E}">
        <p14:creationId xmlns:p14="http://schemas.microsoft.com/office/powerpoint/2010/main" val="199749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6E49-93EF-405B-CC23-CE15A8AF1B8A}"/>
              </a:ext>
            </a:extLst>
          </p:cNvPr>
          <p:cNvSpPr>
            <a:spLocks noGrp="1"/>
          </p:cNvSpPr>
          <p:nvPr>
            <p:ph type="title"/>
          </p:nvPr>
        </p:nvSpPr>
        <p:spPr>
          <a:xfrm>
            <a:off x="1908853" y="542365"/>
            <a:ext cx="8911687" cy="752513"/>
          </a:xfrm>
        </p:spPr>
        <p:txBody>
          <a:bodyPr>
            <a:normAutofit fontScale="90000"/>
          </a:bodyPr>
          <a:lstStyle/>
          <a:p>
            <a:r>
              <a:rPr lang="en-IN" sz="3200" b="1" dirty="0"/>
              <a:t>Data Analysis (Continued…..)</a:t>
            </a:r>
            <a:br>
              <a:rPr lang="en-IN" sz="3200" b="1" dirty="0"/>
            </a:br>
            <a:endParaRPr lang="en-IN" sz="3200" b="1" dirty="0"/>
          </a:p>
        </p:txBody>
      </p:sp>
      <p:sp>
        <p:nvSpPr>
          <p:cNvPr id="3" name="Date Placeholder 2">
            <a:extLst>
              <a:ext uri="{FF2B5EF4-FFF2-40B4-BE49-F238E27FC236}">
                <a16:creationId xmlns:a16="http://schemas.microsoft.com/office/drawing/2014/main" id="{01AB98E9-B0E6-0012-F824-B4626DAC80F5}"/>
              </a:ext>
            </a:extLst>
          </p:cNvPr>
          <p:cNvSpPr>
            <a:spLocks noGrp="1"/>
          </p:cNvSpPr>
          <p:nvPr>
            <p:ph type="dt" sz="half" idx="10"/>
          </p:nvPr>
        </p:nvSpPr>
        <p:spPr/>
        <p:txBody>
          <a:bodyPr/>
          <a:lstStyle/>
          <a:p>
            <a:fld id="{D9DE5717-A832-4467-87A9-B1E6E908028E}" type="datetime1">
              <a:rPr lang="en-IN" smtClean="0"/>
              <a:pPr/>
              <a:t>14-06-2022</a:t>
            </a:fld>
            <a:endParaRPr lang="en-IN"/>
          </a:p>
        </p:txBody>
      </p:sp>
      <p:sp>
        <p:nvSpPr>
          <p:cNvPr id="4" name="Slide Number Placeholder 3">
            <a:extLst>
              <a:ext uri="{FF2B5EF4-FFF2-40B4-BE49-F238E27FC236}">
                <a16:creationId xmlns:a16="http://schemas.microsoft.com/office/drawing/2014/main" id="{EA369081-7A86-7C89-CDAC-92D463AA1045}"/>
              </a:ext>
            </a:extLst>
          </p:cNvPr>
          <p:cNvSpPr>
            <a:spLocks noGrp="1"/>
          </p:cNvSpPr>
          <p:nvPr>
            <p:ph type="sldNum" sz="quarter" idx="12"/>
          </p:nvPr>
        </p:nvSpPr>
        <p:spPr/>
        <p:txBody>
          <a:bodyPr/>
          <a:lstStyle/>
          <a:p>
            <a:fld id="{0B74B132-94AE-4010-80CD-A69A91E770E4}" type="slidenum">
              <a:rPr lang="en-IN" smtClean="0"/>
              <a:pPr/>
              <a:t>21</a:t>
            </a:fld>
            <a:endParaRPr lang="en-IN"/>
          </a:p>
        </p:txBody>
      </p:sp>
      <p:pic>
        <p:nvPicPr>
          <p:cNvPr id="6" name="Picture 5">
            <a:extLst>
              <a:ext uri="{FF2B5EF4-FFF2-40B4-BE49-F238E27FC236}">
                <a16:creationId xmlns:a16="http://schemas.microsoft.com/office/drawing/2014/main" id="{AB0701B7-DC47-9A18-1A51-BA3AA563A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66" y="3154923"/>
            <a:ext cx="5559534" cy="3160712"/>
          </a:xfrm>
          <a:prstGeom prst="rect">
            <a:avLst/>
          </a:prstGeom>
        </p:spPr>
      </p:pic>
      <p:pic>
        <p:nvPicPr>
          <p:cNvPr id="8" name="Picture 7">
            <a:extLst>
              <a:ext uri="{FF2B5EF4-FFF2-40B4-BE49-F238E27FC236}">
                <a16:creationId xmlns:a16="http://schemas.microsoft.com/office/drawing/2014/main" id="{06D76A07-B8FB-D038-3CE1-BC7644FC7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96" y="1280313"/>
            <a:ext cx="5523449" cy="3454966"/>
          </a:xfrm>
          <a:prstGeom prst="rect">
            <a:avLst/>
          </a:prstGeom>
        </p:spPr>
      </p:pic>
    </p:spTree>
    <p:extLst>
      <p:ext uri="{BB962C8B-B14F-4D97-AF65-F5344CB8AC3E}">
        <p14:creationId xmlns:p14="http://schemas.microsoft.com/office/powerpoint/2010/main" val="359368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F8DD-E43D-6380-4089-76C29C0B25F8}"/>
              </a:ext>
            </a:extLst>
          </p:cNvPr>
          <p:cNvSpPr>
            <a:spLocks noGrp="1"/>
          </p:cNvSpPr>
          <p:nvPr>
            <p:ph type="title"/>
          </p:nvPr>
        </p:nvSpPr>
        <p:spPr>
          <a:xfrm>
            <a:off x="2457530" y="752589"/>
            <a:ext cx="7276939" cy="800635"/>
          </a:xfrm>
        </p:spPr>
        <p:txBody>
          <a:bodyPr>
            <a:normAutofit fontScale="90000"/>
          </a:bodyPr>
          <a:lstStyle/>
          <a:p>
            <a:r>
              <a:rPr lang="en-IN" sz="3600" b="1" i="0" u="none" strike="noStrike" baseline="0" dirty="0">
                <a:solidFill>
                  <a:schemeClr val="tx1"/>
                </a:solidFill>
                <a:latin typeface="Times New Roman" panose="02020603050405020304" pitchFamily="18" charset="0"/>
              </a:rPr>
              <a:t>Modelling</a:t>
            </a:r>
            <a:br>
              <a:rPr lang="en-IN" sz="3600" b="1" i="0" u="none" strike="noStrike" baseline="0"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0A2EA-E208-2A93-7ED4-65392B037EC2}"/>
              </a:ext>
            </a:extLst>
          </p:cNvPr>
          <p:cNvSpPr>
            <a:spLocks noGrp="1"/>
          </p:cNvSpPr>
          <p:nvPr>
            <p:ph idx="1"/>
          </p:nvPr>
        </p:nvSpPr>
        <p:spPr>
          <a:xfrm>
            <a:off x="1877951" y="1152906"/>
            <a:ext cx="8915400" cy="3070302"/>
          </a:xfrm>
        </p:spPr>
        <p:txBody>
          <a:bodyPr>
            <a:normAutofit lnSpcReduction="10000"/>
          </a:bodyPr>
          <a:lstStyle/>
          <a:p>
            <a:pPr marL="0" indent="0">
              <a:buNone/>
            </a:pPr>
            <a:endParaRPr lang="en-IN" sz="2000" b="1" i="0" u="none" strike="noStrike" baseline="0" dirty="0">
              <a:solidFill>
                <a:schemeClr val="tx1"/>
              </a:solidFill>
              <a:latin typeface="Times New Roman" panose="02020603050405020304" pitchFamily="18" charset="0"/>
            </a:endParaRPr>
          </a:p>
          <a:p>
            <a:pPr lvl="1" algn="just">
              <a:buFont typeface="Wingdings" panose="05000000000000000000" pitchFamily="2" charset="2"/>
              <a:buChar char="q"/>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Machine learning is about predicting and recognizing patterns and generate suitable results.</a:t>
            </a:r>
          </a:p>
          <a:p>
            <a:pPr lvl="1"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t is vital to split the data into training and test sets first. </a:t>
            </a:r>
            <a:r>
              <a:rPr lang="en-US" sz="2400" dirty="0">
                <a:solidFill>
                  <a:schemeClr val="tx1"/>
                </a:solidFill>
                <a:latin typeface="Times New Roman" panose="02020603050405020304" pitchFamily="18" charset="0"/>
                <a:cs typeface="Times New Roman" panose="02020603050405020304" pitchFamily="18" charset="0"/>
              </a:rPr>
              <a:t>W</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e split the Lending Club data into Training set which was 80% of the whole dataset and Test set which was the remaining 20%. </a:t>
            </a:r>
          </a:p>
          <a:p>
            <a:pPr lvl="1" algn="just">
              <a:buFont typeface="Wingdings" panose="05000000000000000000" pitchFamily="2" charset="2"/>
              <a:buChar char="q"/>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We used 2 algorithms for our modelling purpose which were the </a:t>
            </a:r>
            <a:r>
              <a:rPr lang="en-US" sz="2400" b="1" i="0" u="sng" strike="noStrike" baseline="0" dirty="0">
                <a:solidFill>
                  <a:schemeClr val="tx1"/>
                </a:solidFill>
                <a:latin typeface="Times New Roman" panose="02020603050405020304" pitchFamily="18" charset="0"/>
                <a:cs typeface="Times New Roman" panose="02020603050405020304" pitchFamily="18" charset="0"/>
              </a:rPr>
              <a:t>Random Forest and the Decision Tree.</a:t>
            </a:r>
          </a:p>
          <a:p>
            <a:endParaRPr lang="en-IN" sz="1800" b="0" i="0" u="none" strike="noStrike" baseline="0" dirty="0">
              <a:solidFill>
                <a:schemeClr val="tx1"/>
              </a:solidFill>
              <a:latin typeface="Times New Roman" panose="02020603050405020304" pitchFamily="18" charset="0"/>
            </a:endParaRPr>
          </a:p>
          <a:p>
            <a:endParaRPr lang="en-IN" dirty="0">
              <a:solidFill>
                <a:schemeClr val="tx1"/>
              </a:solidFill>
            </a:endParaRPr>
          </a:p>
        </p:txBody>
      </p:sp>
      <p:sp>
        <p:nvSpPr>
          <p:cNvPr id="4" name="Date Placeholder 3">
            <a:extLst>
              <a:ext uri="{FF2B5EF4-FFF2-40B4-BE49-F238E27FC236}">
                <a16:creationId xmlns:a16="http://schemas.microsoft.com/office/drawing/2014/main" id="{B1490020-FF7F-78C0-9632-F5FEEC628F6C}"/>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3ED848F9-724B-40F9-5926-AE942482FC19}"/>
              </a:ext>
            </a:extLst>
          </p:cNvPr>
          <p:cNvSpPr>
            <a:spLocks noGrp="1"/>
          </p:cNvSpPr>
          <p:nvPr>
            <p:ph type="sldNum" sz="quarter" idx="12"/>
          </p:nvPr>
        </p:nvSpPr>
        <p:spPr/>
        <p:txBody>
          <a:bodyPr/>
          <a:lstStyle/>
          <a:p>
            <a:fld id="{0B74B132-94AE-4010-80CD-A69A91E770E4}" type="slidenum">
              <a:rPr lang="en-IN" smtClean="0"/>
              <a:pPr/>
              <a:t>22</a:t>
            </a:fld>
            <a:endParaRPr lang="en-IN"/>
          </a:p>
        </p:txBody>
      </p:sp>
    </p:spTree>
    <p:extLst>
      <p:ext uri="{BB962C8B-B14F-4D97-AF65-F5344CB8AC3E}">
        <p14:creationId xmlns:p14="http://schemas.microsoft.com/office/powerpoint/2010/main" val="360400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B8C0-DDF2-4AFD-90EF-C0F3BF1CBA4C}"/>
              </a:ext>
            </a:extLst>
          </p:cNvPr>
          <p:cNvSpPr>
            <a:spLocks noGrp="1"/>
          </p:cNvSpPr>
          <p:nvPr>
            <p:ph type="title"/>
          </p:nvPr>
        </p:nvSpPr>
        <p:spPr>
          <a:xfrm>
            <a:off x="2371815" y="625405"/>
            <a:ext cx="8911687" cy="1280890"/>
          </a:xfrm>
        </p:spPr>
        <p:txBody>
          <a:bodyPr>
            <a:normAutofit/>
          </a:bodyPr>
          <a:lstStyle/>
          <a:p>
            <a:r>
              <a:rPr lang="en-IN" sz="3200" b="1" dirty="0">
                <a:latin typeface="Times New Roman" panose="02020603050405020304" pitchFamily="18" charset="0"/>
                <a:cs typeface="Times New Roman" panose="02020603050405020304" pitchFamily="18" charset="0"/>
              </a:rPr>
              <a:t>Result and Discussion</a:t>
            </a:r>
          </a:p>
        </p:txBody>
      </p:sp>
      <p:graphicFrame>
        <p:nvGraphicFramePr>
          <p:cNvPr id="4" name="Table 4">
            <a:extLst>
              <a:ext uri="{FF2B5EF4-FFF2-40B4-BE49-F238E27FC236}">
                <a16:creationId xmlns:a16="http://schemas.microsoft.com/office/drawing/2014/main" id="{6072737D-8A4B-4D4A-ABB2-9EFB8F19E434}"/>
              </a:ext>
            </a:extLst>
          </p:cNvPr>
          <p:cNvGraphicFramePr>
            <a:graphicFrameLocks noGrp="1"/>
          </p:cNvGraphicFramePr>
          <p:nvPr>
            <p:ph idx="1"/>
            <p:extLst>
              <p:ext uri="{D42A27DB-BD31-4B8C-83A1-F6EECF244321}">
                <p14:modId xmlns:p14="http://schemas.microsoft.com/office/powerpoint/2010/main" val="3029594700"/>
              </p:ext>
            </p:extLst>
          </p:nvPr>
        </p:nvGraphicFramePr>
        <p:xfrm>
          <a:off x="2371815" y="1805107"/>
          <a:ext cx="8915400" cy="1065142"/>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87643957"/>
                    </a:ext>
                  </a:extLst>
                </a:gridCol>
                <a:gridCol w="4457700">
                  <a:extLst>
                    <a:ext uri="{9D8B030D-6E8A-4147-A177-3AD203B41FA5}">
                      <a16:colId xmlns:a16="http://schemas.microsoft.com/office/drawing/2014/main" val="1916322724"/>
                    </a:ext>
                  </a:extLst>
                </a:gridCol>
              </a:tblGrid>
              <a:tr h="532571">
                <a:tc>
                  <a:txBody>
                    <a:bodyPr/>
                    <a:lstStyle/>
                    <a:p>
                      <a:pPr algn="ctr"/>
                      <a:r>
                        <a:rPr lang="en-IN" sz="1800" b="1" kern="1200" dirty="0">
                          <a:solidFill>
                            <a:schemeClr val="lt1"/>
                          </a:solidFill>
                          <a:effectLst/>
                          <a:latin typeface="+mn-lt"/>
                          <a:ea typeface="+mn-ea"/>
                          <a:cs typeface="+mn-cs"/>
                        </a:rPr>
                        <a:t>Decision 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634672"/>
                  </a:ext>
                </a:extLst>
              </a:tr>
              <a:tr h="532571">
                <a:tc>
                  <a:txBody>
                    <a:bodyPr/>
                    <a:lstStyle/>
                    <a:p>
                      <a:pPr marL="0" algn="ctr" defTabSz="457200" rtl="0" eaLnBrk="1" latinLnBrk="0" hangingPunct="1"/>
                      <a:r>
                        <a:rPr lang="en-IN" sz="1800" b="1" kern="1200" dirty="0">
                          <a:solidFill>
                            <a:schemeClr val="tx1"/>
                          </a:solidFill>
                          <a:effectLst/>
                          <a:latin typeface="+mn-lt"/>
                          <a:ea typeface="+mn-ea"/>
                          <a:cs typeface="+mn-cs"/>
                        </a:rPr>
                        <a:t>74% (0.736093)</a:t>
                      </a:r>
                      <a:r>
                        <a:rPr lang="en-IN" sz="1800" b="1" kern="1200" dirty="0">
                          <a:solidFill>
                            <a:schemeClr val="lt1"/>
                          </a:solidFill>
                          <a:effectLst/>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IN" sz="1800" b="1" kern="1200" dirty="0">
                          <a:solidFill>
                            <a:schemeClr val="tx1"/>
                          </a:solidFill>
                          <a:effectLst/>
                          <a:latin typeface="+mn-lt"/>
                          <a:ea typeface="+mn-ea"/>
                          <a:cs typeface="+mn-cs"/>
                        </a:rPr>
                        <a:t>84% (0.845819)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1793645"/>
                  </a:ext>
                </a:extLst>
              </a:tr>
            </a:tbl>
          </a:graphicData>
        </a:graphic>
      </p:graphicFrame>
      <p:sp>
        <p:nvSpPr>
          <p:cNvPr id="8" name="TextBox 7">
            <a:extLst>
              <a:ext uri="{FF2B5EF4-FFF2-40B4-BE49-F238E27FC236}">
                <a16:creationId xmlns:a16="http://schemas.microsoft.com/office/drawing/2014/main" id="{4B6D5BD5-3051-4CF0-90BF-F71EAE73A35C}"/>
              </a:ext>
            </a:extLst>
          </p:cNvPr>
          <p:cNvSpPr txBox="1"/>
          <p:nvPr/>
        </p:nvSpPr>
        <p:spPr>
          <a:xfrm>
            <a:off x="2589211" y="1308951"/>
            <a:ext cx="8476893"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R</a:t>
            </a:r>
            <a:r>
              <a:rPr lang="en-IN" sz="1800" dirty="0">
                <a:effectLst/>
                <a:latin typeface="Times New Roman" panose="02020603050405020304" pitchFamily="18" charset="0"/>
                <a:ea typeface="Calibri" panose="020F0502020204030204" pitchFamily="34" charset="0"/>
              </a:rPr>
              <a:t>andom forest classifier produces more accurate predictions than decision tree classifier.</a:t>
            </a:r>
            <a:endParaRPr lang="en-IN" dirty="0"/>
          </a:p>
        </p:txBody>
      </p:sp>
      <p:sp>
        <p:nvSpPr>
          <p:cNvPr id="3" name="Slide Number Placeholder 2">
            <a:extLst>
              <a:ext uri="{FF2B5EF4-FFF2-40B4-BE49-F238E27FC236}">
                <a16:creationId xmlns:a16="http://schemas.microsoft.com/office/drawing/2014/main" id="{7C578C7F-3011-4F83-85E6-159F67F02A11}"/>
              </a:ext>
            </a:extLst>
          </p:cNvPr>
          <p:cNvSpPr>
            <a:spLocks noGrp="1"/>
          </p:cNvSpPr>
          <p:nvPr>
            <p:ph type="sldNum" sz="quarter" idx="12"/>
          </p:nvPr>
        </p:nvSpPr>
        <p:spPr/>
        <p:txBody>
          <a:bodyPr/>
          <a:lstStyle/>
          <a:p>
            <a:fld id="{0B74B132-94AE-4010-80CD-A69A91E770E4}" type="slidenum">
              <a:rPr lang="en-IN" smtClean="0"/>
              <a:pPr/>
              <a:t>23</a:t>
            </a:fld>
            <a:endParaRPr lang="en-IN"/>
          </a:p>
        </p:txBody>
      </p:sp>
      <p:sp>
        <p:nvSpPr>
          <p:cNvPr id="7" name="Date Placeholder 6">
            <a:extLst>
              <a:ext uri="{FF2B5EF4-FFF2-40B4-BE49-F238E27FC236}">
                <a16:creationId xmlns:a16="http://schemas.microsoft.com/office/drawing/2014/main" id="{0A3CB89F-B6E4-445E-9F2D-E5C9BBA0B388}"/>
              </a:ext>
            </a:extLst>
          </p:cNvPr>
          <p:cNvSpPr>
            <a:spLocks noGrp="1"/>
          </p:cNvSpPr>
          <p:nvPr>
            <p:ph type="dt" sz="half" idx="10"/>
          </p:nvPr>
        </p:nvSpPr>
        <p:spPr/>
        <p:txBody>
          <a:bodyPr/>
          <a:lstStyle/>
          <a:p>
            <a:fld id="{323A9F18-BD9D-4B0B-A2D3-7323B9005E85}" type="datetime1">
              <a:rPr lang="en-IN" smtClean="0"/>
              <a:pPr/>
              <a:t>14-06-2022</a:t>
            </a:fld>
            <a:endParaRPr lang="en-IN"/>
          </a:p>
        </p:txBody>
      </p:sp>
      <p:pic>
        <p:nvPicPr>
          <p:cNvPr id="6" name="Picture 5">
            <a:extLst>
              <a:ext uri="{FF2B5EF4-FFF2-40B4-BE49-F238E27FC236}">
                <a16:creationId xmlns:a16="http://schemas.microsoft.com/office/drawing/2014/main" id="{A942542C-3C26-E64A-2D35-5963911713A7}"/>
              </a:ext>
            </a:extLst>
          </p:cNvPr>
          <p:cNvPicPr>
            <a:picLocks noChangeAspect="1"/>
          </p:cNvPicPr>
          <p:nvPr/>
        </p:nvPicPr>
        <p:blipFill rotWithShape="1">
          <a:blip r:embed="rId2">
            <a:extLst>
              <a:ext uri="{28A0092B-C50C-407E-A947-70E740481C1C}">
                <a14:useLocalDpi xmlns:a14="http://schemas.microsoft.com/office/drawing/2010/main" val="0"/>
              </a:ext>
            </a:extLst>
          </a:blip>
          <a:srcRect l="6871" r="22589"/>
          <a:stretch/>
        </p:blipFill>
        <p:spPr>
          <a:xfrm>
            <a:off x="676432" y="3110422"/>
            <a:ext cx="8327061" cy="1565273"/>
          </a:xfrm>
          <a:prstGeom prst="rect">
            <a:avLst/>
          </a:prstGeom>
        </p:spPr>
      </p:pic>
      <p:pic>
        <p:nvPicPr>
          <p:cNvPr id="10" name="Picture 9">
            <a:extLst>
              <a:ext uri="{FF2B5EF4-FFF2-40B4-BE49-F238E27FC236}">
                <a16:creationId xmlns:a16="http://schemas.microsoft.com/office/drawing/2014/main" id="{8CB487ED-2E0F-D9BE-45C5-2C871CA25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566" y="4826805"/>
            <a:ext cx="8693376" cy="1887497"/>
          </a:xfrm>
          <a:prstGeom prst="rect">
            <a:avLst/>
          </a:prstGeom>
        </p:spPr>
      </p:pic>
      <p:sp>
        <p:nvSpPr>
          <p:cNvPr id="11" name="TextBox 10">
            <a:extLst>
              <a:ext uri="{FF2B5EF4-FFF2-40B4-BE49-F238E27FC236}">
                <a16:creationId xmlns:a16="http://schemas.microsoft.com/office/drawing/2014/main" id="{99061479-06FA-982F-F08D-72A0CA923E02}"/>
              </a:ext>
            </a:extLst>
          </p:cNvPr>
          <p:cNvSpPr txBox="1"/>
          <p:nvPr/>
        </p:nvSpPr>
        <p:spPr>
          <a:xfrm>
            <a:off x="9191133" y="3708392"/>
            <a:ext cx="1662635" cy="369332"/>
          </a:xfrm>
          <a:prstGeom prst="rect">
            <a:avLst/>
          </a:prstGeom>
          <a:noFill/>
        </p:spPr>
        <p:txBody>
          <a:bodyPr wrap="none" rtlCol="0">
            <a:spAutoFit/>
          </a:bodyPr>
          <a:lstStyle/>
          <a:p>
            <a:r>
              <a:rPr lang="en-IN" b="1" dirty="0"/>
              <a:t>Decision Tree</a:t>
            </a:r>
          </a:p>
        </p:txBody>
      </p:sp>
      <p:sp>
        <p:nvSpPr>
          <p:cNvPr id="15" name="TextBox 14">
            <a:extLst>
              <a:ext uri="{FF2B5EF4-FFF2-40B4-BE49-F238E27FC236}">
                <a16:creationId xmlns:a16="http://schemas.microsoft.com/office/drawing/2014/main" id="{E4484F6B-C0B3-50E6-0AE5-862349AD9E5C}"/>
              </a:ext>
            </a:extLst>
          </p:cNvPr>
          <p:cNvSpPr txBox="1"/>
          <p:nvPr/>
        </p:nvSpPr>
        <p:spPr>
          <a:xfrm>
            <a:off x="1166712" y="5352682"/>
            <a:ext cx="1863011" cy="369332"/>
          </a:xfrm>
          <a:prstGeom prst="rect">
            <a:avLst/>
          </a:prstGeom>
          <a:noFill/>
        </p:spPr>
        <p:txBody>
          <a:bodyPr wrap="none" rtlCol="0">
            <a:spAutoFit/>
          </a:bodyPr>
          <a:lstStyle/>
          <a:p>
            <a:r>
              <a:rPr lang="en-IN" b="1" dirty="0"/>
              <a:t>Random Forest</a:t>
            </a:r>
          </a:p>
        </p:txBody>
      </p:sp>
    </p:spTree>
    <p:extLst>
      <p:ext uri="{BB962C8B-B14F-4D97-AF65-F5344CB8AC3E}">
        <p14:creationId xmlns:p14="http://schemas.microsoft.com/office/powerpoint/2010/main" val="826889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E4F2-90A0-D106-8F2E-29AB56DA34CC}"/>
              </a:ext>
            </a:extLst>
          </p:cNvPr>
          <p:cNvSpPr>
            <a:spLocks noGrp="1"/>
          </p:cNvSpPr>
          <p:nvPr>
            <p:ph type="title"/>
          </p:nvPr>
        </p:nvSpPr>
        <p:spPr>
          <a:xfrm>
            <a:off x="2592924" y="624110"/>
            <a:ext cx="8911687" cy="714496"/>
          </a:xfrm>
        </p:spPr>
        <p:txBody>
          <a:bodyPr/>
          <a:lstStyle/>
          <a:p>
            <a:r>
              <a:rPr lang="en-IN" sz="3600" b="1" dirty="0">
                <a:latin typeface="Times New Roman" panose="02020603050405020304" pitchFamily="18" charset="0"/>
                <a:cs typeface="Times New Roman" panose="02020603050405020304" pitchFamily="18" charset="0"/>
              </a:rPr>
              <a:t>Result and Discussion </a:t>
            </a:r>
            <a:r>
              <a:rPr lang="en-IN" sz="3600" b="1" i="0" u="none" strike="noStrike" baseline="0" dirty="0">
                <a:solidFill>
                  <a:schemeClr val="tx1"/>
                </a:solidFill>
                <a:latin typeface="Times New Roman" panose="02020603050405020304" pitchFamily="18" charset="0"/>
                <a:cs typeface="Times New Roman" panose="02020603050405020304" pitchFamily="18" charset="0"/>
              </a:rPr>
              <a:t>(Continued…)</a:t>
            </a:r>
            <a:endParaRPr lang="en-IN" dirty="0"/>
          </a:p>
        </p:txBody>
      </p:sp>
      <p:sp>
        <p:nvSpPr>
          <p:cNvPr id="3" name="Date Placeholder 2">
            <a:extLst>
              <a:ext uri="{FF2B5EF4-FFF2-40B4-BE49-F238E27FC236}">
                <a16:creationId xmlns:a16="http://schemas.microsoft.com/office/drawing/2014/main" id="{0B7BC405-0CA1-ECF5-5F64-398235570405}"/>
              </a:ext>
            </a:extLst>
          </p:cNvPr>
          <p:cNvSpPr>
            <a:spLocks noGrp="1"/>
          </p:cNvSpPr>
          <p:nvPr>
            <p:ph type="dt" sz="half" idx="10"/>
          </p:nvPr>
        </p:nvSpPr>
        <p:spPr/>
        <p:txBody>
          <a:bodyPr/>
          <a:lstStyle/>
          <a:p>
            <a:fld id="{D9DE5717-A832-4467-87A9-B1E6E908028E}" type="datetime1">
              <a:rPr lang="en-IN" smtClean="0"/>
              <a:pPr/>
              <a:t>14-06-2022</a:t>
            </a:fld>
            <a:endParaRPr lang="en-IN"/>
          </a:p>
        </p:txBody>
      </p:sp>
      <p:sp>
        <p:nvSpPr>
          <p:cNvPr id="4" name="Slide Number Placeholder 3">
            <a:extLst>
              <a:ext uri="{FF2B5EF4-FFF2-40B4-BE49-F238E27FC236}">
                <a16:creationId xmlns:a16="http://schemas.microsoft.com/office/drawing/2014/main" id="{88A81D2A-0390-44FD-65C7-0BA9FEF60084}"/>
              </a:ext>
            </a:extLst>
          </p:cNvPr>
          <p:cNvSpPr>
            <a:spLocks noGrp="1"/>
          </p:cNvSpPr>
          <p:nvPr>
            <p:ph type="sldNum" sz="quarter" idx="12"/>
          </p:nvPr>
        </p:nvSpPr>
        <p:spPr/>
        <p:txBody>
          <a:bodyPr/>
          <a:lstStyle/>
          <a:p>
            <a:fld id="{0B74B132-94AE-4010-80CD-A69A91E770E4}" type="slidenum">
              <a:rPr lang="en-IN" smtClean="0"/>
              <a:pPr/>
              <a:t>24</a:t>
            </a:fld>
            <a:endParaRPr lang="en-IN"/>
          </a:p>
        </p:txBody>
      </p:sp>
      <p:graphicFrame>
        <p:nvGraphicFramePr>
          <p:cNvPr id="5" name="Table 4">
            <a:extLst>
              <a:ext uri="{FF2B5EF4-FFF2-40B4-BE49-F238E27FC236}">
                <a16:creationId xmlns:a16="http://schemas.microsoft.com/office/drawing/2014/main" id="{FBBB9197-180A-B61A-BD4D-F4DB85BE12FD}"/>
              </a:ext>
            </a:extLst>
          </p:cNvPr>
          <p:cNvGraphicFramePr>
            <a:graphicFrameLocks noGrp="1"/>
          </p:cNvGraphicFramePr>
          <p:nvPr>
            <p:extLst>
              <p:ext uri="{D42A27DB-BD31-4B8C-83A1-F6EECF244321}">
                <p14:modId xmlns:p14="http://schemas.microsoft.com/office/powerpoint/2010/main" val="2447462586"/>
              </p:ext>
            </p:extLst>
          </p:nvPr>
        </p:nvGraphicFramePr>
        <p:xfrm>
          <a:off x="1272742" y="1875376"/>
          <a:ext cx="3870493" cy="1857638"/>
        </p:xfrm>
        <a:graphic>
          <a:graphicData uri="http://schemas.openxmlformats.org/drawingml/2006/table">
            <a:tbl>
              <a:tblPr firstRow="1" firstCol="1" bandRow="1">
                <a:tableStyleId>{5C22544A-7EE6-4342-B048-85BDC9FD1C3A}</a:tableStyleId>
              </a:tblPr>
              <a:tblGrid>
                <a:gridCol w="1010659">
                  <a:extLst>
                    <a:ext uri="{9D8B030D-6E8A-4147-A177-3AD203B41FA5}">
                      <a16:colId xmlns:a16="http://schemas.microsoft.com/office/drawing/2014/main" val="1080803612"/>
                    </a:ext>
                  </a:extLst>
                </a:gridCol>
                <a:gridCol w="953278">
                  <a:extLst>
                    <a:ext uri="{9D8B030D-6E8A-4147-A177-3AD203B41FA5}">
                      <a16:colId xmlns:a16="http://schemas.microsoft.com/office/drawing/2014/main" val="455864395"/>
                    </a:ext>
                  </a:extLst>
                </a:gridCol>
                <a:gridCol w="953278">
                  <a:extLst>
                    <a:ext uri="{9D8B030D-6E8A-4147-A177-3AD203B41FA5}">
                      <a16:colId xmlns:a16="http://schemas.microsoft.com/office/drawing/2014/main" val="514189390"/>
                    </a:ext>
                  </a:extLst>
                </a:gridCol>
                <a:gridCol w="953278">
                  <a:extLst>
                    <a:ext uri="{9D8B030D-6E8A-4147-A177-3AD203B41FA5}">
                      <a16:colId xmlns:a16="http://schemas.microsoft.com/office/drawing/2014/main" val="1586229720"/>
                    </a:ext>
                  </a:extLst>
                </a:gridCol>
              </a:tblGrid>
              <a:tr h="359865">
                <a:tc gridSpan="4">
                  <a:txBody>
                    <a:bodyPr/>
                    <a:lstStyle/>
                    <a:p>
                      <a:pPr algn="ctr">
                        <a:lnSpc>
                          <a:spcPct val="150000"/>
                        </a:lnSpc>
                        <a:spcAft>
                          <a:spcPts val="150"/>
                        </a:spcAft>
                      </a:pPr>
                      <a:r>
                        <a:rPr lang="en-US" sz="1600" dirty="0">
                          <a:effectLst/>
                        </a:rPr>
                        <a:t>True Class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6897195"/>
                  </a:ext>
                </a:extLst>
              </a:tr>
              <a:tr h="388034">
                <a:tc rowSpan="3">
                  <a:txBody>
                    <a:bodyPr/>
                    <a:lstStyle/>
                    <a:p>
                      <a:pPr>
                        <a:lnSpc>
                          <a:spcPct val="150000"/>
                        </a:lnSpc>
                        <a:spcAft>
                          <a:spcPts val="150"/>
                        </a:spcAft>
                      </a:pPr>
                      <a:r>
                        <a:rPr lang="en-US" sz="1400">
                          <a:effectLst/>
                        </a:rPr>
                        <a:t> </a:t>
                      </a:r>
                      <a:endParaRPr lang="en-IN" sz="1400">
                        <a:effectLst/>
                      </a:endParaRPr>
                    </a:p>
                    <a:p>
                      <a:pPr>
                        <a:lnSpc>
                          <a:spcPct val="150000"/>
                        </a:lnSpc>
                        <a:spcAft>
                          <a:spcPts val="150"/>
                        </a:spcAft>
                      </a:pPr>
                      <a:r>
                        <a:rPr lang="en-US" sz="1400">
                          <a:effectLst/>
                        </a:rPr>
                        <a:t>Predicted Class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Positive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Negative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689512"/>
                  </a:ext>
                </a:extLst>
              </a:tr>
              <a:tr h="365575">
                <a:tc vMerge="1">
                  <a:txBody>
                    <a:bodyPr/>
                    <a:lstStyle/>
                    <a:p>
                      <a:endParaRPr lang="en-IN"/>
                    </a:p>
                  </a:txBody>
                  <a:tcPr/>
                </a:tc>
                <a:tc>
                  <a:txBody>
                    <a:bodyPr/>
                    <a:lstStyle/>
                    <a:p>
                      <a:pPr algn="just">
                        <a:lnSpc>
                          <a:spcPct val="150000"/>
                        </a:lnSpc>
                        <a:spcAft>
                          <a:spcPts val="150"/>
                        </a:spcAft>
                      </a:pPr>
                      <a:r>
                        <a:rPr lang="en-US" sz="1400" b="1">
                          <a:effectLst/>
                        </a:rPr>
                        <a:t>Positive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5927</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1225</a:t>
                      </a:r>
                    </a:p>
                  </a:txBody>
                  <a:tcPr marL="68580" marR="68580" marT="0" marB="0"/>
                </a:tc>
                <a:extLst>
                  <a:ext uri="{0D108BD9-81ED-4DB2-BD59-A6C34878D82A}">
                    <a16:rowId xmlns:a16="http://schemas.microsoft.com/office/drawing/2014/main" val="1437604923"/>
                  </a:ext>
                </a:extLst>
              </a:tr>
              <a:tr h="744164">
                <a:tc vMerge="1">
                  <a:txBody>
                    <a:bodyPr/>
                    <a:lstStyle/>
                    <a:p>
                      <a:endParaRPr lang="en-IN"/>
                    </a:p>
                  </a:txBody>
                  <a:tcPr/>
                </a:tc>
                <a:tc>
                  <a:txBody>
                    <a:bodyPr/>
                    <a:lstStyle/>
                    <a:p>
                      <a:pPr algn="just">
                        <a:lnSpc>
                          <a:spcPct val="150000"/>
                        </a:lnSpc>
                        <a:spcAft>
                          <a:spcPts val="150"/>
                        </a:spcAft>
                      </a:pPr>
                      <a:r>
                        <a:rPr lang="en-US" sz="1400" b="1">
                          <a:effectLst/>
                        </a:rPr>
                        <a:t>Negative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1019</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332</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5943"/>
                  </a:ext>
                </a:extLst>
              </a:tr>
            </a:tbl>
          </a:graphicData>
        </a:graphic>
      </p:graphicFrame>
      <p:graphicFrame>
        <p:nvGraphicFramePr>
          <p:cNvPr id="6" name="Table 5">
            <a:extLst>
              <a:ext uri="{FF2B5EF4-FFF2-40B4-BE49-F238E27FC236}">
                <a16:creationId xmlns:a16="http://schemas.microsoft.com/office/drawing/2014/main" id="{200EC8CE-3D08-9B43-31E8-C8B7662F4730}"/>
              </a:ext>
            </a:extLst>
          </p:cNvPr>
          <p:cNvGraphicFramePr>
            <a:graphicFrameLocks noGrp="1"/>
          </p:cNvGraphicFramePr>
          <p:nvPr>
            <p:extLst>
              <p:ext uri="{D42A27DB-BD31-4B8C-83A1-F6EECF244321}">
                <p14:modId xmlns:p14="http://schemas.microsoft.com/office/powerpoint/2010/main" val="296305674"/>
              </p:ext>
            </p:extLst>
          </p:nvPr>
        </p:nvGraphicFramePr>
        <p:xfrm>
          <a:off x="6492586" y="1875376"/>
          <a:ext cx="3952313" cy="1857638"/>
        </p:xfrm>
        <a:graphic>
          <a:graphicData uri="http://schemas.openxmlformats.org/drawingml/2006/table">
            <a:tbl>
              <a:tblPr firstRow="1" firstCol="1" bandRow="1">
                <a:tableStyleId>{5C22544A-7EE6-4342-B048-85BDC9FD1C3A}</a:tableStyleId>
              </a:tblPr>
              <a:tblGrid>
                <a:gridCol w="1032023">
                  <a:extLst>
                    <a:ext uri="{9D8B030D-6E8A-4147-A177-3AD203B41FA5}">
                      <a16:colId xmlns:a16="http://schemas.microsoft.com/office/drawing/2014/main" val="1080803612"/>
                    </a:ext>
                  </a:extLst>
                </a:gridCol>
                <a:gridCol w="973430">
                  <a:extLst>
                    <a:ext uri="{9D8B030D-6E8A-4147-A177-3AD203B41FA5}">
                      <a16:colId xmlns:a16="http://schemas.microsoft.com/office/drawing/2014/main" val="455864395"/>
                    </a:ext>
                  </a:extLst>
                </a:gridCol>
                <a:gridCol w="973430">
                  <a:extLst>
                    <a:ext uri="{9D8B030D-6E8A-4147-A177-3AD203B41FA5}">
                      <a16:colId xmlns:a16="http://schemas.microsoft.com/office/drawing/2014/main" val="514189390"/>
                    </a:ext>
                  </a:extLst>
                </a:gridCol>
                <a:gridCol w="973430">
                  <a:extLst>
                    <a:ext uri="{9D8B030D-6E8A-4147-A177-3AD203B41FA5}">
                      <a16:colId xmlns:a16="http://schemas.microsoft.com/office/drawing/2014/main" val="1586229720"/>
                    </a:ext>
                  </a:extLst>
                </a:gridCol>
              </a:tblGrid>
              <a:tr h="334752">
                <a:tc gridSpan="4">
                  <a:txBody>
                    <a:bodyPr/>
                    <a:lstStyle/>
                    <a:p>
                      <a:pPr algn="ctr">
                        <a:lnSpc>
                          <a:spcPct val="150000"/>
                        </a:lnSpc>
                        <a:spcAft>
                          <a:spcPts val="150"/>
                        </a:spcAft>
                      </a:pPr>
                      <a:r>
                        <a:rPr lang="en-US" sz="1600" b="1" dirty="0">
                          <a:effectLst/>
                        </a:rPr>
                        <a:t>True Class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6897195"/>
                  </a:ext>
                </a:extLst>
              </a:tr>
              <a:tr h="360955">
                <a:tc rowSpan="3">
                  <a:txBody>
                    <a:bodyPr/>
                    <a:lstStyle/>
                    <a:p>
                      <a:pPr>
                        <a:lnSpc>
                          <a:spcPct val="150000"/>
                        </a:lnSpc>
                        <a:spcAft>
                          <a:spcPts val="150"/>
                        </a:spcAft>
                      </a:pPr>
                      <a:r>
                        <a:rPr lang="en-US" sz="1400" b="1" dirty="0">
                          <a:effectLst/>
                        </a:rPr>
                        <a:t> </a:t>
                      </a:r>
                      <a:endParaRPr lang="en-IN" sz="1400" b="1" dirty="0">
                        <a:effectLst/>
                      </a:endParaRPr>
                    </a:p>
                    <a:p>
                      <a:pPr>
                        <a:lnSpc>
                          <a:spcPct val="150000"/>
                        </a:lnSpc>
                        <a:spcAft>
                          <a:spcPts val="150"/>
                        </a:spcAft>
                      </a:pPr>
                      <a:r>
                        <a:rPr lang="en-US" sz="1400" b="1" dirty="0">
                          <a:effectLst/>
                        </a:rPr>
                        <a:t>Predicted Class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Positive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a:effectLst/>
                        </a:rPr>
                        <a:t>Negative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689512"/>
                  </a:ext>
                </a:extLst>
              </a:tr>
              <a:tr h="469699">
                <a:tc vMerge="1">
                  <a:txBody>
                    <a:bodyPr/>
                    <a:lstStyle/>
                    <a:p>
                      <a:endParaRPr lang="en-IN"/>
                    </a:p>
                  </a:txBody>
                  <a:tcPr/>
                </a:tc>
                <a:tc>
                  <a:txBody>
                    <a:bodyPr/>
                    <a:lstStyle/>
                    <a:p>
                      <a:pPr algn="just">
                        <a:lnSpc>
                          <a:spcPct val="150000"/>
                        </a:lnSpc>
                        <a:spcAft>
                          <a:spcPts val="150"/>
                        </a:spcAft>
                      </a:pPr>
                      <a:r>
                        <a:rPr lang="en-US" sz="1400" b="1">
                          <a:effectLst/>
                        </a:rPr>
                        <a:t>Positive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7177</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34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04923"/>
                  </a:ext>
                </a:extLst>
              </a:tr>
              <a:tr h="692232">
                <a:tc vMerge="1">
                  <a:txBody>
                    <a:bodyPr/>
                    <a:lstStyle/>
                    <a:p>
                      <a:endParaRPr lang="en-IN"/>
                    </a:p>
                  </a:txBody>
                  <a:tcPr/>
                </a:tc>
                <a:tc>
                  <a:txBody>
                    <a:bodyPr/>
                    <a:lstStyle/>
                    <a:p>
                      <a:pPr algn="just">
                        <a:lnSpc>
                          <a:spcPct val="150000"/>
                        </a:lnSpc>
                        <a:spcAft>
                          <a:spcPts val="150"/>
                        </a:spcAft>
                      </a:pPr>
                      <a:r>
                        <a:rPr lang="en-US" sz="1400" b="1">
                          <a:effectLst/>
                        </a:rPr>
                        <a:t>Negative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1277</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50"/>
                        </a:spcAft>
                      </a:pPr>
                      <a:r>
                        <a:rPr lang="en-US" sz="1400" b="1" dirty="0">
                          <a:effectLst/>
                        </a:rPr>
                        <a:t>15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5943"/>
                  </a:ext>
                </a:extLst>
              </a:tr>
            </a:tbl>
          </a:graphicData>
        </a:graphic>
      </p:graphicFrame>
      <p:sp>
        <p:nvSpPr>
          <p:cNvPr id="7" name="TextBox 6">
            <a:extLst>
              <a:ext uri="{FF2B5EF4-FFF2-40B4-BE49-F238E27FC236}">
                <a16:creationId xmlns:a16="http://schemas.microsoft.com/office/drawing/2014/main" id="{64551591-C6DC-8103-924D-5D3D9C90DA1B}"/>
              </a:ext>
            </a:extLst>
          </p:cNvPr>
          <p:cNvSpPr txBox="1"/>
          <p:nvPr/>
        </p:nvSpPr>
        <p:spPr>
          <a:xfrm>
            <a:off x="2185889" y="1353528"/>
            <a:ext cx="1662635" cy="369332"/>
          </a:xfrm>
          <a:prstGeom prst="rect">
            <a:avLst/>
          </a:prstGeom>
          <a:noFill/>
        </p:spPr>
        <p:txBody>
          <a:bodyPr wrap="none" rtlCol="0">
            <a:spAutoFit/>
          </a:bodyPr>
          <a:lstStyle/>
          <a:p>
            <a:r>
              <a:rPr lang="en-IN" b="1" dirty="0"/>
              <a:t>Decision Tree</a:t>
            </a:r>
          </a:p>
        </p:txBody>
      </p:sp>
      <p:sp>
        <p:nvSpPr>
          <p:cNvPr id="8" name="TextBox 7">
            <a:extLst>
              <a:ext uri="{FF2B5EF4-FFF2-40B4-BE49-F238E27FC236}">
                <a16:creationId xmlns:a16="http://schemas.microsoft.com/office/drawing/2014/main" id="{FFC4E416-F575-096B-88DE-21EA3E3F122A}"/>
              </a:ext>
            </a:extLst>
          </p:cNvPr>
          <p:cNvSpPr txBox="1"/>
          <p:nvPr/>
        </p:nvSpPr>
        <p:spPr>
          <a:xfrm>
            <a:off x="8143100" y="1345224"/>
            <a:ext cx="1863011" cy="369332"/>
          </a:xfrm>
          <a:prstGeom prst="rect">
            <a:avLst/>
          </a:prstGeom>
          <a:noFill/>
        </p:spPr>
        <p:txBody>
          <a:bodyPr wrap="none" rtlCol="0">
            <a:spAutoFit/>
          </a:bodyPr>
          <a:lstStyle/>
          <a:p>
            <a:r>
              <a:rPr lang="en-IN" b="1" dirty="0"/>
              <a:t>Random Forest</a:t>
            </a:r>
          </a:p>
        </p:txBody>
      </p:sp>
      <p:pic>
        <p:nvPicPr>
          <p:cNvPr id="10" name="Picture 9">
            <a:extLst>
              <a:ext uri="{FF2B5EF4-FFF2-40B4-BE49-F238E27FC236}">
                <a16:creationId xmlns:a16="http://schemas.microsoft.com/office/drawing/2014/main" id="{09749B4A-8DD0-2BE7-7184-466F67E4B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72" y="4600391"/>
            <a:ext cx="5421261" cy="1900442"/>
          </a:xfrm>
          <a:prstGeom prst="rect">
            <a:avLst/>
          </a:prstGeom>
        </p:spPr>
      </p:pic>
      <p:pic>
        <p:nvPicPr>
          <p:cNvPr id="12" name="Picture 11">
            <a:extLst>
              <a:ext uri="{FF2B5EF4-FFF2-40B4-BE49-F238E27FC236}">
                <a16:creationId xmlns:a16="http://schemas.microsoft.com/office/drawing/2014/main" id="{17B6272B-31BB-9A1F-52E4-CF6CC111A454}"/>
              </a:ext>
            </a:extLst>
          </p:cNvPr>
          <p:cNvPicPr>
            <a:picLocks noChangeAspect="1"/>
          </p:cNvPicPr>
          <p:nvPr/>
        </p:nvPicPr>
        <p:blipFill rotWithShape="1">
          <a:blip r:embed="rId3">
            <a:extLst>
              <a:ext uri="{28A0092B-C50C-407E-A947-70E740481C1C}">
                <a14:useLocalDpi xmlns:a14="http://schemas.microsoft.com/office/drawing/2010/main" val="0"/>
              </a:ext>
            </a:extLst>
          </a:blip>
          <a:srcRect r="4807"/>
          <a:stretch/>
        </p:blipFill>
        <p:spPr>
          <a:xfrm>
            <a:off x="5931697" y="4600391"/>
            <a:ext cx="5305054" cy="1857638"/>
          </a:xfrm>
          <a:prstGeom prst="rect">
            <a:avLst/>
          </a:prstGeom>
        </p:spPr>
      </p:pic>
      <p:sp>
        <p:nvSpPr>
          <p:cNvPr id="13" name="TextBox 12">
            <a:extLst>
              <a:ext uri="{FF2B5EF4-FFF2-40B4-BE49-F238E27FC236}">
                <a16:creationId xmlns:a16="http://schemas.microsoft.com/office/drawing/2014/main" id="{99ABABB0-EBF0-AB14-AB78-CF25F1A55939}"/>
              </a:ext>
            </a:extLst>
          </p:cNvPr>
          <p:cNvSpPr txBox="1"/>
          <p:nvPr/>
        </p:nvSpPr>
        <p:spPr>
          <a:xfrm rot="5400000">
            <a:off x="10480933" y="2619529"/>
            <a:ext cx="2047355" cy="369332"/>
          </a:xfrm>
          <a:prstGeom prst="rect">
            <a:avLst/>
          </a:prstGeom>
          <a:noFill/>
        </p:spPr>
        <p:txBody>
          <a:bodyPr wrap="none" rtlCol="0">
            <a:spAutoFit/>
          </a:bodyPr>
          <a:lstStyle/>
          <a:p>
            <a:r>
              <a:rPr lang="en-IN" b="1" dirty="0"/>
              <a:t>Confusion Matrix</a:t>
            </a:r>
          </a:p>
        </p:txBody>
      </p:sp>
      <p:sp>
        <p:nvSpPr>
          <p:cNvPr id="14" name="TextBox 13">
            <a:extLst>
              <a:ext uri="{FF2B5EF4-FFF2-40B4-BE49-F238E27FC236}">
                <a16:creationId xmlns:a16="http://schemas.microsoft.com/office/drawing/2014/main" id="{A8121014-8F41-892F-6236-0772662DE898}"/>
              </a:ext>
            </a:extLst>
          </p:cNvPr>
          <p:cNvSpPr txBox="1"/>
          <p:nvPr/>
        </p:nvSpPr>
        <p:spPr>
          <a:xfrm rot="5400000">
            <a:off x="10464424" y="5205725"/>
            <a:ext cx="2449710" cy="369332"/>
          </a:xfrm>
          <a:prstGeom prst="rect">
            <a:avLst/>
          </a:prstGeom>
          <a:noFill/>
        </p:spPr>
        <p:txBody>
          <a:bodyPr wrap="none" rtlCol="0">
            <a:spAutoFit/>
          </a:bodyPr>
          <a:lstStyle/>
          <a:p>
            <a:r>
              <a:rPr lang="en-IN" b="1" dirty="0"/>
              <a:t>Classification Report</a:t>
            </a:r>
          </a:p>
        </p:txBody>
      </p:sp>
    </p:spTree>
    <p:extLst>
      <p:ext uri="{BB962C8B-B14F-4D97-AF65-F5344CB8AC3E}">
        <p14:creationId xmlns:p14="http://schemas.microsoft.com/office/powerpoint/2010/main" val="369386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1EB6-59DD-43D3-F825-FB66B9FBBDB6}"/>
              </a:ext>
            </a:extLst>
          </p:cNvPr>
          <p:cNvSpPr>
            <a:spLocks noGrp="1"/>
          </p:cNvSpPr>
          <p:nvPr>
            <p:ph type="title"/>
          </p:nvPr>
        </p:nvSpPr>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C30BB94E-2776-F491-913F-9ACCD97E8492}"/>
              </a:ext>
            </a:extLst>
          </p:cNvPr>
          <p:cNvSpPr>
            <a:spLocks noGrp="1"/>
          </p:cNvSpPr>
          <p:nvPr>
            <p:ph idx="1"/>
          </p:nvPr>
        </p:nvSpPr>
        <p:spPr>
          <a:xfrm>
            <a:off x="1311579" y="1537397"/>
            <a:ext cx="10197999" cy="4960644"/>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In our study, we have compared the two important machine learning algorithms and tested their ability for loan default prediction.</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0" i="0" dirty="0">
                <a:solidFill>
                  <a:srgbClr val="202124"/>
                </a:solidFill>
                <a:effectLst/>
                <a:latin typeface="Times New Roman" panose="02020603050405020304" pitchFamily="18" charset="0"/>
                <a:cs typeface="Times New Roman" panose="02020603050405020304" pitchFamily="18" charset="0"/>
              </a:rPr>
              <a:t>This study aimed to explore, analyze, and suggest a machine learning algorithm to correctly identify whether a person, given certain attributes, has a high probability to default on a loan. </a:t>
            </a:r>
          </a:p>
          <a:p>
            <a:pPr marL="0" indent="0" algn="just">
              <a:buNone/>
            </a:pPr>
            <a:endParaRPr lang="en-US" sz="2400" b="0" i="0" dirty="0">
              <a:solidFill>
                <a:srgbClr val="202124"/>
              </a:solidFill>
              <a:effectLst/>
              <a:latin typeface="Times New Roman" panose="02020603050405020304" pitchFamily="18" charset="0"/>
              <a:cs typeface="Times New Roman" panose="02020603050405020304" pitchFamily="18" charset="0"/>
            </a:endParaRPr>
          </a:p>
          <a:p>
            <a:pPr algn="just"/>
            <a:r>
              <a:rPr lang="en-US" sz="2400" b="0" i="0" dirty="0">
                <a:solidFill>
                  <a:srgbClr val="202124"/>
                </a:solidFill>
                <a:effectLst/>
                <a:latin typeface="Times New Roman" panose="02020603050405020304" pitchFamily="18" charset="0"/>
                <a:cs typeface="Times New Roman" panose="02020603050405020304" pitchFamily="18" charset="0"/>
              </a:rPr>
              <a:t>This type of model could be used by Lending Club to identify certain financial traits of future borrowers that could have the potential to default and not pay back their loan by the designated time.</a:t>
            </a:r>
          </a:p>
          <a:p>
            <a:pPr marL="0" indent="0" algn="just">
              <a:buNone/>
            </a:pPr>
            <a:endParaRPr lang="en-US" sz="2400" b="0" i="0" dirty="0">
              <a:solidFill>
                <a:srgbClr val="202124"/>
              </a:solidFill>
              <a:effectLst/>
              <a:latin typeface="Times New Roman" panose="02020603050405020304" pitchFamily="18" charset="0"/>
              <a:cs typeface="Times New Roman" panose="02020603050405020304" pitchFamily="18" charset="0"/>
            </a:endParaRPr>
          </a:p>
          <a:p>
            <a:pPr algn="just"/>
            <a:r>
              <a:rPr lang="en-US" sz="2400" b="0" i="0" dirty="0">
                <a:solidFill>
                  <a:srgbClr val="202124"/>
                </a:solidFill>
                <a:effectLst/>
                <a:latin typeface="Times New Roman" panose="02020603050405020304" pitchFamily="18" charset="0"/>
                <a:cs typeface="Times New Roman" panose="02020603050405020304" pitchFamily="18" charset="0"/>
              </a:rPr>
              <a:t>The Random Forest Classifier provided us with an accuracy of 84% while the Decision 28 Tree method provided us with an accuracy of 74%. Hence, the Random Forest model appears to be a better option for such kind of data.</a:t>
            </a:r>
          </a:p>
          <a:p>
            <a:endParaRPr lang="en-IN" dirty="0"/>
          </a:p>
        </p:txBody>
      </p:sp>
      <p:sp>
        <p:nvSpPr>
          <p:cNvPr id="4" name="Date Placeholder 3">
            <a:extLst>
              <a:ext uri="{FF2B5EF4-FFF2-40B4-BE49-F238E27FC236}">
                <a16:creationId xmlns:a16="http://schemas.microsoft.com/office/drawing/2014/main" id="{376E7B45-07B6-2F7C-4A20-ED0D6FB1A40F}"/>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E19D9363-826B-9D24-7248-ABCCDABC5E59}"/>
              </a:ext>
            </a:extLst>
          </p:cNvPr>
          <p:cNvSpPr>
            <a:spLocks noGrp="1"/>
          </p:cNvSpPr>
          <p:nvPr>
            <p:ph type="sldNum" sz="quarter" idx="12"/>
          </p:nvPr>
        </p:nvSpPr>
        <p:spPr/>
        <p:txBody>
          <a:bodyPr/>
          <a:lstStyle/>
          <a:p>
            <a:fld id="{0B74B132-94AE-4010-80CD-A69A91E770E4}" type="slidenum">
              <a:rPr lang="en-IN" smtClean="0"/>
              <a:pPr/>
              <a:t>25</a:t>
            </a:fld>
            <a:endParaRPr lang="en-IN"/>
          </a:p>
        </p:txBody>
      </p:sp>
    </p:spTree>
    <p:extLst>
      <p:ext uri="{BB962C8B-B14F-4D97-AF65-F5344CB8AC3E}">
        <p14:creationId xmlns:p14="http://schemas.microsoft.com/office/powerpoint/2010/main" val="4200478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755C-F144-809A-DAAD-37637583C7A5}"/>
              </a:ext>
            </a:extLst>
          </p:cNvPr>
          <p:cNvSpPr>
            <a:spLocks noGrp="1"/>
          </p:cNvSpPr>
          <p:nvPr>
            <p:ph type="title"/>
          </p:nvPr>
        </p:nvSpPr>
        <p:spPr>
          <a:xfrm>
            <a:off x="2592925" y="624110"/>
            <a:ext cx="8911687" cy="780484"/>
          </a:xfrm>
        </p:spPr>
        <p:txBody>
          <a:bodyPr>
            <a:normAutofit fontScale="90000"/>
          </a:bodyPr>
          <a:lstStyle/>
          <a:p>
            <a:r>
              <a:rPr lang="en-IN" sz="3600" b="1" i="0" u="none" strike="noStrike" baseline="0" dirty="0">
                <a:solidFill>
                  <a:schemeClr val="tx1"/>
                </a:solidFill>
                <a:latin typeface="Times New Roman" panose="02020603050405020304" pitchFamily="18" charset="0"/>
                <a:cs typeface="Times New Roman" panose="02020603050405020304" pitchFamily="18" charset="0"/>
              </a:rPr>
              <a:t>Future Scope </a:t>
            </a:r>
            <a:br>
              <a:rPr lang="en-IN" sz="3600" b="1" i="0" u="none" strike="noStrike" baseline="0"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76A7E1-B49C-17BC-46BA-89A082D68841}"/>
              </a:ext>
            </a:extLst>
          </p:cNvPr>
          <p:cNvSpPr>
            <a:spLocks noGrp="1"/>
          </p:cNvSpPr>
          <p:nvPr>
            <p:ph idx="1"/>
          </p:nvPr>
        </p:nvSpPr>
        <p:spPr>
          <a:xfrm>
            <a:off x="1677971" y="1300899"/>
            <a:ext cx="9826641" cy="4515439"/>
          </a:xfrm>
        </p:spPr>
        <p:txBody>
          <a:bodyPr>
            <a:normAutofit lnSpcReduction="10000"/>
          </a:bodyPr>
          <a:lstStyle/>
          <a:p>
            <a:pPr algn="just"/>
            <a:r>
              <a:rPr lang="en-US" sz="2000" dirty="0">
                <a:solidFill>
                  <a:schemeClr val="tx1"/>
                </a:solidFill>
                <a:latin typeface="Times New Roman" panose="02020603050405020304" pitchFamily="18" charset="0"/>
                <a:cs typeface="Times New Roman" panose="02020603050405020304" pitchFamily="18" charset="0"/>
              </a:rPr>
              <a:t>T</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he broader idea behind the proposed recommendation system is that the system will take specific details about the loan and return a value or an amount up to which the system suggests to the lender that up to that limit the borrower will be able to pay back the loaned amount. Above that limit that it would not be possible for the borrower to pay back.</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We suggest that lenders should judge the borrower’s payback capacity based on certain criteria which will be fed into the recommendation system to give the output.</a:t>
            </a:r>
          </a:p>
          <a:p>
            <a:pPr algn="just"/>
            <a:r>
              <a:rPr lang="en-US" sz="2000" dirty="0">
                <a:solidFill>
                  <a:schemeClr val="tx1"/>
                </a:solidFill>
                <a:latin typeface="Times New Roman" panose="02020603050405020304" pitchFamily="18" charset="0"/>
                <a:cs typeface="Times New Roman" panose="02020603050405020304" pitchFamily="18" charset="0"/>
              </a:rPr>
              <a:t>Different related criteria such as Loan-To-Value, Loan Type, Type Of Bank Account, Valuation Of Stake and many other related data is required as an input to the proposed recommendation system.</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As of now no such dataset is available and no bank, govt or private, doesn’t share their data, implementation is not possible at present.</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In future if dataset is available and system is rightly implemented, the scope is very promising.</a:t>
            </a:r>
          </a:p>
        </p:txBody>
      </p:sp>
      <p:sp>
        <p:nvSpPr>
          <p:cNvPr id="4" name="Date Placeholder 3">
            <a:extLst>
              <a:ext uri="{FF2B5EF4-FFF2-40B4-BE49-F238E27FC236}">
                <a16:creationId xmlns:a16="http://schemas.microsoft.com/office/drawing/2014/main" id="{F898EABB-C157-06AD-A3CF-CF9E2EF35081}"/>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1B72153C-7424-ACA3-BFAD-ABC8372F5826}"/>
              </a:ext>
            </a:extLst>
          </p:cNvPr>
          <p:cNvSpPr>
            <a:spLocks noGrp="1"/>
          </p:cNvSpPr>
          <p:nvPr>
            <p:ph type="sldNum" sz="quarter" idx="12"/>
          </p:nvPr>
        </p:nvSpPr>
        <p:spPr/>
        <p:txBody>
          <a:bodyPr/>
          <a:lstStyle/>
          <a:p>
            <a:fld id="{0B74B132-94AE-4010-80CD-A69A91E770E4}" type="slidenum">
              <a:rPr lang="en-IN" smtClean="0"/>
              <a:pPr/>
              <a:t>26</a:t>
            </a:fld>
            <a:endParaRPr lang="en-IN"/>
          </a:p>
        </p:txBody>
      </p:sp>
    </p:spTree>
    <p:extLst>
      <p:ext uri="{BB962C8B-B14F-4D97-AF65-F5344CB8AC3E}">
        <p14:creationId xmlns:p14="http://schemas.microsoft.com/office/powerpoint/2010/main" val="117497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FC2-6A74-44BE-B144-1E21B6772FED}"/>
              </a:ext>
            </a:extLst>
          </p:cNvPr>
          <p:cNvSpPr>
            <a:spLocks noGrp="1"/>
          </p:cNvSpPr>
          <p:nvPr>
            <p:ph type="title"/>
          </p:nvPr>
        </p:nvSpPr>
        <p:spPr>
          <a:xfrm>
            <a:off x="1809946" y="1791093"/>
            <a:ext cx="8411114" cy="1743189"/>
          </a:xfrm>
        </p:spPr>
        <p:txBody>
          <a:bodyPr>
            <a:no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CE12300F-E88F-4CA5-AAB7-CB5F140743C7}"/>
              </a:ext>
            </a:extLst>
          </p:cNvPr>
          <p:cNvSpPr>
            <a:spLocks noGrp="1"/>
          </p:cNvSpPr>
          <p:nvPr>
            <p:ph type="sldNum" sz="quarter" idx="12"/>
          </p:nvPr>
        </p:nvSpPr>
        <p:spPr/>
        <p:txBody>
          <a:bodyPr/>
          <a:lstStyle/>
          <a:p>
            <a:fld id="{0B74B132-94AE-4010-80CD-A69A91E770E4}" type="slidenum">
              <a:rPr lang="en-IN" smtClean="0"/>
              <a:pPr/>
              <a:t>27</a:t>
            </a:fld>
            <a:endParaRPr lang="en-IN"/>
          </a:p>
        </p:txBody>
      </p:sp>
      <p:sp>
        <p:nvSpPr>
          <p:cNvPr id="4" name="Date Placeholder 3">
            <a:extLst>
              <a:ext uri="{FF2B5EF4-FFF2-40B4-BE49-F238E27FC236}">
                <a16:creationId xmlns:a16="http://schemas.microsoft.com/office/drawing/2014/main" id="{BC034733-C06B-4F86-B5F0-94CB71630056}"/>
              </a:ext>
            </a:extLst>
          </p:cNvPr>
          <p:cNvSpPr>
            <a:spLocks noGrp="1"/>
          </p:cNvSpPr>
          <p:nvPr>
            <p:ph type="dt" sz="half" idx="10"/>
          </p:nvPr>
        </p:nvSpPr>
        <p:spPr/>
        <p:txBody>
          <a:bodyPr/>
          <a:lstStyle/>
          <a:p>
            <a:fld id="{B86B074A-7CE0-4386-A28C-BF8A19C4E164}" type="datetime1">
              <a:rPr lang="en-IN" smtClean="0"/>
              <a:pPr/>
              <a:t>14-06-2022</a:t>
            </a:fld>
            <a:endParaRPr lang="en-IN"/>
          </a:p>
        </p:txBody>
      </p:sp>
    </p:spTree>
    <p:extLst>
      <p:ext uri="{BB962C8B-B14F-4D97-AF65-F5344CB8AC3E}">
        <p14:creationId xmlns:p14="http://schemas.microsoft.com/office/powerpoint/2010/main" val="404939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501F-1233-442B-BF67-1C6142B2260F}"/>
              </a:ext>
            </a:extLst>
          </p:cNvPr>
          <p:cNvSpPr>
            <a:spLocks noGrp="1"/>
          </p:cNvSpPr>
          <p:nvPr>
            <p:ph type="title"/>
          </p:nvPr>
        </p:nvSpPr>
        <p:spPr>
          <a:xfrm>
            <a:off x="2221567" y="692932"/>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DA8432C1-0B04-454C-A788-2A94C8E96FCE}"/>
              </a:ext>
            </a:extLst>
          </p:cNvPr>
          <p:cNvSpPr>
            <a:spLocks noGrp="1"/>
          </p:cNvSpPr>
          <p:nvPr>
            <p:ph idx="1"/>
          </p:nvPr>
        </p:nvSpPr>
        <p:spPr>
          <a:xfrm>
            <a:off x="5903912" y="370791"/>
            <a:ext cx="8915400" cy="3777622"/>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Introduction </a:t>
            </a:r>
          </a:p>
          <a:p>
            <a:r>
              <a:rPr lang="en-IN" b="1" dirty="0">
                <a:solidFill>
                  <a:schemeClr val="tx1"/>
                </a:solidFill>
                <a:latin typeface="Times New Roman" panose="02020603050405020304" pitchFamily="18" charset="0"/>
                <a:cs typeface="Times New Roman" panose="02020603050405020304" pitchFamily="18" charset="0"/>
              </a:rPr>
              <a:t>What is Machine Learning</a:t>
            </a:r>
          </a:p>
          <a:p>
            <a:r>
              <a:rPr lang="en-IN" b="1" i="0" u="none" strike="noStrike" baseline="0" dirty="0">
                <a:solidFill>
                  <a:schemeClr val="tx1"/>
                </a:solidFill>
                <a:latin typeface="Times New Roman" panose="02020603050405020304" pitchFamily="18" charset="0"/>
                <a:cs typeface="Times New Roman" panose="02020603050405020304" pitchFamily="18" charset="0"/>
              </a:rPr>
              <a:t>Supervised Learning Vs Unsupervised Learning </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Decision Tree </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Decision Tree</a:t>
            </a:r>
            <a:r>
              <a:rPr lang="en-IN" b="1" dirty="0">
                <a:solidFill>
                  <a:schemeClr val="tx1"/>
                </a:solidFill>
                <a:latin typeface="Times New Roman" panose="02020603050405020304" pitchFamily="18" charset="0"/>
                <a:cs typeface="Times New Roman" panose="02020603050405020304" pitchFamily="18" charset="0"/>
              </a:rPr>
              <a:t> Algorithm</a:t>
            </a:r>
          </a:p>
          <a:p>
            <a:r>
              <a:rPr lang="en-IN" b="1" i="0" u="none" strike="noStrike" baseline="0" dirty="0">
                <a:solidFill>
                  <a:schemeClr val="tx1"/>
                </a:solidFill>
                <a:latin typeface="Times New Roman" panose="02020603050405020304" pitchFamily="18" charset="0"/>
                <a:cs typeface="Times New Roman" panose="02020603050405020304" pitchFamily="18" charset="0"/>
              </a:rPr>
              <a:t>Random Forest</a:t>
            </a:r>
          </a:p>
          <a:p>
            <a:r>
              <a:rPr lang="en-IN" b="1" i="0" u="none" strike="noStrike" baseline="0" dirty="0">
                <a:solidFill>
                  <a:schemeClr val="tx1"/>
                </a:solidFill>
                <a:latin typeface="Times New Roman" panose="02020603050405020304" pitchFamily="18" charset="0"/>
                <a:cs typeface="Times New Roman" panose="02020603050405020304" pitchFamily="18" charset="0"/>
              </a:rPr>
              <a:t>Random Forest Algorithm</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Methodology</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Data Sampling</a:t>
            </a:r>
          </a:p>
          <a:p>
            <a:r>
              <a:rPr lang="en-IN" b="1" dirty="0">
                <a:solidFill>
                  <a:schemeClr val="tx1"/>
                </a:solidFill>
                <a:latin typeface="Times New Roman" panose="02020603050405020304" pitchFamily="18" charset="0"/>
                <a:cs typeface="Times New Roman" panose="02020603050405020304" pitchFamily="18" charset="0"/>
              </a:rPr>
              <a:t>Data Understanding</a:t>
            </a:r>
          </a:p>
          <a:p>
            <a:r>
              <a:rPr lang="en-IN" b="1" dirty="0">
                <a:solidFill>
                  <a:schemeClr val="tx1"/>
                </a:solidFill>
                <a:latin typeface="Times New Roman" panose="02020603050405020304" pitchFamily="18" charset="0"/>
                <a:cs typeface="Times New Roman" panose="02020603050405020304" pitchFamily="18" charset="0"/>
              </a:rPr>
              <a:t>Data Cleaning</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Data Analysis</a:t>
            </a:r>
          </a:p>
          <a:p>
            <a:r>
              <a:rPr lang="en-IN" b="1" dirty="0">
                <a:solidFill>
                  <a:schemeClr val="tx1"/>
                </a:solidFill>
                <a:latin typeface="Times New Roman" panose="02020603050405020304" pitchFamily="18" charset="0"/>
                <a:cs typeface="Times New Roman" panose="02020603050405020304" pitchFamily="18" charset="0"/>
              </a:rPr>
              <a:t>Modelling</a:t>
            </a:r>
            <a:endParaRPr lang="en-IN" b="1" i="0" u="none" strike="noStrike" baseline="0"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i="0" u="none" strike="noStrike" baseline="0" dirty="0">
                <a:solidFill>
                  <a:schemeClr val="tx1"/>
                </a:solidFill>
                <a:latin typeface="Times New Roman" panose="02020603050405020304" pitchFamily="18" charset="0"/>
                <a:cs typeface="Times New Roman" panose="02020603050405020304" pitchFamily="18" charset="0"/>
              </a:rPr>
              <a:t>Future Scope</a:t>
            </a:r>
            <a:br>
              <a:rPr lang="en-IN" b="1" i="0" u="none" strike="noStrike" baseline="0" dirty="0">
                <a:solidFill>
                  <a:schemeClr val="tx1"/>
                </a:solidFill>
                <a:latin typeface="Times New Roman" panose="02020603050405020304" pitchFamily="18" charset="0"/>
                <a:cs typeface="Times New Roman" panose="02020603050405020304" pitchFamily="18" charset="0"/>
              </a:rPr>
            </a:br>
            <a:br>
              <a:rPr lang="en-IN" b="1" i="0" u="none" strike="noStrike" baseline="0"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9AF3DD-E319-4EA8-B6C1-E6FC608972C4}"/>
              </a:ext>
            </a:extLst>
          </p:cNvPr>
          <p:cNvSpPr>
            <a:spLocks noGrp="1"/>
          </p:cNvSpPr>
          <p:nvPr>
            <p:ph type="dt" sz="half" idx="10"/>
          </p:nvPr>
        </p:nvSpPr>
        <p:spPr/>
        <p:txBody>
          <a:bodyPr/>
          <a:lstStyle/>
          <a:p>
            <a:fld id="{CDCD9E12-B516-4860-B2F9-9C93DD32B5D7}" type="datetime1">
              <a:rPr lang="en-IN" smtClean="0"/>
              <a:pPr/>
              <a:t>14-06-2022</a:t>
            </a:fld>
            <a:endParaRPr lang="en-IN"/>
          </a:p>
        </p:txBody>
      </p:sp>
      <p:sp>
        <p:nvSpPr>
          <p:cNvPr id="5" name="Slide Number Placeholder 4">
            <a:extLst>
              <a:ext uri="{FF2B5EF4-FFF2-40B4-BE49-F238E27FC236}">
                <a16:creationId xmlns:a16="http://schemas.microsoft.com/office/drawing/2014/main" id="{2849AD1D-3340-4865-8983-C2972D7862A2}"/>
              </a:ext>
            </a:extLst>
          </p:cNvPr>
          <p:cNvSpPr>
            <a:spLocks noGrp="1"/>
          </p:cNvSpPr>
          <p:nvPr>
            <p:ph type="sldNum" sz="quarter" idx="12"/>
          </p:nvPr>
        </p:nvSpPr>
        <p:spPr/>
        <p:txBody>
          <a:bodyPr/>
          <a:lstStyle/>
          <a:p>
            <a:fld id="{0B74B132-94AE-4010-80CD-A69A91E770E4}" type="slidenum">
              <a:rPr lang="en-IN" smtClean="0"/>
              <a:pPr/>
              <a:t>3</a:t>
            </a:fld>
            <a:endParaRPr lang="en-IN"/>
          </a:p>
        </p:txBody>
      </p:sp>
    </p:spTree>
    <p:extLst>
      <p:ext uri="{BB962C8B-B14F-4D97-AF65-F5344CB8AC3E}">
        <p14:creationId xmlns:p14="http://schemas.microsoft.com/office/powerpoint/2010/main" val="183521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F909-CC8E-4413-A00B-AB7528BCBDE7}"/>
              </a:ext>
            </a:extLst>
          </p:cNvPr>
          <p:cNvSpPr>
            <a:spLocks noGrp="1"/>
          </p:cNvSpPr>
          <p:nvPr>
            <p:ph type="title"/>
          </p:nvPr>
        </p:nvSpPr>
        <p:spPr>
          <a:xfrm>
            <a:off x="2480036" y="633711"/>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426038B-FAD6-456F-877F-5E2F17E174A0}"/>
              </a:ext>
            </a:extLst>
          </p:cNvPr>
          <p:cNvSpPr>
            <a:spLocks noGrp="1"/>
          </p:cNvSpPr>
          <p:nvPr>
            <p:ph idx="1"/>
          </p:nvPr>
        </p:nvSpPr>
        <p:spPr>
          <a:xfrm>
            <a:off x="2476322" y="1564849"/>
            <a:ext cx="8636437" cy="4593355"/>
          </a:xfrm>
        </p:spPr>
        <p:txBody>
          <a:bodyPr/>
          <a:lstStyle/>
          <a:p>
            <a:pPr algn="just"/>
            <a:r>
              <a:rPr lang="en-US" sz="1800" b="0" i="0" u="none" strike="noStrike" baseline="0" dirty="0">
                <a:solidFill>
                  <a:srgbClr val="221F1F"/>
                </a:solidFill>
                <a:latin typeface="Times New Roman" panose="02020603050405020304" pitchFamily="18" charset="0"/>
              </a:rPr>
              <a:t>Without a doubt, financial lending services hold a great amount of significance for any individual, business, or enterprise. </a:t>
            </a:r>
          </a:p>
          <a:p>
            <a:pPr algn="just"/>
            <a:r>
              <a:rPr lang="en-US" sz="1800" b="0" i="0" u="none" strike="noStrike" baseline="0" dirty="0">
                <a:solidFill>
                  <a:srgbClr val="221F1F"/>
                </a:solidFill>
                <a:latin typeface="Times New Roman" panose="02020603050405020304" pitchFamily="18" charset="0"/>
              </a:rPr>
              <a:t>Financial loans are a major part of the primary source of capital.</a:t>
            </a:r>
          </a:p>
          <a:p>
            <a:pPr algn="just"/>
            <a:r>
              <a:rPr lang="en-US" sz="1800" b="0" i="0" u="none" strike="noStrike" baseline="0" dirty="0">
                <a:solidFill>
                  <a:srgbClr val="221F1F"/>
                </a:solidFill>
                <a:latin typeface="Times New Roman" panose="02020603050405020304" pitchFamily="18" charset="0"/>
              </a:rPr>
              <a:t>The economic growth of the real economy is the primary role of the financial firms. </a:t>
            </a:r>
            <a:endParaRPr lang="en-US" i="0" dirty="0">
              <a:solidFill>
                <a:schemeClr val="tx1"/>
              </a:solidFill>
              <a:effectLst/>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221F1F"/>
                </a:solidFill>
                <a:latin typeface="Times New Roman" panose="02020603050405020304" pitchFamily="18" charset="0"/>
              </a:rPr>
              <a:t>With such great importance and benefits of financial lending come some major issues and bottleneck problems. The most common and substantial issue in the domain of financial lending is the fair and successful lending of loans while keeping the ratio of loan defaulters to the least minimum value. </a:t>
            </a:r>
          </a:p>
          <a:p>
            <a:pPr algn="just"/>
            <a:r>
              <a:rPr lang="en-US"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Different machine learning algorithms like decision tree classifier and random forest classifier plays a significant role in providing personalized content and services to all internet users.</a:t>
            </a:r>
          </a:p>
          <a:p>
            <a:pPr algn="just"/>
            <a:r>
              <a:rPr lang="en-US" sz="1800" b="0" i="0" u="none" strike="noStrike" baseline="0" dirty="0">
                <a:solidFill>
                  <a:srgbClr val="221F1F"/>
                </a:solidFill>
                <a:latin typeface="Times New Roman" panose="02020603050405020304" pitchFamily="18" charset="0"/>
              </a:rPr>
              <a:t>This study is to provide a comparison between the Decision Tree and Random Forest algorithm and test their ability for loan default prediction.</a:t>
            </a:r>
            <a:endParaRPr lang="en-IN"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5A6395-4264-4534-9E21-C78CFDDE7C29}"/>
              </a:ext>
            </a:extLst>
          </p:cNvPr>
          <p:cNvSpPr>
            <a:spLocks noGrp="1"/>
          </p:cNvSpPr>
          <p:nvPr>
            <p:ph type="sldNum" sz="quarter" idx="12"/>
          </p:nvPr>
        </p:nvSpPr>
        <p:spPr/>
        <p:txBody>
          <a:bodyPr/>
          <a:lstStyle/>
          <a:p>
            <a:fld id="{0B74B132-94AE-4010-80CD-A69A91E770E4}" type="slidenum">
              <a:rPr lang="en-IN" smtClean="0"/>
              <a:pPr/>
              <a:t>4</a:t>
            </a:fld>
            <a:endParaRPr lang="en-IN"/>
          </a:p>
        </p:txBody>
      </p:sp>
      <p:sp>
        <p:nvSpPr>
          <p:cNvPr id="5" name="Date Placeholder 4">
            <a:extLst>
              <a:ext uri="{FF2B5EF4-FFF2-40B4-BE49-F238E27FC236}">
                <a16:creationId xmlns:a16="http://schemas.microsoft.com/office/drawing/2014/main" id="{E152C3E9-83C8-490A-94CD-12A5794AF624}"/>
              </a:ext>
            </a:extLst>
          </p:cNvPr>
          <p:cNvSpPr>
            <a:spLocks noGrp="1"/>
          </p:cNvSpPr>
          <p:nvPr>
            <p:ph type="dt" sz="half" idx="10"/>
          </p:nvPr>
        </p:nvSpPr>
        <p:spPr/>
        <p:txBody>
          <a:bodyPr/>
          <a:lstStyle/>
          <a:p>
            <a:fld id="{C8F428B5-382D-40A2-AE4D-84D3B4577669}" type="datetime1">
              <a:rPr lang="en-IN" smtClean="0"/>
              <a:pPr/>
              <a:t>14-06-2022</a:t>
            </a:fld>
            <a:endParaRPr lang="en-IN"/>
          </a:p>
        </p:txBody>
      </p:sp>
    </p:spTree>
    <p:extLst>
      <p:ext uri="{BB962C8B-B14F-4D97-AF65-F5344CB8AC3E}">
        <p14:creationId xmlns:p14="http://schemas.microsoft.com/office/powerpoint/2010/main" val="423202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231D-A6CE-455E-9535-FB8987460479}"/>
              </a:ext>
            </a:extLst>
          </p:cNvPr>
          <p:cNvSpPr>
            <a:spLocks noGrp="1"/>
          </p:cNvSpPr>
          <p:nvPr>
            <p:ph type="title"/>
          </p:nvPr>
        </p:nvSpPr>
        <p:spPr>
          <a:xfrm>
            <a:off x="2589212" y="706530"/>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What is Machine Learning</a:t>
            </a:r>
          </a:p>
        </p:txBody>
      </p:sp>
      <p:sp>
        <p:nvSpPr>
          <p:cNvPr id="3" name="Content Placeholder 2">
            <a:extLst>
              <a:ext uri="{FF2B5EF4-FFF2-40B4-BE49-F238E27FC236}">
                <a16:creationId xmlns:a16="http://schemas.microsoft.com/office/drawing/2014/main" id="{AFE3C891-3D0C-41F5-9859-966612885A62}"/>
              </a:ext>
            </a:extLst>
          </p:cNvPr>
          <p:cNvSpPr>
            <a:spLocks noGrp="1"/>
          </p:cNvSpPr>
          <p:nvPr>
            <p:ph idx="1"/>
          </p:nvPr>
        </p:nvSpPr>
        <p:spPr>
          <a:xfrm>
            <a:off x="2589212" y="1987420"/>
            <a:ext cx="8915400" cy="3471484"/>
          </a:xfrm>
        </p:spPr>
        <p:txBody>
          <a:bodyPr>
            <a:normAutofit/>
          </a:bodyPr>
          <a:lstStyle/>
          <a:p>
            <a:pPr algn="just"/>
            <a:r>
              <a:rPr lang="en-US" sz="1800" b="0" i="0" u="none" strike="noStrike" baseline="0" dirty="0">
                <a:solidFill>
                  <a:schemeClr val="tx1"/>
                </a:solidFill>
                <a:latin typeface="Times New Roman" panose="02020603050405020304" pitchFamily="18" charset="0"/>
                <a:cs typeface="Times New Roman" panose="02020603050405020304" pitchFamily="18" charset="0"/>
              </a:rPr>
              <a:t>Machine learning is a subset of artificial intelligence, that enables a machine to automatically learn from data, improve performance from experiences, and predict things without being explicitly programmed. </a:t>
            </a: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r>
              <a:rPr lang="en-US" sz="1800" b="0" i="0" u="none" strike="noStrike" baseline="0" dirty="0">
                <a:solidFill>
                  <a:schemeClr val="tx1"/>
                </a:solidFill>
                <a:latin typeface="Times New Roman" panose="02020603050405020304" pitchFamily="18" charset="0"/>
                <a:cs typeface="Times New Roman" panose="02020603050405020304" pitchFamily="18" charset="0"/>
              </a:rPr>
              <a:t>Two types of learning technique are there in machine learning: </a:t>
            </a:r>
          </a:p>
        </p:txBody>
      </p:sp>
      <p:sp>
        <p:nvSpPr>
          <p:cNvPr id="4" name="Rectangle 3">
            <a:extLst>
              <a:ext uri="{FF2B5EF4-FFF2-40B4-BE49-F238E27FC236}">
                <a16:creationId xmlns:a16="http://schemas.microsoft.com/office/drawing/2014/main" id="{A9D7FF03-B699-4302-AEA9-B6A0A2B99037}"/>
              </a:ext>
            </a:extLst>
          </p:cNvPr>
          <p:cNvSpPr/>
          <p:nvPr/>
        </p:nvSpPr>
        <p:spPr>
          <a:xfrm>
            <a:off x="3820458" y="5313731"/>
            <a:ext cx="2648930" cy="646331"/>
          </a:xfrm>
          <a:prstGeom prst="rect">
            <a:avLst/>
          </a:prstGeom>
          <a:noFill/>
        </p:spPr>
        <p:txBody>
          <a:bodyPr wrap="none" lIns="91440" tIns="45720" rIns="91440" bIns="45720">
            <a:spAutoFit/>
          </a:bodyPr>
          <a:lstStyle/>
          <a:p>
            <a:r>
              <a:rPr lang="en-IN" i="0" u="none" strike="noStrike" baseline="0" dirty="0">
                <a:latin typeface="Times New Roman" panose="02020603050405020304" pitchFamily="18" charset="0"/>
                <a:cs typeface="Times New Roman" panose="02020603050405020304" pitchFamily="18" charset="0"/>
              </a:rPr>
              <a:t>1. Supervised Learning </a:t>
            </a:r>
          </a:p>
          <a:p>
            <a:r>
              <a:rPr lang="en-IN" i="0" u="none" strike="noStrike" baseline="0" dirty="0">
                <a:latin typeface="Times New Roman" panose="02020603050405020304" pitchFamily="18" charset="0"/>
                <a:cs typeface="Times New Roman" panose="02020603050405020304" pitchFamily="18" charset="0"/>
              </a:rPr>
              <a:t>2. Unsupervised Learning </a:t>
            </a:r>
            <a:endParaRPr lang="en-IN" dirty="0">
              <a:latin typeface="Times New Roman" panose="02020603050405020304" pitchFamily="18" charset="0"/>
              <a:cs typeface="Times New Roman" panose="02020603050405020304" pitchFamily="18" charset="0"/>
            </a:endParaRPr>
          </a:p>
        </p:txBody>
      </p:sp>
      <p:pic>
        <p:nvPicPr>
          <p:cNvPr id="1026" name="Picture 2" descr="Introduction to Machine Learning">
            <a:extLst>
              <a:ext uri="{FF2B5EF4-FFF2-40B4-BE49-F238E27FC236}">
                <a16:creationId xmlns:a16="http://schemas.microsoft.com/office/drawing/2014/main" id="{7724AE56-B5BE-4358-B88F-BF25A8E56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588" y="3092374"/>
            <a:ext cx="5943600" cy="14668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FB98260-5B29-45C3-97A1-BF53D75C2363}"/>
              </a:ext>
            </a:extLst>
          </p:cNvPr>
          <p:cNvSpPr>
            <a:spLocks noGrp="1"/>
          </p:cNvSpPr>
          <p:nvPr>
            <p:ph type="sldNum" sz="quarter" idx="12"/>
          </p:nvPr>
        </p:nvSpPr>
        <p:spPr/>
        <p:txBody>
          <a:bodyPr/>
          <a:lstStyle/>
          <a:p>
            <a:fld id="{0B74B132-94AE-4010-80CD-A69A91E770E4}" type="slidenum">
              <a:rPr lang="en-IN" smtClean="0"/>
              <a:pPr/>
              <a:t>5</a:t>
            </a:fld>
            <a:endParaRPr lang="en-IN"/>
          </a:p>
        </p:txBody>
      </p:sp>
      <p:sp>
        <p:nvSpPr>
          <p:cNvPr id="6" name="Date Placeholder 5">
            <a:extLst>
              <a:ext uri="{FF2B5EF4-FFF2-40B4-BE49-F238E27FC236}">
                <a16:creationId xmlns:a16="http://schemas.microsoft.com/office/drawing/2014/main" id="{F2227FFD-200C-4D26-9ACF-9188D4EB1F0A}"/>
              </a:ext>
            </a:extLst>
          </p:cNvPr>
          <p:cNvSpPr>
            <a:spLocks noGrp="1"/>
          </p:cNvSpPr>
          <p:nvPr>
            <p:ph type="dt" sz="half" idx="10"/>
          </p:nvPr>
        </p:nvSpPr>
        <p:spPr/>
        <p:txBody>
          <a:bodyPr/>
          <a:lstStyle/>
          <a:p>
            <a:fld id="{70CCB4EE-BBC3-41F3-9CDA-6ED4909220AB}" type="datetime1">
              <a:rPr lang="en-IN" smtClean="0"/>
              <a:pPr/>
              <a:t>14-06-2022</a:t>
            </a:fld>
            <a:endParaRPr lang="en-IN"/>
          </a:p>
        </p:txBody>
      </p:sp>
    </p:spTree>
    <p:extLst>
      <p:ext uri="{BB962C8B-B14F-4D97-AF65-F5344CB8AC3E}">
        <p14:creationId xmlns:p14="http://schemas.microsoft.com/office/powerpoint/2010/main" val="22470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3AEE-3BF8-4E55-8678-A811C1D93DBA}"/>
              </a:ext>
            </a:extLst>
          </p:cNvPr>
          <p:cNvSpPr>
            <a:spLocks noGrp="1"/>
          </p:cNvSpPr>
          <p:nvPr>
            <p:ph type="title"/>
          </p:nvPr>
        </p:nvSpPr>
        <p:spPr>
          <a:xfrm>
            <a:off x="2350212" y="247901"/>
            <a:ext cx="8911687" cy="1045029"/>
          </a:xfrm>
        </p:spPr>
        <p:txBody>
          <a:bodyPr>
            <a:noAutofit/>
          </a:bodyPr>
          <a:lstStyle/>
          <a:p>
            <a:pPr algn="ct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r>
              <a:rPr lang="en-IN" sz="3200" b="1" i="0" u="none" strike="noStrike" baseline="0" dirty="0">
                <a:solidFill>
                  <a:schemeClr val="tx1"/>
                </a:solidFill>
                <a:latin typeface="Times New Roman" panose="02020603050405020304" pitchFamily="18" charset="0"/>
                <a:cs typeface="Times New Roman" panose="02020603050405020304" pitchFamily="18" charset="0"/>
              </a:rPr>
              <a:t>Supervised Learning Vs Unsupervised Learning </a:t>
            </a: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Supervised vs Unsupervised Learning - Javatpoint">
            <a:extLst>
              <a:ext uri="{FF2B5EF4-FFF2-40B4-BE49-F238E27FC236}">
                <a16:creationId xmlns:a16="http://schemas.microsoft.com/office/drawing/2014/main" id="{62F352CD-F277-4041-8B70-D62FB4BDD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051" y="3606281"/>
            <a:ext cx="4536007" cy="27702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A4CD34-EBAE-4DFA-97F7-8CE34BDCD167}"/>
              </a:ext>
            </a:extLst>
          </p:cNvPr>
          <p:cNvSpPr/>
          <p:nvPr/>
        </p:nvSpPr>
        <p:spPr>
          <a:xfrm>
            <a:off x="2575246" y="1710941"/>
            <a:ext cx="4230808" cy="1477328"/>
          </a:xfrm>
          <a:prstGeom prst="rect">
            <a:avLst/>
          </a:prstGeom>
          <a:noFill/>
        </p:spPr>
        <p:txBody>
          <a:bodyPr wrap="square" lIns="91440" tIns="45720" rIns="91440" bIns="45720">
            <a:spAutoFit/>
          </a:bodyPr>
          <a:lstStyle/>
          <a:p>
            <a:pPr algn="ctr"/>
            <a:r>
              <a:rPr lang="en-US" b="0" i="0" dirty="0">
                <a:effectLst/>
                <a:latin typeface="Times New Roman" panose="02020603050405020304" pitchFamily="18" charset="0"/>
                <a:cs typeface="Times New Roman" panose="02020603050405020304" pitchFamily="18" charset="0"/>
              </a:rPr>
              <a:t>Supervised learning is the types of machine learning in which machines are trained using well "labelled" training data, and on basis of that data, machines predict the output.</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9F5859A-5318-4249-ABA6-C8BAE7D94E3F}"/>
              </a:ext>
            </a:extLst>
          </p:cNvPr>
          <p:cNvSpPr/>
          <p:nvPr/>
        </p:nvSpPr>
        <p:spPr>
          <a:xfrm>
            <a:off x="7053943" y="1710941"/>
            <a:ext cx="4469363" cy="1477328"/>
          </a:xfrm>
          <a:prstGeom prst="rect">
            <a:avLst/>
          </a:prstGeom>
          <a:noFill/>
        </p:spPr>
        <p:txBody>
          <a:bodyPr wrap="square" lIns="91440" tIns="45720" rIns="91440" bIns="45720">
            <a:spAutoFit/>
          </a:bodyPr>
          <a:lstStyle/>
          <a:p>
            <a:pPr algn="ctr"/>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nsupervised learning is a machine learning technique in which models are not supervised using training dataset. Instead, models itself find the hidden patterns and insights from the given data</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8D72C00-F16F-404C-B8A1-D16AAE4DD6D4}"/>
              </a:ext>
            </a:extLst>
          </p:cNvPr>
          <p:cNvSpPr>
            <a:spLocks noGrp="1"/>
          </p:cNvSpPr>
          <p:nvPr>
            <p:ph type="sldNum" sz="quarter" idx="12"/>
          </p:nvPr>
        </p:nvSpPr>
        <p:spPr/>
        <p:txBody>
          <a:bodyPr/>
          <a:lstStyle/>
          <a:p>
            <a:fld id="{0B74B132-94AE-4010-80CD-A69A91E770E4}" type="slidenum">
              <a:rPr lang="en-IN" smtClean="0"/>
              <a:pPr/>
              <a:t>6</a:t>
            </a:fld>
            <a:endParaRPr lang="en-IN"/>
          </a:p>
        </p:txBody>
      </p:sp>
      <p:sp>
        <p:nvSpPr>
          <p:cNvPr id="6" name="Date Placeholder 5">
            <a:extLst>
              <a:ext uri="{FF2B5EF4-FFF2-40B4-BE49-F238E27FC236}">
                <a16:creationId xmlns:a16="http://schemas.microsoft.com/office/drawing/2014/main" id="{0F9E4B3F-9723-4740-B542-8CC3CAD708BA}"/>
              </a:ext>
            </a:extLst>
          </p:cNvPr>
          <p:cNvSpPr>
            <a:spLocks noGrp="1"/>
          </p:cNvSpPr>
          <p:nvPr>
            <p:ph type="dt" sz="half" idx="10"/>
          </p:nvPr>
        </p:nvSpPr>
        <p:spPr/>
        <p:txBody>
          <a:bodyPr/>
          <a:lstStyle/>
          <a:p>
            <a:fld id="{A62429B1-D12D-4F8E-B60C-10B6EB824368}" type="datetime1">
              <a:rPr lang="en-IN" smtClean="0"/>
              <a:pPr/>
              <a:t>14-06-2022</a:t>
            </a:fld>
            <a:endParaRPr lang="en-IN"/>
          </a:p>
        </p:txBody>
      </p:sp>
    </p:spTree>
    <p:extLst>
      <p:ext uri="{BB962C8B-B14F-4D97-AF65-F5344CB8AC3E}">
        <p14:creationId xmlns:p14="http://schemas.microsoft.com/office/powerpoint/2010/main" val="397371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321E-42EF-4042-9327-6336B52DB0F2}"/>
              </a:ext>
            </a:extLst>
          </p:cNvPr>
          <p:cNvSpPr>
            <a:spLocks noGrp="1"/>
          </p:cNvSpPr>
          <p:nvPr>
            <p:ph type="title"/>
          </p:nvPr>
        </p:nvSpPr>
        <p:spPr>
          <a:xfrm>
            <a:off x="2592925" y="622300"/>
            <a:ext cx="8911687" cy="830425"/>
          </a:xfrm>
        </p:spPr>
        <p:txBody>
          <a:bodyPr>
            <a:no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Decision Tree </a:t>
            </a:r>
            <a:br>
              <a:rPr lang="en-IN" sz="3200" b="0" i="0" u="none" strike="noStrike" baseline="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FDF53F-42C7-413F-8222-FD91BC2D12B1}"/>
              </a:ext>
            </a:extLst>
          </p:cNvPr>
          <p:cNvSpPr>
            <a:spLocks noGrp="1"/>
          </p:cNvSpPr>
          <p:nvPr>
            <p:ph idx="1"/>
          </p:nvPr>
        </p:nvSpPr>
        <p:spPr>
          <a:xfrm>
            <a:off x="2589212" y="1540189"/>
            <a:ext cx="8911687" cy="1417615"/>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Decision Tree is a graphical representation for getting all the possible solutions to a problem/decision based on given conditions.</a:t>
            </a:r>
          </a:p>
          <a:p>
            <a:r>
              <a:rPr lang="en-US" b="0" i="0" dirty="0">
                <a:solidFill>
                  <a:schemeClr val="tx1"/>
                </a:solidFill>
                <a:effectLst/>
                <a:latin typeface="Times New Roman" panose="02020603050405020304" pitchFamily="18" charset="0"/>
                <a:cs typeface="Times New Roman" panose="02020603050405020304" pitchFamily="18" charset="0"/>
              </a:rPr>
              <a:t>It is a Supervised learning technique where internal nodes represent the features of a dataset, branches represent the decision rules and each leaf node represents the outcome.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Machine Learning Decision Tree Classification Algorithm - Javatpoint">
            <a:extLst>
              <a:ext uri="{FF2B5EF4-FFF2-40B4-BE49-F238E27FC236}">
                <a16:creationId xmlns:a16="http://schemas.microsoft.com/office/drawing/2014/main" id="{F4BAEBBD-8D68-4EE5-B325-DDDE59CA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495" y="3201811"/>
            <a:ext cx="4550833" cy="30338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BC142E1-F15F-44BD-9465-506CBABA70BA}"/>
              </a:ext>
            </a:extLst>
          </p:cNvPr>
          <p:cNvSpPr>
            <a:spLocks noGrp="1"/>
          </p:cNvSpPr>
          <p:nvPr>
            <p:ph type="sldNum" sz="quarter" idx="12"/>
          </p:nvPr>
        </p:nvSpPr>
        <p:spPr/>
        <p:txBody>
          <a:bodyPr/>
          <a:lstStyle/>
          <a:p>
            <a:fld id="{0B74B132-94AE-4010-80CD-A69A91E770E4}" type="slidenum">
              <a:rPr lang="en-IN" smtClean="0"/>
              <a:pPr/>
              <a:t>7</a:t>
            </a:fld>
            <a:endParaRPr lang="en-IN"/>
          </a:p>
        </p:txBody>
      </p:sp>
      <p:sp>
        <p:nvSpPr>
          <p:cNvPr id="5" name="Date Placeholder 4">
            <a:extLst>
              <a:ext uri="{FF2B5EF4-FFF2-40B4-BE49-F238E27FC236}">
                <a16:creationId xmlns:a16="http://schemas.microsoft.com/office/drawing/2014/main" id="{3C6508E5-7E10-4656-9E7A-A10B476E679E}"/>
              </a:ext>
            </a:extLst>
          </p:cNvPr>
          <p:cNvSpPr>
            <a:spLocks noGrp="1"/>
          </p:cNvSpPr>
          <p:nvPr>
            <p:ph type="dt" sz="half" idx="10"/>
          </p:nvPr>
        </p:nvSpPr>
        <p:spPr/>
        <p:txBody>
          <a:bodyPr/>
          <a:lstStyle/>
          <a:p>
            <a:fld id="{452461DE-A899-4DFA-A733-46149534E351}" type="datetime1">
              <a:rPr lang="en-IN" smtClean="0"/>
              <a:pPr/>
              <a:t>14-06-2022</a:t>
            </a:fld>
            <a:endParaRPr lang="en-IN"/>
          </a:p>
        </p:txBody>
      </p:sp>
    </p:spTree>
    <p:extLst>
      <p:ext uri="{BB962C8B-B14F-4D97-AF65-F5344CB8AC3E}">
        <p14:creationId xmlns:p14="http://schemas.microsoft.com/office/powerpoint/2010/main" val="199607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AD4C-0D38-49C9-A752-EBC496BB2390}"/>
              </a:ext>
            </a:extLst>
          </p:cNvPr>
          <p:cNvSpPr>
            <a:spLocks noGrp="1"/>
          </p:cNvSpPr>
          <p:nvPr>
            <p:ph type="title"/>
          </p:nvPr>
        </p:nvSpPr>
        <p:spPr>
          <a:xfrm>
            <a:off x="2024330" y="220731"/>
            <a:ext cx="8911687" cy="1280890"/>
          </a:xfrm>
        </p:spPr>
        <p:txBody>
          <a:bodyPr>
            <a:norm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Decision Tree</a:t>
            </a:r>
            <a:r>
              <a:rPr lang="en-IN" sz="3200" b="1" dirty="0">
                <a:solidFill>
                  <a:schemeClr val="tx1"/>
                </a:solidFill>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D212A659-C67F-4994-8818-1EA3D40A69D9}"/>
              </a:ext>
            </a:extLst>
          </p:cNvPr>
          <p:cNvSpPr>
            <a:spLocks noGrp="1"/>
          </p:cNvSpPr>
          <p:nvPr>
            <p:ph idx="1"/>
          </p:nvPr>
        </p:nvSpPr>
        <p:spPr>
          <a:xfrm>
            <a:off x="2020616" y="863936"/>
            <a:ext cx="9353399" cy="2709333"/>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Step-1:</a:t>
            </a:r>
            <a:r>
              <a:rPr lang="en-US" dirty="0">
                <a:solidFill>
                  <a:schemeClr val="tx1"/>
                </a:solidFill>
                <a:latin typeface="Times New Roman" panose="02020603050405020304" pitchFamily="18" charset="0"/>
                <a:cs typeface="Times New Roman" panose="02020603050405020304" pitchFamily="18" charset="0"/>
              </a:rPr>
              <a:t> Begin the tree with the root node, says S, which contains the complete dataset.</a:t>
            </a:r>
          </a:p>
          <a:p>
            <a:r>
              <a:rPr lang="en-US" b="1" dirty="0">
                <a:solidFill>
                  <a:schemeClr val="tx1"/>
                </a:solidFill>
                <a:latin typeface="Times New Roman" panose="02020603050405020304" pitchFamily="18" charset="0"/>
                <a:cs typeface="Times New Roman" panose="02020603050405020304" pitchFamily="18" charset="0"/>
              </a:rPr>
              <a:t>Step-2: </a:t>
            </a:r>
            <a:r>
              <a:rPr lang="en-US" dirty="0">
                <a:solidFill>
                  <a:schemeClr val="tx1"/>
                </a:solidFill>
                <a:latin typeface="Times New Roman" panose="02020603050405020304" pitchFamily="18" charset="0"/>
                <a:cs typeface="Times New Roman" panose="02020603050405020304" pitchFamily="18" charset="0"/>
              </a:rPr>
              <a:t>Find the best attribute in the dataset using Attribute Selection Measure (ASM).</a:t>
            </a:r>
          </a:p>
          <a:p>
            <a:r>
              <a:rPr lang="en-US" b="1" dirty="0">
                <a:solidFill>
                  <a:schemeClr val="tx1"/>
                </a:solidFill>
                <a:latin typeface="Times New Roman" panose="02020603050405020304" pitchFamily="18" charset="0"/>
                <a:cs typeface="Times New Roman" panose="02020603050405020304" pitchFamily="18" charset="0"/>
              </a:rPr>
              <a:t>Step-3:</a:t>
            </a:r>
            <a:r>
              <a:rPr lang="en-US" dirty="0">
                <a:solidFill>
                  <a:schemeClr val="tx1"/>
                </a:solidFill>
                <a:latin typeface="Times New Roman" panose="02020603050405020304" pitchFamily="18" charset="0"/>
                <a:cs typeface="Times New Roman" panose="02020603050405020304" pitchFamily="18" charset="0"/>
              </a:rPr>
              <a:t> Divide the S into subsets that contains possible values for the best attributes.</a:t>
            </a:r>
          </a:p>
          <a:p>
            <a:r>
              <a:rPr lang="en-US" b="1" dirty="0">
                <a:solidFill>
                  <a:schemeClr val="tx1"/>
                </a:solidFill>
                <a:latin typeface="Times New Roman" panose="02020603050405020304" pitchFamily="18" charset="0"/>
                <a:cs typeface="Times New Roman" panose="02020603050405020304" pitchFamily="18" charset="0"/>
              </a:rPr>
              <a:t>Step-4:</a:t>
            </a:r>
            <a:r>
              <a:rPr lang="en-US" dirty="0">
                <a:solidFill>
                  <a:schemeClr val="tx1"/>
                </a:solidFill>
                <a:latin typeface="Times New Roman" panose="02020603050405020304" pitchFamily="18" charset="0"/>
                <a:cs typeface="Times New Roman" panose="02020603050405020304" pitchFamily="18" charset="0"/>
              </a:rPr>
              <a:t> Generate the decision tree node, which contains the best attribute.</a:t>
            </a:r>
          </a:p>
          <a:p>
            <a:r>
              <a:rPr lang="en-US" b="1" dirty="0">
                <a:solidFill>
                  <a:schemeClr val="tx1"/>
                </a:solidFill>
                <a:latin typeface="Times New Roman" panose="02020603050405020304" pitchFamily="18" charset="0"/>
                <a:cs typeface="Times New Roman" panose="02020603050405020304" pitchFamily="18" charset="0"/>
              </a:rPr>
              <a:t>Step-5: </a:t>
            </a:r>
            <a:r>
              <a:rPr lang="en-US" dirty="0">
                <a:solidFill>
                  <a:schemeClr val="tx1"/>
                </a:solidFill>
                <a:latin typeface="Times New Roman" panose="02020603050405020304" pitchFamily="18" charset="0"/>
                <a:cs typeface="Times New Roman" panose="02020603050405020304" pitchFamily="18" charset="0"/>
              </a:rPr>
              <a:t>Recursively make new decision trees using the subsets of the dataset created in step - 3    		   Continue this process until a stage is reached where you cannot further classify the 			   nodes and called the final node as a leaf node.</a:t>
            </a: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Decision Tree Classification Algorithm">
            <a:extLst>
              <a:ext uri="{FF2B5EF4-FFF2-40B4-BE49-F238E27FC236}">
                <a16:creationId xmlns:a16="http://schemas.microsoft.com/office/drawing/2014/main" id="{46FA303F-C1B3-4F29-83E6-9C8E4CF53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103" y="3573269"/>
            <a:ext cx="4018139" cy="2997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A37F65A-C5B3-4442-8058-BDADA16E7E33}"/>
              </a:ext>
            </a:extLst>
          </p:cNvPr>
          <p:cNvSpPr>
            <a:spLocks noGrp="1"/>
          </p:cNvSpPr>
          <p:nvPr>
            <p:ph type="sldNum" sz="quarter" idx="12"/>
          </p:nvPr>
        </p:nvSpPr>
        <p:spPr/>
        <p:txBody>
          <a:bodyPr/>
          <a:lstStyle/>
          <a:p>
            <a:fld id="{0B74B132-94AE-4010-80CD-A69A91E770E4}" type="slidenum">
              <a:rPr lang="en-IN" smtClean="0"/>
              <a:pPr/>
              <a:t>8</a:t>
            </a:fld>
            <a:endParaRPr lang="en-IN"/>
          </a:p>
        </p:txBody>
      </p:sp>
      <p:sp>
        <p:nvSpPr>
          <p:cNvPr id="5" name="Date Placeholder 4">
            <a:extLst>
              <a:ext uri="{FF2B5EF4-FFF2-40B4-BE49-F238E27FC236}">
                <a16:creationId xmlns:a16="http://schemas.microsoft.com/office/drawing/2014/main" id="{A3549247-E828-4D19-8D9F-57244F5DC238}"/>
              </a:ext>
            </a:extLst>
          </p:cNvPr>
          <p:cNvSpPr>
            <a:spLocks noGrp="1"/>
          </p:cNvSpPr>
          <p:nvPr>
            <p:ph type="dt" sz="half" idx="10"/>
          </p:nvPr>
        </p:nvSpPr>
        <p:spPr/>
        <p:txBody>
          <a:bodyPr/>
          <a:lstStyle/>
          <a:p>
            <a:fld id="{518907F8-0B1A-4F9D-B61D-DF95A8D17B88}" type="datetime1">
              <a:rPr lang="en-IN" smtClean="0"/>
              <a:pPr/>
              <a:t>14-06-2022</a:t>
            </a:fld>
            <a:endParaRPr lang="en-IN"/>
          </a:p>
        </p:txBody>
      </p:sp>
    </p:spTree>
    <p:extLst>
      <p:ext uri="{BB962C8B-B14F-4D97-AF65-F5344CB8AC3E}">
        <p14:creationId xmlns:p14="http://schemas.microsoft.com/office/powerpoint/2010/main" val="201595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E9EDB-E0E9-47F4-AB39-52E00A693A9D}"/>
              </a:ext>
            </a:extLst>
          </p:cNvPr>
          <p:cNvSpPr>
            <a:spLocks noGrp="1"/>
          </p:cNvSpPr>
          <p:nvPr>
            <p:ph idx="1"/>
          </p:nvPr>
        </p:nvSpPr>
        <p:spPr>
          <a:xfrm>
            <a:off x="2015413" y="349898"/>
            <a:ext cx="9619860" cy="6158203"/>
          </a:xfrm>
        </p:spPr>
        <p:txBody>
          <a:bodyPr>
            <a:normAutofit fontScale="92500" lnSpcReduction="20000"/>
          </a:bodyPr>
          <a:lstStyle/>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simple to understand as it follows the same process which a human follow while making any decision in real-life.</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can be very useful for solving decision-related problems.</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helps to think about all the possible outcomes for a problem.</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less requirement of data cleaning compared to other algorithms.</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decision tree contains lots of layers, which makes it complex.</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may have an overfitting issue, which can be resolved using the Random Forest algorithm.</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more class labels, the computational complexity of the decision tree may increase.</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5D0E394-8320-4985-81A5-CA42E9FE154A}"/>
              </a:ext>
            </a:extLst>
          </p:cNvPr>
          <p:cNvSpPr>
            <a:spLocks noGrp="1"/>
          </p:cNvSpPr>
          <p:nvPr>
            <p:ph type="sldNum" sz="quarter" idx="12"/>
          </p:nvPr>
        </p:nvSpPr>
        <p:spPr/>
        <p:txBody>
          <a:bodyPr/>
          <a:lstStyle/>
          <a:p>
            <a:fld id="{0B74B132-94AE-4010-80CD-A69A91E770E4}" type="slidenum">
              <a:rPr lang="en-IN" smtClean="0"/>
              <a:pPr/>
              <a:t>9</a:t>
            </a:fld>
            <a:endParaRPr lang="en-IN"/>
          </a:p>
        </p:txBody>
      </p:sp>
      <p:sp>
        <p:nvSpPr>
          <p:cNvPr id="4" name="Date Placeholder 3">
            <a:extLst>
              <a:ext uri="{FF2B5EF4-FFF2-40B4-BE49-F238E27FC236}">
                <a16:creationId xmlns:a16="http://schemas.microsoft.com/office/drawing/2014/main" id="{CEF07F9C-D2A5-4226-AAA6-0BB6FA9D5947}"/>
              </a:ext>
            </a:extLst>
          </p:cNvPr>
          <p:cNvSpPr>
            <a:spLocks noGrp="1"/>
          </p:cNvSpPr>
          <p:nvPr>
            <p:ph type="dt" sz="half" idx="10"/>
          </p:nvPr>
        </p:nvSpPr>
        <p:spPr/>
        <p:txBody>
          <a:bodyPr/>
          <a:lstStyle/>
          <a:p>
            <a:fld id="{6B67C6C1-AD3C-470F-8795-F5F5F1E0594E}" type="datetime1">
              <a:rPr lang="en-IN" smtClean="0"/>
              <a:pPr/>
              <a:t>14-06-2022</a:t>
            </a:fld>
            <a:endParaRPr lang="en-IN"/>
          </a:p>
        </p:txBody>
      </p:sp>
    </p:spTree>
    <p:extLst>
      <p:ext uri="{BB962C8B-B14F-4D97-AF65-F5344CB8AC3E}">
        <p14:creationId xmlns:p14="http://schemas.microsoft.com/office/powerpoint/2010/main" val="36635143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729</TotalTime>
  <Words>1952</Words>
  <Application>Microsoft Office PowerPoint</Application>
  <PresentationFormat>Widescreen</PresentationFormat>
  <Paragraphs>232</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Times New Roman</vt:lpstr>
      <vt:lpstr>Wingdings</vt:lpstr>
      <vt:lpstr>Wingdings 3</vt:lpstr>
      <vt:lpstr>Wisp</vt:lpstr>
      <vt:lpstr>PowerPoint Presentation</vt:lpstr>
      <vt:lpstr>Acknowledgement</vt:lpstr>
      <vt:lpstr>Content</vt:lpstr>
      <vt:lpstr>Introduction</vt:lpstr>
      <vt:lpstr>What is Machine Learning</vt:lpstr>
      <vt:lpstr> Supervised Learning Vs Unsupervised Learning  </vt:lpstr>
      <vt:lpstr>Decision Tree  </vt:lpstr>
      <vt:lpstr>Decision Tree Algorithm</vt:lpstr>
      <vt:lpstr>PowerPoint Presentation</vt:lpstr>
      <vt:lpstr>Random Forest </vt:lpstr>
      <vt:lpstr>Random Forest Algorithm</vt:lpstr>
      <vt:lpstr>Random Forest Algorithm</vt:lpstr>
      <vt:lpstr>PowerPoint Presentation</vt:lpstr>
      <vt:lpstr>Methodology</vt:lpstr>
      <vt:lpstr> Data Sampling  </vt:lpstr>
      <vt:lpstr>Data Understanding </vt:lpstr>
      <vt:lpstr>Data Understanding  (Continued…)</vt:lpstr>
      <vt:lpstr>Data Cleaning </vt:lpstr>
      <vt:lpstr>Data Cleaning (Continued…)</vt:lpstr>
      <vt:lpstr> Data Analysis  </vt:lpstr>
      <vt:lpstr>Data Analysis (Continued…..) </vt:lpstr>
      <vt:lpstr>Modelling </vt:lpstr>
      <vt:lpstr>Result and Discussion</vt:lpstr>
      <vt:lpstr>Result and Discussion (Continued…)</vt:lpstr>
      <vt:lpstr>Conclusion</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Comparison between decision tree and random forest  towards recommendation system or engine </dc:title>
  <dc:creator>PRITAM DAS</dc:creator>
  <cp:lastModifiedBy>SRIJON MALLICK</cp:lastModifiedBy>
  <cp:revision>244</cp:revision>
  <dcterms:created xsi:type="dcterms:W3CDTF">2022-01-13T15:25:26Z</dcterms:created>
  <dcterms:modified xsi:type="dcterms:W3CDTF">2022-06-14T06:15:55Z</dcterms:modified>
</cp:coreProperties>
</file>