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258007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A9F36B-2B3E-43DE-B4C5-DFBBF9D22756}"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202854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2761761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18664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814293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2325729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984667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1237993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282863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419861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324704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A9F36B-2B3E-43DE-B4C5-DFBBF9D22756}"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160155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A9F36B-2B3E-43DE-B4C5-DFBBF9D22756}"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3203481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142435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203193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A9F36B-2B3E-43DE-B4C5-DFBBF9D22756}" type="datetimeFigureOut">
              <a:rPr lang="en-IN" smtClean="0"/>
              <a:t>13-05-2023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241108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A9F36B-2B3E-43DE-B4C5-DFBBF9D22756}"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8728A7-8EE5-4FB8-B5DF-3CADB9A9828C}" type="slidenum">
              <a:rPr lang="en-IN" smtClean="0"/>
              <a:t>‹#›</a:t>
            </a:fld>
            <a:endParaRPr lang="en-IN"/>
          </a:p>
        </p:txBody>
      </p:sp>
    </p:spTree>
    <p:extLst>
      <p:ext uri="{BB962C8B-B14F-4D97-AF65-F5344CB8AC3E}">
        <p14:creationId xmlns:p14="http://schemas.microsoft.com/office/powerpoint/2010/main" val="20288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A9F36B-2B3E-43DE-B4C5-DFBBF9D22756}" type="datetimeFigureOut">
              <a:rPr lang="en-IN" smtClean="0"/>
              <a:t>13-05-2023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8728A7-8EE5-4FB8-B5DF-3CADB9A9828C}" type="slidenum">
              <a:rPr lang="en-IN" smtClean="0"/>
              <a:t>‹#›</a:t>
            </a:fld>
            <a:endParaRPr lang="en-IN"/>
          </a:p>
        </p:txBody>
      </p:sp>
    </p:spTree>
    <p:extLst>
      <p:ext uri="{BB962C8B-B14F-4D97-AF65-F5344CB8AC3E}">
        <p14:creationId xmlns:p14="http://schemas.microsoft.com/office/powerpoint/2010/main" val="37678394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tribal.nic.in/ScholarshiP.aspx%5d"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D949C-20ED-896A-2E7B-0491EA29113D}"/>
              </a:ext>
            </a:extLst>
          </p:cNvPr>
          <p:cNvSpPr txBox="1"/>
          <p:nvPr/>
        </p:nvSpPr>
        <p:spPr>
          <a:xfrm>
            <a:off x="1875934" y="1197204"/>
            <a:ext cx="8229600" cy="1754326"/>
          </a:xfrm>
          <a:prstGeom prst="rect">
            <a:avLst/>
          </a:prstGeom>
          <a:noFill/>
        </p:spPr>
        <p:txBody>
          <a:bodyPr wrap="square" rtlCol="0">
            <a:spAutoFit/>
          </a:bodyPr>
          <a:lstStyle/>
          <a:p>
            <a:pPr algn="ctr"/>
            <a:r>
              <a:rPr lang="en-IN" sz="3600" b="1" dirty="0"/>
              <a:t>Chatbot Implementation For Ministry of Tribal Affairs (</a:t>
            </a:r>
            <a:r>
              <a:rPr lang="en-IN" sz="3600" b="1" dirty="0" err="1"/>
              <a:t>MoTA</a:t>
            </a:r>
            <a:r>
              <a:rPr lang="en-IN" sz="3600" b="1" dirty="0"/>
              <a:t>) Scholarship Website</a:t>
            </a:r>
          </a:p>
        </p:txBody>
      </p:sp>
      <p:sp>
        <p:nvSpPr>
          <p:cNvPr id="3" name="TextBox 2">
            <a:extLst>
              <a:ext uri="{FF2B5EF4-FFF2-40B4-BE49-F238E27FC236}">
                <a16:creationId xmlns:a16="http://schemas.microsoft.com/office/drawing/2014/main" id="{4EC7B393-91A1-E1F8-FC04-22206FE8EF41}"/>
              </a:ext>
            </a:extLst>
          </p:cNvPr>
          <p:cNvSpPr txBox="1"/>
          <p:nvPr/>
        </p:nvSpPr>
        <p:spPr>
          <a:xfrm>
            <a:off x="2424259" y="3906471"/>
            <a:ext cx="7343481" cy="1077218"/>
          </a:xfrm>
          <a:prstGeom prst="rect">
            <a:avLst/>
          </a:prstGeom>
          <a:noFill/>
        </p:spPr>
        <p:txBody>
          <a:bodyPr wrap="square" rtlCol="0">
            <a:spAutoFit/>
          </a:bodyPr>
          <a:lstStyle/>
          <a:p>
            <a:pPr algn="ctr"/>
            <a:r>
              <a:rPr lang="en-IN" sz="3200" b="1" dirty="0"/>
              <a:t>Submitted By </a:t>
            </a:r>
          </a:p>
          <a:p>
            <a:pPr algn="ctr"/>
            <a:r>
              <a:rPr lang="en-IN" sz="3200" b="1" dirty="0"/>
              <a:t>Srijon Mallick (2022H110279P)</a:t>
            </a:r>
          </a:p>
        </p:txBody>
      </p:sp>
      <p:sp>
        <p:nvSpPr>
          <p:cNvPr id="4" name="TextBox 3">
            <a:extLst>
              <a:ext uri="{FF2B5EF4-FFF2-40B4-BE49-F238E27FC236}">
                <a16:creationId xmlns:a16="http://schemas.microsoft.com/office/drawing/2014/main" id="{E33FEE63-3AF3-2019-AB74-B045D1C260FD}"/>
              </a:ext>
            </a:extLst>
          </p:cNvPr>
          <p:cNvSpPr txBox="1"/>
          <p:nvPr/>
        </p:nvSpPr>
        <p:spPr>
          <a:xfrm>
            <a:off x="3695308" y="5707797"/>
            <a:ext cx="5147035" cy="461665"/>
          </a:xfrm>
          <a:prstGeom prst="rect">
            <a:avLst/>
          </a:prstGeom>
          <a:noFill/>
        </p:spPr>
        <p:txBody>
          <a:bodyPr wrap="square" rtlCol="0">
            <a:spAutoFit/>
          </a:bodyPr>
          <a:lstStyle/>
          <a:p>
            <a:pPr algn="ctr"/>
            <a:r>
              <a:rPr lang="en-IN" sz="2400" b="1" dirty="0"/>
              <a:t>Research Practice- BITS G540</a:t>
            </a:r>
          </a:p>
        </p:txBody>
      </p:sp>
    </p:spTree>
    <p:extLst>
      <p:ext uri="{BB962C8B-B14F-4D97-AF65-F5344CB8AC3E}">
        <p14:creationId xmlns:p14="http://schemas.microsoft.com/office/powerpoint/2010/main" val="95361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E2FB21-1EE8-54FF-3C50-9520D1F999B7}"/>
              </a:ext>
            </a:extLst>
          </p:cNvPr>
          <p:cNvSpPr>
            <a:spLocks noGrp="1"/>
          </p:cNvSpPr>
          <p:nvPr>
            <p:ph type="title"/>
          </p:nvPr>
        </p:nvSpPr>
        <p:spPr>
          <a:xfrm>
            <a:off x="646111" y="452718"/>
            <a:ext cx="9404723" cy="867035"/>
          </a:xfrm>
        </p:spPr>
        <p:txBody>
          <a:bodyPr/>
          <a:lstStyle/>
          <a:p>
            <a:r>
              <a:rPr lang="en-IN" b="1" dirty="0"/>
              <a:t>Implementation Details</a:t>
            </a:r>
          </a:p>
        </p:txBody>
      </p:sp>
      <p:sp>
        <p:nvSpPr>
          <p:cNvPr id="2" name="TextBox 1">
            <a:extLst>
              <a:ext uri="{FF2B5EF4-FFF2-40B4-BE49-F238E27FC236}">
                <a16:creationId xmlns:a16="http://schemas.microsoft.com/office/drawing/2014/main" id="{DB337DBF-4203-C978-CE85-54F132F3F7C9}"/>
              </a:ext>
            </a:extLst>
          </p:cNvPr>
          <p:cNvSpPr txBox="1"/>
          <p:nvPr/>
        </p:nvSpPr>
        <p:spPr>
          <a:xfrm>
            <a:off x="646111" y="1461155"/>
            <a:ext cx="10077254" cy="1908215"/>
          </a:xfrm>
          <a:prstGeom prst="rect">
            <a:avLst/>
          </a:prstGeom>
          <a:noFill/>
        </p:spPr>
        <p:txBody>
          <a:bodyPr wrap="square" rtlCol="0">
            <a:spAutoFit/>
          </a:bodyPr>
          <a:lstStyle/>
          <a:p>
            <a:r>
              <a:rPr lang="en-US" sz="2000" b="1" dirty="0"/>
              <a:t>Technology stack used in the application:</a:t>
            </a:r>
          </a:p>
          <a:p>
            <a:r>
              <a:rPr lang="en-US" sz="2000" b="1" dirty="0"/>
              <a:t>UI – Framework: Flutter- Dart</a:t>
            </a:r>
          </a:p>
          <a:p>
            <a:r>
              <a:rPr lang="en-US" sz="2000" b="1" dirty="0"/>
              <a:t>Backend: Python Fast API Server (As microservices)</a:t>
            </a:r>
          </a:p>
          <a:p>
            <a:r>
              <a:rPr lang="en-US" sz="2000" b="1" dirty="0"/>
              <a:t>Database: Firebase.</a:t>
            </a:r>
          </a:p>
          <a:p>
            <a:r>
              <a:rPr lang="en-US" sz="2000" b="1" dirty="0"/>
              <a:t>Application architecture is as below:</a:t>
            </a:r>
          </a:p>
          <a:p>
            <a:endParaRPr lang="en-IN" dirty="0"/>
          </a:p>
        </p:txBody>
      </p:sp>
      <p:pic>
        <p:nvPicPr>
          <p:cNvPr id="4" name="Picture 3">
            <a:extLst>
              <a:ext uri="{FF2B5EF4-FFF2-40B4-BE49-F238E27FC236}">
                <a16:creationId xmlns:a16="http://schemas.microsoft.com/office/drawing/2014/main" id="{C51FFB3E-BF20-E92A-AC39-0479189B96DB}"/>
              </a:ext>
            </a:extLst>
          </p:cNvPr>
          <p:cNvPicPr>
            <a:picLocks noChangeAspect="1"/>
          </p:cNvPicPr>
          <p:nvPr/>
        </p:nvPicPr>
        <p:blipFill>
          <a:blip r:embed="rId2"/>
          <a:stretch>
            <a:fillRect/>
          </a:stretch>
        </p:blipFill>
        <p:spPr>
          <a:xfrm>
            <a:off x="7673420" y="1548712"/>
            <a:ext cx="4077788" cy="4856570"/>
          </a:xfrm>
          <a:prstGeom prst="rect">
            <a:avLst/>
          </a:prstGeom>
        </p:spPr>
      </p:pic>
    </p:spTree>
    <p:extLst>
      <p:ext uri="{BB962C8B-B14F-4D97-AF65-F5344CB8AC3E}">
        <p14:creationId xmlns:p14="http://schemas.microsoft.com/office/powerpoint/2010/main" val="205597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E2FB21-1EE8-54FF-3C50-9520D1F999B7}"/>
              </a:ext>
            </a:extLst>
          </p:cNvPr>
          <p:cNvSpPr>
            <a:spLocks noGrp="1"/>
          </p:cNvSpPr>
          <p:nvPr>
            <p:ph type="title"/>
          </p:nvPr>
        </p:nvSpPr>
        <p:spPr>
          <a:xfrm>
            <a:off x="646111" y="452718"/>
            <a:ext cx="9404723" cy="867035"/>
          </a:xfrm>
        </p:spPr>
        <p:txBody>
          <a:bodyPr/>
          <a:lstStyle/>
          <a:p>
            <a:r>
              <a:rPr lang="en-IN" b="1" dirty="0"/>
              <a:t>Implementation Details</a:t>
            </a:r>
          </a:p>
        </p:txBody>
      </p:sp>
      <p:sp>
        <p:nvSpPr>
          <p:cNvPr id="2" name="TextBox 1">
            <a:extLst>
              <a:ext uri="{FF2B5EF4-FFF2-40B4-BE49-F238E27FC236}">
                <a16:creationId xmlns:a16="http://schemas.microsoft.com/office/drawing/2014/main" id="{9E85341E-6D62-D186-E3CD-B5D7F8466038}"/>
              </a:ext>
            </a:extLst>
          </p:cNvPr>
          <p:cNvSpPr txBox="1"/>
          <p:nvPr/>
        </p:nvSpPr>
        <p:spPr>
          <a:xfrm>
            <a:off x="646111" y="1470580"/>
            <a:ext cx="5486400" cy="461665"/>
          </a:xfrm>
          <a:prstGeom prst="rect">
            <a:avLst/>
          </a:prstGeom>
          <a:noFill/>
        </p:spPr>
        <p:txBody>
          <a:bodyPr wrap="square" rtlCol="0">
            <a:spAutoFit/>
          </a:bodyPr>
          <a:lstStyle/>
          <a:p>
            <a:r>
              <a:rPr lang="en-IN" sz="2400" b="1" dirty="0"/>
              <a:t>UI – Flutter:</a:t>
            </a:r>
          </a:p>
        </p:txBody>
      </p:sp>
      <p:pic>
        <p:nvPicPr>
          <p:cNvPr id="4" name="Picture 3">
            <a:extLst>
              <a:ext uri="{FF2B5EF4-FFF2-40B4-BE49-F238E27FC236}">
                <a16:creationId xmlns:a16="http://schemas.microsoft.com/office/drawing/2014/main" id="{AB6E6AF4-21FF-9F6E-F80F-4CA4087FF1DA}"/>
              </a:ext>
            </a:extLst>
          </p:cNvPr>
          <p:cNvPicPr>
            <a:picLocks noChangeAspect="1"/>
          </p:cNvPicPr>
          <p:nvPr/>
        </p:nvPicPr>
        <p:blipFill>
          <a:blip r:embed="rId2"/>
          <a:stretch>
            <a:fillRect/>
          </a:stretch>
        </p:blipFill>
        <p:spPr>
          <a:xfrm>
            <a:off x="715097" y="2083072"/>
            <a:ext cx="1133954" cy="2316681"/>
          </a:xfrm>
          <a:prstGeom prst="rect">
            <a:avLst/>
          </a:prstGeom>
        </p:spPr>
      </p:pic>
      <p:pic>
        <p:nvPicPr>
          <p:cNvPr id="5" name="Picture 4">
            <a:extLst>
              <a:ext uri="{FF2B5EF4-FFF2-40B4-BE49-F238E27FC236}">
                <a16:creationId xmlns:a16="http://schemas.microsoft.com/office/drawing/2014/main" id="{D0B38EFE-DAC7-92ED-45FC-14460034DE06}"/>
              </a:ext>
            </a:extLst>
          </p:cNvPr>
          <p:cNvPicPr>
            <a:picLocks noChangeAspect="1"/>
          </p:cNvPicPr>
          <p:nvPr/>
        </p:nvPicPr>
        <p:blipFill>
          <a:blip r:embed="rId3"/>
          <a:stretch>
            <a:fillRect/>
          </a:stretch>
        </p:blipFill>
        <p:spPr>
          <a:xfrm>
            <a:off x="2783350" y="2083072"/>
            <a:ext cx="1115665" cy="2243522"/>
          </a:xfrm>
          <a:prstGeom prst="rect">
            <a:avLst/>
          </a:prstGeom>
        </p:spPr>
      </p:pic>
      <p:pic>
        <p:nvPicPr>
          <p:cNvPr id="6" name="Picture 5">
            <a:extLst>
              <a:ext uri="{FF2B5EF4-FFF2-40B4-BE49-F238E27FC236}">
                <a16:creationId xmlns:a16="http://schemas.microsoft.com/office/drawing/2014/main" id="{0E9A7EB8-441A-E4E1-0BA9-5CAB310D2665}"/>
              </a:ext>
            </a:extLst>
          </p:cNvPr>
          <p:cNvPicPr>
            <a:picLocks noChangeAspect="1"/>
          </p:cNvPicPr>
          <p:nvPr/>
        </p:nvPicPr>
        <p:blipFill>
          <a:blip r:embed="rId4"/>
          <a:stretch>
            <a:fillRect/>
          </a:stretch>
        </p:blipFill>
        <p:spPr>
          <a:xfrm>
            <a:off x="4865601" y="2113555"/>
            <a:ext cx="1030313" cy="2286198"/>
          </a:xfrm>
          <a:prstGeom prst="rect">
            <a:avLst/>
          </a:prstGeom>
        </p:spPr>
      </p:pic>
      <p:pic>
        <p:nvPicPr>
          <p:cNvPr id="7" name="Picture 6">
            <a:extLst>
              <a:ext uri="{FF2B5EF4-FFF2-40B4-BE49-F238E27FC236}">
                <a16:creationId xmlns:a16="http://schemas.microsoft.com/office/drawing/2014/main" id="{83EC2E12-0982-77E8-2AB4-1F4434E8E780}"/>
              </a:ext>
            </a:extLst>
          </p:cNvPr>
          <p:cNvPicPr>
            <a:picLocks noChangeAspect="1"/>
          </p:cNvPicPr>
          <p:nvPr/>
        </p:nvPicPr>
        <p:blipFill>
          <a:blip r:embed="rId5"/>
          <a:stretch>
            <a:fillRect/>
          </a:stretch>
        </p:blipFill>
        <p:spPr>
          <a:xfrm>
            <a:off x="6520954" y="2113555"/>
            <a:ext cx="2085013" cy="2036240"/>
          </a:xfrm>
          <a:prstGeom prst="rect">
            <a:avLst/>
          </a:prstGeom>
        </p:spPr>
      </p:pic>
      <p:pic>
        <p:nvPicPr>
          <p:cNvPr id="8" name="Picture 7">
            <a:extLst>
              <a:ext uri="{FF2B5EF4-FFF2-40B4-BE49-F238E27FC236}">
                <a16:creationId xmlns:a16="http://schemas.microsoft.com/office/drawing/2014/main" id="{64E4FA7C-1776-263F-565C-4AA2E366BE53}"/>
              </a:ext>
            </a:extLst>
          </p:cNvPr>
          <p:cNvPicPr>
            <a:picLocks noChangeAspect="1"/>
          </p:cNvPicPr>
          <p:nvPr/>
        </p:nvPicPr>
        <p:blipFill>
          <a:blip r:embed="rId6"/>
          <a:stretch>
            <a:fillRect/>
          </a:stretch>
        </p:blipFill>
        <p:spPr>
          <a:xfrm>
            <a:off x="9042550" y="2122699"/>
            <a:ext cx="2591025" cy="2017951"/>
          </a:xfrm>
          <a:prstGeom prst="rect">
            <a:avLst/>
          </a:prstGeom>
        </p:spPr>
      </p:pic>
      <p:pic>
        <p:nvPicPr>
          <p:cNvPr id="9" name="Picture 8">
            <a:extLst>
              <a:ext uri="{FF2B5EF4-FFF2-40B4-BE49-F238E27FC236}">
                <a16:creationId xmlns:a16="http://schemas.microsoft.com/office/drawing/2014/main" id="{DE873631-8C04-9D47-5576-49FEF951B5E7}"/>
              </a:ext>
            </a:extLst>
          </p:cNvPr>
          <p:cNvPicPr>
            <a:picLocks noChangeAspect="1"/>
          </p:cNvPicPr>
          <p:nvPr/>
        </p:nvPicPr>
        <p:blipFill>
          <a:blip r:embed="rId7"/>
          <a:stretch>
            <a:fillRect/>
          </a:stretch>
        </p:blipFill>
        <p:spPr>
          <a:xfrm>
            <a:off x="9383956" y="4483985"/>
            <a:ext cx="2249619" cy="2188654"/>
          </a:xfrm>
          <a:prstGeom prst="rect">
            <a:avLst/>
          </a:prstGeom>
        </p:spPr>
      </p:pic>
    </p:spTree>
    <p:extLst>
      <p:ext uri="{BB962C8B-B14F-4D97-AF65-F5344CB8AC3E}">
        <p14:creationId xmlns:p14="http://schemas.microsoft.com/office/powerpoint/2010/main" val="297144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E2FB21-1EE8-54FF-3C50-9520D1F999B7}"/>
              </a:ext>
            </a:extLst>
          </p:cNvPr>
          <p:cNvSpPr>
            <a:spLocks noGrp="1"/>
          </p:cNvSpPr>
          <p:nvPr>
            <p:ph type="title"/>
          </p:nvPr>
        </p:nvSpPr>
        <p:spPr>
          <a:xfrm>
            <a:off x="646111" y="452718"/>
            <a:ext cx="9404723" cy="867035"/>
          </a:xfrm>
        </p:spPr>
        <p:txBody>
          <a:bodyPr/>
          <a:lstStyle/>
          <a:p>
            <a:r>
              <a:rPr lang="en-IN" b="1" dirty="0"/>
              <a:t>Implementation Details</a:t>
            </a:r>
          </a:p>
        </p:txBody>
      </p:sp>
      <p:sp>
        <p:nvSpPr>
          <p:cNvPr id="2" name="TextBox 1">
            <a:extLst>
              <a:ext uri="{FF2B5EF4-FFF2-40B4-BE49-F238E27FC236}">
                <a16:creationId xmlns:a16="http://schemas.microsoft.com/office/drawing/2014/main" id="{F00D806B-A677-56EE-41CB-23E67EC6B70F}"/>
              </a:ext>
            </a:extLst>
          </p:cNvPr>
          <p:cNvSpPr txBox="1"/>
          <p:nvPr/>
        </p:nvSpPr>
        <p:spPr>
          <a:xfrm>
            <a:off x="646110" y="1498862"/>
            <a:ext cx="10581213" cy="3489160"/>
          </a:xfrm>
          <a:prstGeom prst="rect">
            <a:avLst/>
          </a:prstGeom>
          <a:noFill/>
        </p:spPr>
        <p:txBody>
          <a:bodyPr wrap="square" rtlCol="0">
            <a:spAutoFit/>
          </a:bodyPr>
          <a:lstStyle/>
          <a:p>
            <a:r>
              <a:rPr lang="en-IN" sz="2000" b="1" dirty="0"/>
              <a:t>Backend – FAST API</a:t>
            </a:r>
          </a:p>
          <a:p>
            <a:endParaRPr lang="en-IN" sz="2000" b="1" dirty="0"/>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Backend is written in python that runs all the backend functions like fetching data from database and sending to user UI. Sample code snippet/APIs is given below.</a:t>
            </a:r>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@app.get("/get/{input}")</a:t>
            </a:r>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@app.put("/add/{question}/{answer}/{conid}")</a:t>
            </a:r>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@app.get("/getrating/{id}")</a:t>
            </a:r>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@app.put("/addconversation/")</a:t>
            </a:r>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@app.post("/update/{id}/{rating}")</a:t>
            </a:r>
          </a:p>
          <a:p>
            <a:pPr marL="27051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@app.get("/getall/{id}")</a:t>
            </a:r>
          </a:p>
          <a:p>
            <a:endParaRPr lang="en-IN" sz="2000" b="1" dirty="0"/>
          </a:p>
        </p:txBody>
      </p:sp>
      <p:pic>
        <p:nvPicPr>
          <p:cNvPr id="4" name="Picture 3">
            <a:extLst>
              <a:ext uri="{FF2B5EF4-FFF2-40B4-BE49-F238E27FC236}">
                <a16:creationId xmlns:a16="http://schemas.microsoft.com/office/drawing/2014/main" id="{AC4B46FC-AFC4-7E5A-B6AF-D47A637AA6F7}"/>
              </a:ext>
            </a:extLst>
          </p:cNvPr>
          <p:cNvPicPr>
            <a:picLocks noChangeAspect="1"/>
          </p:cNvPicPr>
          <p:nvPr/>
        </p:nvPicPr>
        <p:blipFill>
          <a:blip r:embed="rId2"/>
          <a:stretch>
            <a:fillRect/>
          </a:stretch>
        </p:blipFill>
        <p:spPr>
          <a:xfrm>
            <a:off x="4708450" y="3849585"/>
            <a:ext cx="7320337" cy="2683189"/>
          </a:xfrm>
          <a:prstGeom prst="rect">
            <a:avLst/>
          </a:prstGeom>
        </p:spPr>
      </p:pic>
    </p:spTree>
    <p:extLst>
      <p:ext uri="{BB962C8B-B14F-4D97-AF65-F5344CB8AC3E}">
        <p14:creationId xmlns:p14="http://schemas.microsoft.com/office/powerpoint/2010/main" val="3430351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385F-7958-845A-4FE4-814DD51E96DD}"/>
              </a:ext>
            </a:extLst>
          </p:cNvPr>
          <p:cNvSpPr>
            <a:spLocks noGrp="1"/>
          </p:cNvSpPr>
          <p:nvPr>
            <p:ph type="title"/>
          </p:nvPr>
        </p:nvSpPr>
        <p:spPr/>
        <p:txBody>
          <a:bodyPr/>
          <a:lstStyle/>
          <a:p>
            <a:r>
              <a:rPr lang="en-IN" b="1" dirty="0"/>
              <a:t>Implementation Details</a:t>
            </a:r>
          </a:p>
        </p:txBody>
      </p:sp>
      <p:sp>
        <p:nvSpPr>
          <p:cNvPr id="3" name="TextBox 2">
            <a:extLst>
              <a:ext uri="{FF2B5EF4-FFF2-40B4-BE49-F238E27FC236}">
                <a16:creationId xmlns:a16="http://schemas.microsoft.com/office/drawing/2014/main" id="{4DD6E903-CFB4-FB00-CD0F-69886BEF48FB}"/>
              </a:ext>
            </a:extLst>
          </p:cNvPr>
          <p:cNvSpPr txBox="1"/>
          <p:nvPr/>
        </p:nvSpPr>
        <p:spPr>
          <a:xfrm>
            <a:off x="646111" y="1363054"/>
            <a:ext cx="6042582" cy="400110"/>
          </a:xfrm>
          <a:prstGeom prst="rect">
            <a:avLst/>
          </a:prstGeom>
          <a:noFill/>
        </p:spPr>
        <p:txBody>
          <a:bodyPr wrap="square" rtlCol="0">
            <a:spAutoFit/>
          </a:bodyPr>
          <a:lstStyle/>
          <a:p>
            <a:r>
              <a:rPr lang="en-IN" sz="2000" b="1" dirty="0"/>
              <a:t>Database – Firebase</a:t>
            </a:r>
            <a:r>
              <a:rPr lang="en-IN" dirty="0"/>
              <a:t>:</a:t>
            </a:r>
          </a:p>
        </p:txBody>
      </p:sp>
      <p:graphicFrame>
        <p:nvGraphicFramePr>
          <p:cNvPr id="4" name="Table 3">
            <a:extLst>
              <a:ext uri="{FF2B5EF4-FFF2-40B4-BE49-F238E27FC236}">
                <a16:creationId xmlns:a16="http://schemas.microsoft.com/office/drawing/2014/main" id="{EB4D7EB3-B647-78AE-28F1-129786623AFF}"/>
              </a:ext>
            </a:extLst>
          </p:cNvPr>
          <p:cNvGraphicFramePr>
            <a:graphicFrameLocks noGrp="1"/>
          </p:cNvGraphicFramePr>
          <p:nvPr>
            <p:extLst>
              <p:ext uri="{D42A27DB-BD31-4B8C-83A1-F6EECF244321}">
                <p14:modId xmlns:p14="http://schemas.microsoft.com/office/powerpoint/2010/main" val="982509438"/>
              </p:ext>
            </p:extLst>
          </p:nvPr>
        </p:nvGraphicFramePr>
        <p:xfrm>
          <a:off x="737960" y="2346221"/>
          <a:ext cx="5454650" cy="654558"/>
        </p:xfrm>
        <a:graphic>
          <a:graphicData uri="http://schemas.openxmlformats.org/drawingml/2006/table">
            <a:tbl>
              <a:tblPr firstRow="1" firstCol="1" bandRow="1"/>
              <a:tblGrid>
                <a:gridCol w="2727325">
                  <a:extLst>
                    <a:ext uri="{9D8B030D-6E8A-4147-A177-3AD203B41FA5}">
                      <a16:colId xmlns:a16="http://schemas.microsoft.com/office/drawing/2014/main" val="2971973962"/>
                    </a:ext>
                  </a:extLst>
                </a:gridCol>
                <a:gridCol w="2727325">
                  <a:extLst>
                    <a:ext uri="{9D8B030D-6E8A-4147-A177-3AD203B41FA5}">
                      <a16:colId xmlns:a16="http://schemas.microsoft.com/office/drawing/2014/main" val="3805024661"/>
                    </a:ext>
                  </a:extLst>
                </a:gridCol>
              </a:tblGrid>
              <a:tr h="0">
                <a:tc gridSpan="2">
                  <a:txBody>
                    <a:bodyPr/>
                    <a:lstStyle/>
                    <a:p>
                      <a:pPr marL="457200" algn="ctr">
                        <a:lnSpc>
                          <a:spcPct val="107000"/>
                        </a:lnSpc>
                        <a:spcAft>
                          <a:spcPts val="800"/>
                        </a:spcAft>
                      </a:pPr>
                      <a:r>
                        <a:rPr lang="en-IN" sz="1400" kern="100">
                          <a:effectLst/>
                          <a:latin typeface="Calibri" panose="020F0502020204030204" pitchFamily="34" charset="0"/>
                          <a:ea typeface="Calibri" panose="020F0502020204030204" pitchFamily="34" charset="0"/>
                          <a:cs typeface="Times New Roman" panose="02020603050405020304" pitchFamily="18" charset="0"/>
                        </a:rPr>
                        <a:t>Conversation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391627340"/>
                  </a:ext>
                </a:extLst>
              </a:tr>
              <a:tr h="0">
                <a:tc>
                  <a:txBody>
                    <a:bodyPr/>
                    <a:lstStyle/>
                    <a:p>
                      <a:pPr marL="457200" algn="ctr">
                        <a:lnSpc>
                          <a:spcPct val="107000"/>
                        </a:lnSpc>
                      </a:pPr>
                      <a:r>
                        <a:rPr lang="en-IN" sz="1400" kern="100">
                          <a:effectLst/>
                          <a:latin typeface="Calibri" panose="020F0502020204030204" pitchFamily="34" charset="0"/>
                          <a:ea typeface="Calibri" panose="020F0502020204030204" pitchFamily="34" charset="0"/>
                          <a:cs typeface="Times New Roman" panose="02020603050405020304" pitchFamily="18" charset="0"/>
                        </a:rPr>
                        <a:t>Document 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800"/>
                        </a:spcAft>
                      </a:pPr>
                      <a:r>
                        <a:rPr lang="en-IN" sz="1400" kern="100">
                          <a:effectLst/>
                          <a:latin typeface="Calibri" panose="020F0502020204030204" pitchFamily="34" charset="0"/>
                          <a:ea typeface="Calibri" panose="020F0502020204030204" pitchFamily="34" charset="0"/>
                          <a:cs typeface="Times New Roman" panose="02020603050405020304" pitchFamily="18" charset="0"/>
                        </a:rPr>
                        <a:t>Rating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382091"/>
                  </a:ext>
                </a:extLst>
              </a:tr>
              <a:tr h="0">
                <a:tc>
                  <a:txBody>
                    <a:bodyPr/>
                    <a:lstStyle/>
                    <a:p>
                      <a:pPr marL="457200" algn="ctr">
                        <a:lnSpc>
                          <a:spcPct val="107000"/>
                        </a:lnSpc>
                      </a:pPr>
                      <a:r>
                        <a:rPr lang="en-IN" sz="1050" kern="100">
                          <a:effectLst/>
                          <a:latin typeface="Roboto Mono" panose="00000009000000000000" pitchFamily="49" charset="0"/>
                          <a:ea typeface="Calibri" panose="020F0502020204030204" pitchFamily="34" charset="0"/>
                          <a:cs typeface="Times New Roman" panose="02020603050405020304" pitchFamily="18" charset="0"/>
                        </a:rPr>
                        <a:t>EQs0PAK5EfVbMXLMZvXG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9993723"/>
                  </a:ext>
                </a:extLst>
              </a:tr>
            </a:tbl>
          </a:graphicData>
        </a:graphic>
      </p:graphicFrame>
      <p:pic>
        <p:nvPicPr>
          <p:cNvPr id="5" name="Picture 4">
            <a:extLst>
              <a:ext uri="{FF2B5EF4-FFF2-40B4-BE49-F238E27FC236}">
                <a16:creationId xmlns:a16="http://schemas.microsoft.com/office/drawing/2014/main" id="{8D28C4DA-5AF6-EA83-EDDA-62D8A8600AB0}"/>
              </a:ext>
            </a:extLst>
          </p:cNvPr>
          <p:cNvPicPr>
            <a:picLocks noChangeAspect="1"/>
          </p:cNvPicPr>
          <p:nvPr/>
        </p:nvPicPr>
        <p:blipFill>
          <a:blip r:embed="rId2"/>
          <a:stretch>
            <a:fillRect/>
          </a:stretch>
        </p:blipFill>
        <p:spPr>
          <a:xfrm>
            <a:off x="797995" y="4276218"/>
            <a:ext cx="5444200" cy="1457070"/>
          </a:xfrm>
          <a:prstGeom prst="rect">
            <a:avLst/>
          </a:prstGeom>
        </p:spPr>
      </p:pic>
      <p:graphicFrame>
        <p:nvGraphicFramePr>
          <p:cNvPr id="6" name="Table 5">
            <a:extLst>
              <a:ext uri="{FF2B5EF4-FFF2-40B4-BE49-F238E27FC236}">
                <a16:creationId xmlns:a16="http://schemas.microsoft.com/office/drawing/2014/main" id="{0FBB8916-3910-D88F-AA47-E32B97E2F0C8}"/>
              </a:ext>
            </a:extLst>
          </p:cNvPr>
          <p:cNvGraphicFramePr>
            <a:graphicFrameLocks noGrp="1"/>
          </p:cNvGraphicFramePr>
          <p:nvPr>
            <p:extLst>
              <p:ext uri="{D42A27DB-BD31-4B8C-83A1-F6EECF244321}">
                <p14:modId xmlns:p14="http://schemas.microsoft.com/office/powerpoint/2010/main" val="3147765765"/>
              </p:ext>
            </p:extLst>
          </p:nvPr>
        </p:nvGraphicFramePr>
        <p:xfrm>
          <a:off x="6394041" y="2208022"/>
          <a:ext cx="5454650" cy="1111124"/>
        </p:xfrm>
        <a:graphic>
          <a:graphicData uri="http://schemas.openxmlformats.org/drawingml/2006/table">
            <a:tbl>
              <a:tblPr firstRow="1" firstCol="1" bandRow="1"/>
              <a:tblGrid>
                <a:gridCol w="2066925">
                  <a:extLst>
                    <a:ext uri="{9D8B030D-6E8A-4147-A177-3AD203B41FA5}">
                      <a16:colId xmlns:a16="http://schemas.microsoft.com/office/drawing/2014/main" val="590444734"/>
                    </a:ext>
                  </a:extLst>
                </a:gridCol>
                <a:gridCol w="989965">
                  <a:extLst>
                    <a:ext uri="{9D8B030D-6E8A-4147-A177-3AD203B41FA5}">
                      <a16:colId xmlns:a16="http://schemas.microsoft.com/office/drawing/2014/main" val="3584069491"/>
                    </a:ext>
                  </a:extLst>
                </a:gridCol>
                <a:gridCol w="900430">
                  <a:extLst>
                    <a:ext uri="{9D8B030D-6E8A-4147-A177-3AD203B41FA5}">
                      <a16:colId xmlns:a16="http://schemas.microsoft.com/office/drawing/2014/main" val="172574870"/>
                    </a:ext>
                  </a:extLst>
                </a:gridCol>
                <a:gridCol w="1497330">
                  <a:extLst>
                    <a:ext uri="{9D8B030D-6E8A-4147-A177-3AD203B41FA5}">
                      <a16:colId xmlns:a16="http://schemas.microsoft.com/office/drawing/2014/main" val="34227743"/>
                    </a:ext>
                  </a:extLst>
                </a:gridCol>
              </a:tblGrid>
              <a:tr h="0">
                <a:tc gridSpan="4">
                  <a:txBody>
                    <a:bodyPr/>
                    <a:lstStyle/>
                    <a:p>
                      <a:pPr marL="457200" algn="ctr">
                        <a:lnSpc>
                          <a:spcPct val="107000"/>
                        </a:lnSpc>
                        <a:spcAft>
                          <a:spcPts val="800"/>
                        </a:spcAft>
                      </a:pPr>
                      <a:r>
                        <a:rPr lang="en-IN" sz="1400" kern="100">
                          <a:effectLst/>
                          <a:latin typeface="Calibri" panose="020F0502020204030204" pitchFamily="34" charset="0"/>
                          <a:ea typeface="Calibri" panose="020F0502020204030204" pitchFamily="34" charset="0"/>
                          <a:cs typeface="Times New Roman" panose="02020603050405020304" pitchFamily="18" charset="0"/>
                        </a:rPr>
                        <a:t>Data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46982096"/>
                  </a:ext>
                </a:extLst>
              </a:tr>
              <a:tr h="0">
                <a:tc>
                  <a:txBody>
                    <a:bodyPr/>
                    <a:lstStyle/>
                    <a:p>
                      <a:pPr marL="457200" algn="ctr">
                        <a:lnSpc>
                          <a:spcPct val="107000"/>
                        </a:lnSpc>
                      </a:pPr>
                      <a:r>
                        <a:rPr lang="en-IN" sz="1400" kern="100">
                          <a:effectLst/>
                          <a:latin typeface="Calibri" panose="020F0502020204030204" pitchFamily="34" charset="0"/>
                          <a:ea typeface="Calibri" panose="020F0502020204030204" pitchFamily="34" charset="0"/>
                          <a:cs typeface="Times New Roman" panose="02020603050405020304" pitchFamily="18" charset="0"/>
                        </a:rPr>
                        <a:t>Document 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pPr>
                      <a:r>
                        <a:rPr lang="en-IN" sz="1400" kern="100">
                          <a:effectLst/>
                          <a:latin typeface="Calibri" panose="020F0502020204030204" pitchFamily="34" charset="0"/>
                          <a:ea typeface="Calibri" panose="020F0502020204030204" pitchFamily="34" charset="0"/>
                          <a:cs typeface="Times New Roman" panose="02020603050405020304" pitchFamily="18" charset="0"/>
                        </a:rPr>
                        <a:t>Question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pPr>
                      <a:r>
                        <a:rPr lang="en-IN" sz="1400" kern="100">
                          <a:effectLst/>
                          <a:latin typeface="Calibri" panose="020F0502020204030204" pitchFamily="34" charset="0"/>
                          <a:ea typeface="Calibri" panose="020F0502020204030204" pitchFamily="34" charset="0"/>
                          <a:cs typeface="Times New Roman" panose="02020603050405020304" pitchFamily="18" charset="0"/>
                        </a:rPr>
                        <a:t>Answer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800"/>
                        </a:spcAft>
                      </a:pPr>
                      <a:r>
                        <a:rPr lang="en-IN" sz="1400" kern="100">
                          <a:effectLst/>
                          <a:latin typeface="Calibri" panose="020F0502020204030204" pitchFamily="34" charset="0"/>
                          <a:ea typeface="Calibri" panose="020F0502020204030204" pitchFamily="34" charset="0"/>
                          <a:cs typeface="Times New Roman" panose="02020603050405020304" pitchFamily="18" charset="0"/>
                        </a:rPr>
                        <a:t>Conversation 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904003"/>
                  </a:ext>
                </a:extLst>
              </a:tr>
              <a:tr h="0">
                <a:tc>
                  <a:txBody>
                    <a:bodyPr/>
                    <a:lstStyle/>
                    <a:p>
                      <a:pPr marL="457200" algn="ctr">
                        <a:lnSpc>
                          <a:spcPct val="107000"/>
                        </a:lnSpc>
                      </a:pPr>
                      <a:r>
                        <a:rPr lang="en-IN" sz="1400" kern="100">
                          <a:effectLst/>
                          <a:latin typeface="Calibri" panose="020F0502020204030204" pitchFamily="34" charset="0"/>
                          <a:ea typeface="Calibri" panose="020F0502020204030204" pitchFamily="34" charset="0"/>
                          <a:cs typeface="Times New Roman" panose="02020603050405020304" pitchFamily="18" charset="0"/>
                        </a:rPr>
                        <a:t>CdYiaK2M8TPmya2wa7c8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pPr>
                      <a:r>
                        <a:rPr lang="en-IN" sz="1400" kern="100">
                          <a:effectLst/>
                          <a:latin typeface="Calibri" panose="020F0502020204030204" pitchFamily="34" charset="0"/>
                          <a:ea typeface="Calibri" panose="020F0502020204030204" pitchFamily="34" charset="0"/>
                          <a:cs typeface="Times New Roman" panose="02020603050405020304" pitchFamily="18" charset="0"/>
                        </a:rPr>
                        <a:t>Hello</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pPr>
                      <a:r>
                        <a:rPr lang="en-IN" sz="1400" kern="100">
                          <a:effectLst/>
                          <a:latin typeface="Calibri" panose="020F0502020204030204" pitchFamily="34" charset="0"/>
                          <a:ea typeface="Calibri" panose="020F0502020204030204" pitchFamily="34" charset="0"/>
                          <a:cs typeface="Times New Roman" panose="02020603050405020304" pitchFamily="18" charset="0"/>
                        </a:rPr>
                        <a:t>hi</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07000"/>
                        </a:lnSpc>
                        <a:spcAft>
                          <a:spcPts val="800"/>
                        </a:spcAft>
                      </a:pPr>
                      <a:r>
                        <a:rPr lang="en-IN" sz="1050" kern="100" dirty="0">
                          <a:effectLst/>
                          <a:latin typeface="Roboto Mono" panose="00000009000000000000" pitchFamily="49" charset="0"/>
                          <a:ea typeface="Calibri" panose="020F0502020204030204" pitchFamily="34" charset="0"/>
                          <a:cs typeface="Times New Roman" panose="02020603050405020304" pitchFamily="18" charset="0"/>
                        </a:rPr>
                        <a:t>EQs0PAK5EfVbMXLMZvXG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85888"/>
                  </a:ext>
                </a:extLst>
              </a:tr>
            </a:tbl>
          </a:graphicData>
        </a:graphic>
      </p:graphicFrame>
      <p:pic>
        <p:nvPicPr>
          <p:cNvPr id="7" name="Picture 6">
            <a:extLst>
              <a:ext uri="{FF2B5EF4-FFF2-40B4-BE49-F238E27FC236}">
                <a16:creationId xmlns:a16="http://schemas.microsoft.com/office/drawing/2014/main" id="{0DFED6C6-18DD-2D60-C531-C13E87F4AB94}"/>
              </a:ext>
            </a:extLst>
          </p:cNvPr>
          <p:cNvPicPr>
            <a:picLocks noChangeAspect="1"/>
          </p:cNvPicPr>
          <p:nvPr/>
        </p:nvPicPr>
        <p:blipFill>
          <a:blip r:embed="rId3"/>
          <a:stretch>
            <a:fillRect/>
          </a:stretch>
        </p:blipFill>
        <p:spPr>
          <a:xfrm>
            <a:off x="6463126" y="4276218"/>
            <a:ext cx="5468586" cy="1713124"/>
          </a:xfrm>
          <a:prstGeom prst="rect">
            <a:avLst/>
          </a:prstGeom>
        </p:spPr>
      </p:pic>
    </p:spTree>
    <p:extLst>
      <p:ext uri="{BB962C8B-B14F-4D97-AF65-F5344CB8AC3E}">
        <p14:creationId xmlns:p14="http://schemas.microsoft.com/office/powerpoint/2010/main" val="205950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1009-2CDE-031C-0C43-C494AC18DCBF}"/>
              </a:ext>
            </a:extLst>
          </p:cNvPr>
          <p:cNvSpPr>
            <a:spLocks noGrp="1"/>
          </p:cNvSpPr>
          <p:nvPr>
            <p:ph type="title"/>
          </p:nvPr>
        </p:nvSpPr>
        <p:spPr/>
        <p:txBody>
          <a:bodyPr/>
          <a:lstStyle/>
          <a:p>
            <a:r>
              <a:rPr lang="en-IN" b="1" dirty="0"/>
              <a:t>Limitations</a:t>
            </a:r>
          </a:p>
        </p:txBody>
      </p:sp>
      <p:sp>
        <p:nvSpPr>
          <p:cNvPr id="3" name="TextBox 2">
            <a:extLst>
              <a:ext uri="{FF2B5EF4-FFF2-40B4-BE49-F238E27FC236}">
                <a16:creationId xmlns:a16="http://schemas.microsoft.com/office/drawing/2014/main" id="{005AA6F3-5452-5F5C-AEE5-B41ABA082F8D}"/>
              </a:ext>
            </a:extLst>
          </p:cNvPr>
          <p:cNvSpPr txBox="1"/>
          <p:nvPr/>
        </p:nvSpPr>
        <p:spPr>
          <a:xfrm>
            <a:off x="838986" y="1960775"/>
            <a:ext cx="11123628" cy="3236207"/>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This chatbot is trained with very a smaller number of data, that’s why some kind of model overfitting is there. So, it cannot handle any question that are in the known context but the user question has some difficult words.</a:t>
            </a:r>
          </a:p>
          <a:p>
            <a:pPr marL="342900" lvl="0" indent="-342900" algn="just">
              <a:lnSpc>
                <a:spcPct val="107000"/>
              </a:lnSpc>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If we give out of context question to the chatbot, instead of giving a smart answer like “I can’t understand your question”, the chatbot will give some known answer that is totally wrong.</a:t>
            </a:r>
          </a:p>
          <a:p>
            <a:pPr marL="342900" lvl="0" indent="-342900" algn="just">
              <a:lnSpc>
                <a:spcPct val="107000"/>
              </a:lnSpc>
              <a:spcAft>
                <a:spcPts val="800"/>
              </a:spcAft>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This chatbot cannot handle the situation if user made a spelling mistake in asking question.</a:t>
            </a:r>
          </a:p>
        </p:txBody>
      </p:sp>
    </p:spTree>
    <p:extLst>
      <p:ext uri="{BB962C8B-B14F-4D97-AF65-F5344CB8AC3E}">
        <p14:creationId xmlns:p14="http://schemas.microsoft.com/office/powerpoint/2010/main" val="348843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2822-85B2-66DB-985C-18D008B66C7E}"/>
              </a:ext>
            </a:extLst>
          </p:cNvPr>
          <p:cNvSpPr>
            <a:spLocks noGrp="1"/>
          </p:cNvSpPr>
          <p:nvPr>
            <p:ph type="title"/>
          </p:nvPr>
        </p:nvSpPr>
        <p:spPr>
          <a:xfrm>
            <a:off x="646111" y="452718"/>
            <a:ext cx="9404723" cy="1036717"/>
          </a:xfrm>
        </p:spPr>
        <p:txBody>
          <a:bodyPr/>
          <a:lstStyle/>
          <a:p>
            <a:r>
              <a:rPr lang="en-IN" b="1" dirty="0"/>
              <a:t>Future Scope</a:t>
            </a:r>
          </a:p>
        </p:txBody>
      </p:sp>
      <p:sp>
        <p:nvSpPr>
          <p:cNvPr id="3" name="TextBox 2">
            <a:extLst>
              <a:ext uri="{FF2B5EF4-FFF2-40B4-BE49-F238E27FC236}">
                <a16:creationId xmlns:a16="http://schemas.microsoft.com/office/drawing/2014/main" id="{44A955E3-F2AF-3357-3985-A6989300CCBD}"/>
              </a:ext>
            </a:extLst>
          </p:cNvPr>
          <p:cNvSpPr txBox="1"/>
          <p:nvPr/>
        </p:nvSpPr>
        <p:spPr>
          <a:xfrm>
            <a:off x="646111" y="1178350"/>
            <a:ext cx="11457905" cy="4909742"/>
          </a:xfrm>
          <a:prstGeom prst="rect">
            <a:avLst/>
          </a:prstGeom>
          <a:noFill/>
        </p:spPr>
        <p:txBody>
          <a:bodyPr wrap="square" rtlCol="0">
            <a:sp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first target is to overcome all the limitations that the chatbot is currently having and secondly, we will make our chatbot more advanced. Our next move may be as follow:</a:t>
            </a:r>
          </a:p>
          <a:p>
            <a:pPr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Approach 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we have small amount of data for our domain, then we will use pre trained model like – BERT, GPT which are already trained on a large set of English words. And we can easily fine tune the models according to our dataset using Hugging Face libraries.</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approach, dataset will contain a set of question answers against one intent. By training the BERT model on our data, the model will tell the intent for user input and according to that intent the answers will be selected randomly.</a:t>
            </a:r>
          </a:p>
          <a:p>
            <a:pPr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Approach 2:</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 approach 1, we will use the dataset that contains a set of question answers pairs under one intent. We will use pre trained model like BERT, GPT to train the same on our dataset by finetuning.</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approach, the BERT or GPT model will give the intent of user input and then we will check the cosine similarity between user input and all the question under that intent. The most similar question will be selected along with its answer.</a:t>
            </a:r>
          </a:p>
        </p:txBody>
      </p:sp>
    </p:spTree>
    <p:extLst>
      <p:ext uri="{BB962C8B-B14F-4D97-AF65-F5344CB8AC3E}">
        <p14:creationId xmlns:p14="http://schemas.microsoft.com/office/powerpoint/2010/main" val="67778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926B-ACBE-18BD-4357-D45248358395}"/>
              </a:ext>
            </a:extLst>
          </p:cNvPr>
          <p:cNvSpPr>
            <a:spLocks noGrp="1"/>
          </p:cNvSpPr>
          <p:nvPr>
            <p:ph type="title"/>
          </p:nvPr>
        </p:nvSpPr>
        <p:spPr>
          <a:xfrm>
            <a:off x="4520527" y="3007382"/>
            <a:ext cx="9404723" cy="1400530"/>
          </a:xfrm>
        </p:spPr>
        <p:txBody>
          <a:bodyPr/>
          <a:lstStyle/>
          <a:p>
            <a:r>
              <a:rPr lang="en-IN" b="1" dirty="0"/>
              <a:t>LIVE DEMO</a:t>
            </a:r>
          </a:p>
        </p:txBody>
      </p:sp>
    </p:spTree>
    <p:extLst>
      <p:ext uri="{BB962C8B-B14F-4D97-AF65-F5344CB8AC3E}">
        <p14:creationId xmlns:p14="http://schemas.microsoft.com/office/powerpoint/2010/main" val="100168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1CFACD-10A9-0290-FF80-289ACC5779B2}"/>
              </a:ext>
            </a:extLst>
          </p:cNvPr>
          <p:cNvSpPr txBox="1"/>
          <p:nvPr/>
        </p:nvSpPr>
        <p:spPr>
          <a:xfrm>
            <a:off x="2999295" y="2767280"/>
            <a:ext cx="6193410" cy="1323439"/>
          </a:xfrm>
          <a:prstGeom prst="rect">
            <a:avLst/>
          </a:prstGeom>
          <a:noFill/>
        </p:spPr>
        <p:txBody>
          <a:bodyPr wrap="square" rtlCol="0">
            <a:spAutoFit/>
          </a:bodyPr>
          <a:lstStyle/>
          <a:p>
            <a:pPr algn="ctr"/>
            <a:r>
              <a:rPr lang="en-IN" sz="8000" b="1" dirty="0"/>
              <a:t>THANK YOU</a:t>
            </a:r>
          </a:p>
        </p:txBody>
      </p:sp>
    </p:spTree>
    <p:extLst>
      <p:ext uri="{BB962C8B-B14F-4D97-AF65-F5344CB8AC3E}">
        <p14:creationId xmlns:p14="http://schemas.microsoft.com/office/powerpoint/2010/main" val="39316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2D95-2793-CAE1-30AC-6F15139CE1AB}"/>
              </a:ext>
            </a:extLst>
          </p:cNvPr>
          <p:cNvSpPr>
            <a:spLocks noGrp="1"/>
          </p:cNvSpPr>
          <p:nvPr>
            <p:ph type="title"/>
          </p:nvPr>
        </p:nvSpPr>
        <p:spPr/>
        <p:txBody>
          <a:bodyPr/>
          <a:lstStyle/>
          <a:p>
            <a:r>
              <a:rPr lang="en-IN" b="1" dirty="0"/>
              <a:t>Problem Statement</a:t>
            </a:r>
          </a:p>
        </p:txBody>
      </p:sp>
      <p:sp>
        <p:nvSpPr>
          <p:cNvPr id="3" name="TextBox 2">
            <a:extLst>
              <a:ext uri="{FF2B5EF4-FFF2-40B4-BE49-F238E27FC236}">
                <a16:creationId xmlns:a16="http://schemas.microsoft.com/office/drawing/2014/main" id="{47585105-3388-68E4-83DB-D3E76789A09D}"/>
              </a:ext>
            </a:extLst>
          </p:cNvPr>
          <p:cNvSpPr txBox="1"/>
          <p:nvPr/>
        </p:nvSpPr>
        <p:spPr>
          <a:xfrm>
            <a:off x="829559" y="2215299"/>
            <a:ext cx="10887959" cy="1846659"/>
          </a:xfrm>
          <a:prstGeom prst="rect">
            <a:avLst/>
          </a:prstGeom>
          <a:noFill/>
        </p:spPr>
        <p:txBody>
          <a:bodyPr wrap="square" rtlCol="0">
            <a:sp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In this project, our task is to build a conversational chatbot for </a:t>
            </a:r>
            <a:r>
              <a:rPr lang="en-IN" sz="3200" b="1" dirty="0" err="1">
                <a:effectLst/>
                <a:latin typeface="Calibri" panose="020F0502020204030204" pitchFamily="34" charset="0"/>
                <a:ea typeface="Calibri" panose="020F0502020204030204" pitchFamily="34" charset="0"/>
                <a:cs typeface="Times New Roman" panose="02020603050405020304" pitchFamily="18" charset="0"/>
              </a:rPr>
              <a:t>MoTA</a:t>
            </a:r>
            <a:r>
              <a:rPr lang="en-IN" sz="3200" b="1" dirty="0">
                <a:effectLst/>
                <a:latin typeface="Calibri" panose="020F0502020204030204" pitchFamily="34" charset="0"/>
                <a:ea typeface="Calibri" panose="020F0502020204030204" pitchFamily="34" charset="0"/>
                <a:cs typeface="Times New Roman" panose="02020603050405020304" pitchFamily="18" charset="0"/>
              </a:rPr>
              <a:t> (Ministry of Tribal Affairs) website [</a:t>
            </a:r>
            <a:r>
              <a:rPr lang="en-IN" sz="32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Click here</a:t>
            </a:r>
            <a:r>
              <a:rPr lang="en-IN" sz="3200" b="1" dirty="0">
                <a:effectLst/>
                <a:latin typeface="Calibri" panose="020F0502020204030204" pitchFamily="34" charset="0"/>
                <a:ea typeface="Calibri" panose="020F0502020204030204" pitchFamily="34" charset="0"/>
                <a:cs typeface="Times New Roman" panose="02020603050405020304" pitchFamily="18" charset="0"/>
              </a:rPr>
              <a:t> to go to website]</a:t>
            </a:r>
          </a:p>
          <a:p>
            <a:endParaRPr lang="en-IN" dirty="0"/>
          </a:p>
        </p:txBody>
      </p:sp>
    </p:spTree>
    <p:extLst>
      <p:ext uri="{BB962C8B-B14F-4D97-AF65-F5344CB8AC3E}">
        <p14:creationId xmlns:p14="http://schemas.microsoft.com/office/powerpoint/2010/main" val="130724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2946-8391-BDEA-2347-85E42B12C93D}"/>
              </a:ext>
            </a:extLst>
          </p:cNvPr>
          <p:cNvSpPr>
            <a:spLocks noGrp="1"/>
          </p:cNvSpPr>
          <p:nvPr>
            <p:ph type="title"/>
          </p:nvPr>
        </p:nvSpPr>
        <p:spPr>
          <a:xfrm>
            <a:off x="646111" y="452718"/>
            <a:ext cx="9404723" cy="895315"/>
          </a:xfrm>
        </p:spPr>
        <p:txBody>
          <a:bodyPr/>
          <a:lstStyle/>
          <a:p>
            <a:r>
              <a:rPr lang="en-IN" b="1" dirty="0"/>
              <a:t>Chatbot Introduction</a:t>
            </a:r>
          </a:p>
        </p:txBody>
      </p:sp>
      <p:sp>
        <p:nvSpPr>
          <p:cNvPr id="3" name="TextBox 2">
            <a:extLst>
              <a:ext uri="{FF2B5EF4-FFF2-40B4-BE49-F238E27FC236}">
                <a16:creationId xmlns:a16="http://schemas.microsoft.com/office/drawing/2014/main" id="{79D7EF69-F537-F636-E8B6-88C7324901D9}"/>
              </a:ext>
            </a:extLst>
          </p:cNvPr>
          <p:cNvSpPr txBox="1"/>
          <p:nvPr/>
        </p:nvSpPr>
        <p:spPr>
          <a:xfrm>
            <a:off x="735291" y="1843950"/>
            <a:ext cx="9973559" cy="3170099"/>
          </a:xfrm>
          <a:prstGeom prst="rect">
            <a:avLst/>
          </a:prstGeom>
          <a:noFill/>
        </p:spPr>
        <p:txBody>
          <a:bodyPr wrap="square" rtlCol="0">
            <a:spAutoFit/>
          </a:bodyPr>
          <a:lstStyle/>
          <a:p>
            <a:pPr algn="just"/>
            <a:r>
              <a:rPr lang="en-US" sz="2000" b="1" dirty="0"/>
              <a:t>There are several types of chatbots that can be developed depending on their functionality and purpose. Here are some of the most common types:</a:t>
            </a:r>
          </a:p>
          <a:p>
            <a:pPr algn="just"/>
            <a:endParaRPr lang="en-US" sz="2000" b="1" dirty="0"/>
          </a:p>
          <a:p>
            <a:pPr marL="342900" indent="-342900" algn="just">
              <a:buFont typeface="Wingdings" panose="05000000000000000000" pitchFamily="2" charset="2"/>
              <a:buChar char="Ø"/>
            </a:pPr>
            <a:r>
              <a:rPr lang="en-IN" sz="2000" b="1" dirty="0"/>
              <a:t>Rule-Based Chatbot</a:t>
            </a:r>
          </a:p>
          <a:p>
            <a:pPr marL="342900" indent="-342900" algn="just">
              <a:buFont typeface="Wingdings" panose="05000000000000000000" pitchFamily="2" charset="2"/>
              <a:buChar char="Ø"/>
            </a:pPr>
            <a:endParaRPr lang="en-IN" sz="2000" b="1" dirty="0"/>
          </a:p>
          <a:p>
            <a:pPr marL="342900" indent="-342900" algn="just">
              <a:buFont typeface="Wingdings" panose="05000000000000000000" pitchFamily="2" charset="2"/>
              <a:buChar char="Ø"/>
            </a:pPr>
            <a:r>
              <a:rPr lang="en-IN" sz="2000" b="1" dirty="0"/>
              <a:t>Generative Chatbot</a:t>
            </a:r>
          </a:p>
          <a:p>
            <a:pPr marL="342900" indent="-342900" algn="just">
              <a:buFont typeface="Wingdings" panose="05000000000000000000" pitchFamily="2" charset="2"/>
              <a:buChar char="Ø"/>
            </a:pPr>
            <a:endParaRPr lang="en-IN" sz="2000" b="1" dirty="0"/>
          </a:p>
          <a:p>
            <a:pPr marL="342900" indent="-342900" algn="just">
              <a:buFont typeface="Wingdings" panose="05000000000000000000" pitchFamily="2" charset="2"/>
              <a:buChar char="Ø"/>
            </a:pPr>
            <a:r>
              <a:rPr lang="en-IN" sz="2000" b="1" dirty="0"/>
              <a:t>Retrieval Chatbot</a:t>
            </a:r>
          </a:p>
          <a:p>
            <a:pPr marL="342900" indent="-342900" algn="just">
              <a:buFont typeface="Wingdings" panose="05000000000000000000" pitchFamily="2" charset="2"/>
              <a:buChar char="Ø"/>
            </a:pPr>
            <a:endParaRPr lang="en-IN" sz="2000" b="1" dirty="0"/>
          </a:p>
          <a:p>
            <a:pPr marL="342900" indent="-342900" algn="just">
              <a:buFont typeface="Wingdings" panose="05000000000000000000" pitchFamily="2" charset="2"/>
              <a:buChar char="Ø"/>
            </a:pPr>
            <a:r>
              <a:rPr lang="en-IN" sz="2000" b="1" dirty="0"/>
              <a:t>Hybrid chatbot</a:t>
            </a:r>
          </a:p>
        </p:txBody>
      </p:sp>
    </p:spTree>
    <p:extLst>
      <p:ext uri="{BB962C8B-B14F-4D97-AF65-F5344CB8AC3E}">
        <p14:creationId xmlns:p14="http://schemas.microsoft.com/office/powerpoint/2010/main" val="412343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FB0D-0C83-7FE7-47C7-1FC3379C4E41}"/>
              </a:ext>
            </a:extLst>
          </p:cNvPr>
          <p:cNvSpPr>
            <a:spLocks noGrp="1"/>
          </p:cNvSpPr>
          <p:nvPr>
            <p:ph type="title"/>
          </p:nvPr>
        </p:nvSpPr>
        <p:spPr>
          <a:xfrm>
            <a:off x="646111" y="452718"/>
            <a:ext cx="9404723" cy="895315"/>
          </a:xfrm>
        </p:spPr>
        <p:txBody>
          <a:bodyPr/>
          <a:lstStyle/>
          <a:p>
            <a:r>
              <a:rPr lang="en-IN" b="1" dirty="0"/>
              <a:t>Methodology</a:t>
            </a:r>
          </a:p>
        </p:txBody>
      </p:sp>
      <p:sp>
        <p:nvSpPr>
          <p:cNvPr id="3" name="TextBox 2">
            <a:extLst>
              <a:ext uri="{FF2B5EF4-FFF2-40B4-BE49-F238E27FC236}">
                <a16:creationId xmlns:a16="http://schemas.microsoft.com/office/drawing/2014/main" id="{99EE9127-BA4C-54F3-EEFC-B97F9A2DB459}"/>
              </a:ext>
            </a:extLst>
          </p:cNvPr>
          <p:cNvSpPr txBox="1"/>
          <p:nvPr/>
        </p:nvSpPr>
        <p:spPr>
          <a:xfrm>
            <a:off x="646111" y="1564850"/>
            <a:ext cx="9521072" cy="923330"/>
          </a:xfrm>
          <a:prstGeom prst="rect">
            <a:avLst/>
          </a:prstGeom>
          <a:noFill/>
        </p:spPr>
        <p:txBody>
          <a:bodyPr wrap="square" rtlCol="0">
            <a:spAutoFit/>
          </a:bodyPr>
          <a:lstStyle/>
          <a:p>
            <a:r>
              <a:rPr lang="en-US" b="1" dirty="0"/>
              <a:t>In this project we have implemented retrieval based chatbots for </a:t>
            </a:r>
            <a:r>
              <a:rPr lang="en-US" b="1" dirty="0" err="1"/>
              <a:t>MoTA</a:t>
            </a:r>
            <a:r>
              <a:rPr lang="en-US" b="1" dirty="0"/>
              <a:t> website using LSTM (Long Short Time Memory) sequential network. Let’s introduce what is LSTM? – LSTM is advanced RNN (Recurrent Neural Network).</a:t>
            </a:r>
            <a:endParaRPr lang="en-IN" b="1" dirty="0"/>
          </a:p>
        </p:txBody>
      </p:sp>
      <p:pic>
        <p:nvPicPr>
          <p:cNvPr id="4" name="Picture 3">
            <a:extLst>
              <a:ext uri="{FF2B5EF4-FFF2-40B4-BE49-F238E27FC236}">
                <a16:creationId xmlns:a16="http://schemas.microsoft.com/office/drawing/2014/main" id="{4E434C0C-4B12-5AFF-52D5-B54947C73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37" y="2911472"/>
            <a:ext cx="5059908" cy="2207283"/>
          </a:xfrm>
          <a:prstGeom prst="rect">
            <a:avLst/>
          </a:prstGeom>
        </p:spPr>
      </p:pic>
      <p:pic>
        <p:nvPicPr>
          <p:cNvPr id="5" name="Picture 4">
            <a:extLst>
              <a:ext uri="{FF2B5EF4-FFF2-40B4-BE49-F238E27FC236}">
                <a16:creationId xmlns:a16="http://schemas.microsoft.com/office/drawing/2014/main" id="{D18C3EEE-A176-AFF2-6909-A037E54B7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302" y="2704997"/>
            <a:ext cx="4735761" cy="2791716"/>
          </a:xfrm>
          <a:prstGeom prst="rect">
            <a:avLst/>
          </a:prstGeom>
        </p:spPr>
      </p:pic>
      <p:sp>
        <p:nvSpPr>
          <p:cNvPr id="6" name="TextBox 5">
            <a:extLst>
              <a:ext uri="{FF2B5EF4-FFF2-40B4-BE49-F238E27FC236}">
                <a16:creationId xmlns:a16="http://schemas.microsoft.com/office/drawing/2014/main" id="{A040E02D-86CE-2A62-B140-BBE275E29654}"/>
              </a:ext>
            </a:extLst>
          </p:cNvPr>
          <p:cNvSpPr txBox="1"/>
          <p:nvPr/>
        </p:nvSpPr>
        <p:spPr>
          <a:xfrm>
            <a:off x="2545237" y="5293150"/>
            <a:ext cx="2337847" cy="369332"/>
          </a:xfrm>
          <a:prstGeom prst="rect">
            <a:avLst/>
          </a:prstGeom>
          <a:noFill/>
        </p:spPr>
        <p:txBody>
          <a:bodyPr wrap="square" rtlCol="0">
            <a:spAutoFit/>
          </a:bodyPr>
          <a:lstStyle/>
          <a:p>
            <a:r>
              <a:rPr lang="en-IN" dirty="0"/>
              <a:t>RNN</a:t>
            </a:r>
          </a:p>
        </p:txBody>
      </p:sp>
      <p:sp>
        <p:nvSpPr>
          <p:cNvPr id="7" name="TextBox 6">
            <a:extLst>
              <a:ext uri="{FF2B5EF4-FFF2-40B4-BE49-F238E27FC236}">
                <a16:creationId xmlns:a16="http://schemas.microsoft.com/office/drawing/2014/main" id="{9CAA3A03-BDE1-F353-5F4E-7996DD8D1BA7}"/>
              </a:ext>
            </a:extLst>
          </p:cNvPr>
          <p:cNvSpPr txBox="1"/>
          <p:nvPr/>
        </p:nvSpPr>
        <p:spPr>
          <a:xfrm>
            <a:off x="8765356" y="5713530"/>
            <a:ext cx="2121031" cy="369332"/>
          </a:xfrm>
          <a:prstGeom prst="rect">
            <a:avLst/>
          </a:prstGeom>
          <a:noFill/>
        </p:spPr>
        <p:txBody>
          <a:bodyPr wrap="square" rtlCol="0">
            <a:spAutoFit/>
          </a:bodyPr>
          <a:lstStyle/>
          <a:p>
            <a:r>
              <a:rPr lang="en-IN" dirty="0"/>
              <a:t>LSTM</a:t>
            </a:r>
          </a:p>
        </p:txBody>
      </p:sp>
    </p:spTree>
    <p:extLst>
      <p:ext uri="{BB962C8B-B14F-4D97-AF65-F5344CB8AC3E}">
        <p14:creationId xmlns:p14="http://schemas.microsoft.com/office/powerpoint/2010/main" val="166626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40C0-7940-4F8B-9E7C-280086BE4DE3}"/>
              </a:ext>
            </a:extLst>
          </p:cNvPr>
          <p:cNvSpPr>
            <a:spLocks noGrp="1"/>
          </p:cNvSpPr>
          <p:nvPr>
            <p:ph type="title"/>
          </p:nvPr>
        </p:nvSpPr>
        <p:spPr>
          <a:xfrm>
            <a:off x="646111" y="452718"/>
            <a:ext cx="9404723" cy="867035"/>
          </a:xfrm>
        </p:spPr>
        <p:txBody>
          <a:bodyPr/>
          <a:lstStyle/>
          <a:p>
            <a:r>
              <a:rPr lang="en-IN" b="1" dirty="0"/>
              <a:t>Implementation Details</a:t>
            </a:r>
          </a:p>
        </p:txBody>
      </p:sp>
      <p:sp>
        <p:nvSpPr>
          <p:cNvPr id="3" name="TextBox 2">
            <a:extLst>
              <a:ext uri="{FF2B5EF4-FFF2-40B4-BE49-F238E27FC236}">
                <a16:creationId xmlns:a16="http://schemas.microsoft.com/office/drawing/2014/main" id="{08713DBC-F406-59AB-79F2-97ED1A46787A}"/>
              </a:ext>
            </a:extLst>
          </p:cNvPr>
          <p:cNvSpPr txBox="1"/>
          <p:nvPr/>
        </p:nvSpPr>
        <p:spPr>
          <a:xfrm>
            <a:off x="646111" y="1385741"/>
            <a:ext cx="9813303" cy="1938992"/>
          </a:xfrm>
          <a:prstGeom prst="rect">
            <a:avLst/>
          </a:prstGeom>
          <a:noFill/>
        </p:spPr>
        <p:txBody>
          <a:bodyPr wrap="square" rtlCol="0">
            <a:spAutoFit/>
          </a:bodyPr>
          <a:lstStyle/>
          <a:p>
            <a:pPr marL="457200" indent="-457200" algn="just">
              <a:buAutoNum type="arabicPeriod"/>
            </a:pPr>
            <a:r>
              <a:rPr lang="en-IN" sz="2400" b="1" dirty="0"/>
              <a:t>Preparing Dataset:</a:t>
            </a:r>
          </a:p>
          <a:p>
            <a:pPr algn="just"/>
            <a:endParaRPr lang="en-IN" sz="2400" b="1" dirty="0"/>
          </a:p>
          <a:p>
            <a:pPr algn="just"/>
            <a:r>
              <a:rPr lang="en-IN" sz="2400" b="1" dirty="0"/>
              <a:t>	We have collected text data from the website and made a </a:t>
            </a:r>
            <a:r>
              <a:rPr lang="en-IN" sz="2400" b="1" dirty="0" err="1"/>
              <a:t>json</a:t>
            </a:r>
            <a:r>
              <a:rPr lang="en-IN" sz="2400" b="1" dirty="0"/>
              <a:t> file which contains a set of pre defined question answers per one intent</a:t>
            </a:r>
          </a:p>
        </p:txBody>
      </p:sp>
      <p:pic>
        <p:nvPicPr>
          <p:cNvPr id="4" name="Picture 3">
            <a:extLst>
              <a:ext uri="{FF2B5EF4-FFF2-40B4-BE49-F238E27FC236}">
                <a16:creationId xmlns:a16="http://schemas.microsoft.com/office/drawing/2014/main" id="{CF995BCD-F466-2C88-6221-8439084D04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7920" y="3082565"/>
            <a:ext cx="5991550" cy="3459637"/>
          </a:xfrm>
          <a:prstGeom prst="rect">
            <a:avLst/>
          </a:prstGeom>
        </p:spPr>
      </p:pic>
    </p:spTree>
    <p:extLst>
      <p:ext uri="{BB962C8B-B14F-4D97-AF65-F5344CB8AC3E}">
        <p14:creationId xmlns:p14="http://schemas.microsoft.com/office/powerpoint/2010/main" val="413104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E2FB21-1EE8-54FF-3C50-9520D1F999B7}"/>
              </a:ext>
            </a:extLst>
          </p:cNvPr>
          <p:cNvSpPr>
            <a:spLocks noGrp="1"/>
          </p:cNvSpPr>
          <p:nvPr>
            <p:ph type="title"/>
          </p:nvPr>
        </p:nvSpPr>
        <p:spPr>
          <a:xfrm>
            <a:off x="646111" y="452718"/>
            <a:ext cx="9404723" cy="867035"/>
          </a:xfrm>
        </p:spPr>
        <p:txBody>
          <a:bodyPr/>
          <a:lstStyle/>
          <a:p>
            <a:r>
              <a:rPr lang="en-IN" b="1" dirty="0"/>
              <a:t>Implementation Details</a:t>
            </a:r>
          </a:p>
        </p:txBody>
      </p:sp>
      <p:sp>
        <p:nvSpPr>
          <p:cNvPr id="4" name="TextBox 3">
            <a:extLst>
              <a:ext uri="{FF2B5EF4-FFF2-40B4-BE49-F238E27FC236}">
                <a16:creationId xmlns:a16="http://schemas.microsoft.com/office/drawing/2014/main" id="{696506B8-C50D-9260-9A19-02FD2439C028}"/>
              </a:ext>
            </a:extLst>
          </p:cNvPr>
          <p:cNvSpPr txBox="1"/>
          <p:nvPr/>
        </p:nvSpPr>
        <p:spPr>
          <a:xfrm>
            <a:off x="646111" y="1593130"/>
            <a:ext cx="11156248" cy="1015663"/>
          </a:xfrm>
          <a:prstGeom prst="rect">
            <a:avLst/>
          </a:prstGeom>
          <a:noFill/>
        </p:spPr>
        <p:txBody>
          <a:bodyPr wrap="square" rtlCol="0">
            <a:spAutoFit/>
          </a:bodyPr>
          <a:lstStyle/>
          <a:p>
            <a:r>
              <a:rPr lang="en-IN" sz="2000" b="1" dirty="0"/>
              <a:t>2. </a:t>
            </a:r>
            <a:r>
              <a:rPr lang="en-US" sz="2000" b="1" dirty="0"/>
              <a:t>Extracting training data &amp; Pre-processing (text vectorizing):</a:t>
            </a:r>
          </a:p>
          <a:p>
            <a:pPr algn="just"/>
            <a:r>
              <a:rPr lang="en-US" sz="2000" dirty="0"/>
              <a:t>In this step we have extracted all the possible questions mentioned in the dataset and their corresponding intent label (tag as in the dataset).</a:t>
            </a:r>
          </a:p>
        </p:txBody>
      </p:sp>
      <p:pic>
        <p:nvPicPr>
          <p:cNvPr id="5" name="Picture 4">
            <a:extLst>
              <a:ext uri="{FF2B5EF4-FFF2-40B4-BE49-F238E27FC236}">
                <a16:creationId xmlns:a16="http://schemas.microsoft.com/office/drawing/2014/main" id="{D7BB801D-FF34-D4A7-85EC-77A45B9B322F}"/>
              </a:ext>
            </a:extLst>
          </p:cNvPr>
          <p:cNvPicPr>
            <a:picLocks noChangeAspect="1"/>
          </p:cNvPicPr>
          <p:nvPr/>
        </p:nvPicPr>
        <p:blipFill>
          <a:blip r:embed="rId2"/>
          <a:stretch>
            <a:fillRect/>
          </a:stretch>
        </p:blipFill>
        <p:spPr>
          <a:xfrm>
            <a:off x="5690882" y="3143872"/>
            <a:ext cx="5723525" cy="1833480"/>
          </a:xfrm>
          <a:prstGeom prst="rect">
            <a:avLst/>
          </a:prstGeom>
        </p:spPr>
      </p:pic>
      <p:pic>
        <p:nvPicPr>
          <p:cNvPr id="6" name="Picture 5">
            <a:extLst>
              <a:ext uri="{FF2B5EF4-FFF2-40B4-BE49-F238E27FC236}">
                <a16:creationId xmlns:a16="http://schemas.microsoft.com/office/drawing/2014/main" id="{EC5A14C3-462C-04B1-26E7-2377A505027A}"/>
              </a:ext>
            </a:extLst>
          </p:cNvPr>
          <p:cNvPicPr>
            <a:picLocks noChangeAspect="1"/>
          </p:cNvPicPr>
          <p:nvPr/>
        </p:nvPicPr>
        <p:blipFill>
          <a:blip r:embed="rId3"/>
          <a:stretch>
            <a:fillRect/>
          </a:stretch>
        </p:blipFill>
        <p:spPr>
          <a:xfrm>
            <a:off x="362976" y="2964763"/>
            <a:ext cx="4791871" cy="2792210"/>
          </a:xfrm>
          <a:prstGeom prst="rect">
            <a:avLst/>
          </a:prstGeom>
        </p:spPr>
      </p:pic>
    </p:spTree>
    <p:extLst>
      <p:ext uri="{BB962C8B-B14F-4D97-AF65-F5344CB8AC3E}">
        <p14:creationId xmlns:p14="http://schemas.microsoft.com/office/powerpoint/2010/main" val="234263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E2FB21-1EE8-54FF-3C50-9520D1F999B7}"/>
              </a:ext>
            </a:extLst>
          </p:cNvPr>
          <p:cNvSpPr>
            <a:spLocks noGrp="1"/>
          </p:cNvSpPr>
          <p:nvPr>
            <p:ph type="title"/>
          </p:nvPr>
        </p:nvSpPr>
        <p:spPr>
          <a:xfrm>
            <a:off x="646111" y="452718"/>
            <a:ext cx="9404723" cy="867035"/>
          </a:xfrm>
        </p:spPr>
        <p:txBody>
          <a:bodyPr/>
          <a:lstStyle/>
          <a:p>
            <a:r>
              <a:rPr lang="en-IN" b="1" dirty="0"/>
              <a:t>Implementation Details</a:t>
            </a:r>
          </a:p>
        </p:txBody>
      </p:sp>
      <p:sp>
        <p:nvSpPr>
          <p:cNvPr id="2" name="TextBox 1">
            <a:extLst>
              <a:ext uri="{FF2B5EF4-FFF2-40B4-BE49-F238E27FC236}">
                <a16:creationId xmlns:a16="http://schemas.microsoft.com/office/drawing/2014/main" id="{461A02BB-AE87-2200-5575-E6B7BA9515D3}"/>
              </a:ext>
            </a:extLst>
          </p:cNvPr>
          <p:cNvSpPr txBox="1"/>
          <p:nvPr/>
        </p:nvSpPr>
        <p:spPr>
          <a:xfrm>
            <a:off x="820132" y="1819373"/>
            <a:ext cx="9700181" cy="1200329"/>
          </a:xfrm>
          <a:prstGeom prst="rect">
            <a:avLst/>
          </a:prstGeom>
          <a:noFill/>
        </p:spPr>
        <p:txBody>
          <a:bodyPr wrap="square" rtlCol="0">
            <a:spAutoFit/>
          </a:bodyPr>
          <a:lstStyle/>
          <a:p>
            <a:r>
              <a:rPr lang="en-IN" sz="2400" b="1" dirty="0"/>
              <a:t>3. </a:t>
            </a:r>
            <a:r>
              <a:rPr lang="en-IN" sz="2400" b="1" kern="0" dirty="0">
                <a:latin typeface="Calibri" panose="020F0502020204030204" pitchFamily="34" charset="0"/>
                <a:ea typeface="Calibri" panose="020F0502020204030204" pitchFamily="34" charset="0"/>
                <a:cs typeface="Times New Roman" panose="02020603050405020304" pitchFamily="18" charset="0"/>
              </a:rPr>
              <a:t>Model Preparing:</a:t>
            </a:r>
          </a:p>
          <a:p>
            <a:endParaRPr lang="en-IN" sz="2400" b="1" kern="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b="1" kern="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C7BA160-EFAE-1392-306A-EC0F7867D3E6}"/>
              </a:ext>
            </a:extLst>
          </p:cNvPr>
          <p:cNvPicPr>
            <a:picLocks noChangeAspect="1"/>
          </p:cNvPicPr>
          <p:nvPr/>
        </p:nvPicPr>
        <p:blipFill>
          <a:blip r:embed="rId2"/>
          <a:stretch>
            <a:fillRect/>
          </a:stretch>
        </p:blipFill>
        <p:spPr>
          <a:xfrm>
            <a:off x="1034185" y="2534732"/>
            <a:ext cx="10181168" cy="3498423"/>
          </a:xfrm>
          <a:prstGeom prst="rect">
            <a:avLst/>
          </a:prstGeom>
        </p:spPr>
      </p:pic>
    </p:spTree>
    <p:extLst>
      <p:ext uri="{BB962C8B-B14F-4D97-AF65-F5344CB8AC3E}">
        <p14:creationId xmlns:p14="http://schemas.microsoft.com/office/powerpoint/2010/main" val="370865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E2FB21-1EE8-54FF-3C50-9520D1F999B7}"/>
              </a:ext>
            </a:extLst>
          </p:cNvPr>
          <p:cNvSpPr>
            <a:spLocks noGrp="1"/>
          </p:cNvSpPr>
          <p:nvPr>
            <p:ph type="title"/>
          </p:nvPr>
        </p:nvSpPr>
        <p:spPr>
          <a:xfrm>
            <a:off x="646111" y="452718"/>
            <a:ext cx="9404723" cy="867035"/>
          </a:xfrm>
        </p:spPr>
        <p:txBody>
          <a:bodyPr/>
          <a:lstStyle/>
          <a:p>
            <a:r>
              <a:rPr lang="en-IN" b="1" dirty="0"/>
              <a:t>Implementation Details</a:t>
            </a:r>
          </a:p>
        </p:txBody>
      </p:sp>
      <p:sp>
        <p:nvSpPr>
          <p:cNvPr id="4" name="TextBox 3">
            <a:extLst>
              <a:ext uri="{FF2B5EF4-FFF2-40B4-BE49-F238E27FC236}">
                <a16:creationId xmlns:a16="http://schemas.microsoft.com/office/drawing/2014/main" id="{AE8E3E2F-3CC4-BC57-D080-9D67087A585E}"/>
              </a:ext>
            </a:extLst>
          </p:cNvPr>
          <p:cNvSpPr txBox="1"/>
          <p:nvPr/>
        </p:nvSpPr>
        <p:spPr>
          <a:xfrm>
            <a:off x="646111" y="1319753"/>
            <a:ext cx="11156248" cy="1973104"/>
          </a:xfrm>
          <a:prstGeom prst="rect">
            <a:avLst/>
          </a:prstGeom>
          <a:noFill/>
        </p:spPr>
        <p:txBody>
          <a:bodyPr wrap="square" rtlCol="0">
            <a:spAutoFit/>
          </a:bodyPr>
          <a:lstStyle/>
          <a:p>
            <a:r>
              <a:rPr lang="en-IN" sz="2400" b="1" dirty="0"/>
              <a:t>4. Model Training</a:t>
            </a:r>
            <a:r>
              <a:rPr lang="en-IN" dirty="0"/>
              <a:t>: </a:t>
            </a:r>
          </a:p>
          <a:p>
            <a:endParaRPr lang="en-IN" dirty="0"/>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Now the above model trained with the sample questions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training_sentences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their respective intents [‘tag’]. Code snippet is as below.</a:t>
            </a:r>
          </a:p>
          <a:p>
            <a:pPr marL="270510" algn="just">
              <a:lnSpc>
                <a:spcPct val="107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Here we have used 200 epochs as our dataset is small and to get training accuracy 96%. But the most disadvantage is that due to high epochs the model may get overfitted. </a:t>
            </a:r>
            <a:endParaRPr lang="en-IN" sz="2000" dirty="0"/>
          </a:p>
        </p:txBody>
      </p:sp>
      <p:pic>
        <p:nvPicPr>
          <p:cNvPr id="5" name="Picture 4">
            <a:extLst>
              <a:ext uri="{FF2B5EF4-FFF2-40B4-BE49-F238E27FC236}">
                <a16:creationId xmlns:a16="http://schemas.microsoft.com/office/drawing/2014/main" id="{0EFED64D-B6A9-1B06-388B-8771659C6869}"/>
              </a:ext>
            </a:extLst>
          </p:cNvPr>
          <p:cNvPicPr>
            <a:picLocks noChangeAspect="1"/>
          </p:cNvPicPr>
          <p:nvPr/>
        </p:nvPicPr>
        <p:blipFill>
          <a:blip r:embed="rId2"/>
          <a:stretch>
            <a:fillRect/>
          </a:stretch>
        </p:blipFill>
        <p:spPr>
          <a:xfrm>
            <a:off x="1024759" y="3764229"/>
            <a:ext cx="10432367" cy="2108669"/>
          </a:xfrm>
          <a:prstGeom prst="rect">
            <a:avLst/>
          </a:prstGeom>
        </p:spPr>
      </p:pic>
    </p:spTree>
    <p:extLst>
      <p:ext uri="{BB962C8B-B14F-4D97-AF65-F5344CB8AC3E}">
        <p14:creationId xmlns:p14="http://schemas.microsoft.com/office/powerpoint/2010/main" val="134694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E2FB21-1EE8-54FF-3C50-9520D1F999B7}"/>
              </a:ext>
            </a:extLst>
          </p:cNvPr>
          <p:cNvSpPr>
            <a:spLocks noGrp="1"/>
          </p:cNvSpPr>
          <p:nvPr>
            <p:ph type="title"/>
          </p:nvPr>
        </p:nvSpPr>
        <p:spPr>
          <a:xfrm>
            <a:off x="646111" y="452718"/>
            <a:ext cx="9404723" cy="867035"/>
          </a:xfrm>
        </p:spPr>
        <p:txBody>
          <a:bodyPr/>
          <a:lstStyle/>
          <a:p>
            <a:r>
              <a:rPr lang="en-IN" b="1" dirty="0"/>
              <a:t>Implementation Details</a:t>
            </a:r>
          </a:p>
        </p:txBody>
      </p:sp>
      <p:sp>
        <p:nvSpPr>
          <p:cNvPr id="4" name="TextBox 3">
            <a:extLst>
              <a:ext uri="{FF2B5EF4-FFF2-40B4-BE49-F238E27FC236}">
                <a16:creationId xmlns:a16="http://schemas.microsoft.com/office/drawing/2014/main" id="{0E992A5C-F33C-6F05-C1F1-99A677E11D58}"/>
              </a:ext>
            </a:extLst>
          </p:cNvPr>
          <p:cNvSpPr txBox="1"/>
          <p:nvPr/>
        </p:nvSpPr>
        <p:spPr>
          <a:xfrm>
            <a:off x="838985" y="1659118"/>
            <a:ext cx="10699423" cy="3950825"/>
          </a:xfrm>
          <a:prstGeom prst="rect">
            <a:avLst/>
          </a:prstGeom>
          <a:noFill/>
        </p:spPr>
        <p:txBody>
          <a:bodyPr wrap="square" rtlCol="0">
            <a:spAutoFit/>
          </a:bodyPr>
          <a:lstStyle/>
          <a:p>
            <a:r>
              <a:rPr lang="en-IN" sz="2400" b="1" dirty="0"/>
              <a:t>5. Output (Deployed chatbot):</a:t>
            </a:r>
          </a:p>
          <a:p>
            <a:endParaRPr lang="en-IN" sz="2400" b="1" dirty="0"/>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training the model by our domain specific data, we saved the trained model. Now we have made one android app to make the chatbot usable for user. Below are the use cases for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User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&amp;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Admin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70510" algn="just">
              <a:lnSpc>
                <a:spcPct val="107000"/>
              </a:lnSpc>
            </a:pPr>
            <a:r>
              <a:rPr lang="en-IN" sz="1800" b="1" dirty="0">
                <a:effectLst/>
                <a:latin typeface="Calibri" panose="020F0502020204030204" pitchFamily="34" charset="0"/>
                <a:ea typeface="Calibri" panose="020F0502020204030204" pitchFamily="34" charset="0"/>
                <a:cs typeface="Times New Roman" panose="02020603050405020304" pitchFamily="18" charset="0"/>
              </a:rPr>
              <a:t>User:</a:t>
            </a:r>
            <a:r>
              <a:rPr lang="en-IN" sz="1800" dirty="0">
                <a:effectLst/>
                <a:latin typeface="Calibri" panose="020F0502020204030204" pitchFamily="34" charset="0"/>
                <a:ea typeface="Calibri" panose="020F0502020204030204" pitchFamily="34" charset="0"/>
                <a:cs typeface="Times New Roman" panose="02020603050405020304" pitchFamily="18" charset="0"/>
              </a:rPr>
              <a:t> User can do conversation with the chatbot and after completion of the conversation user can give rating to the particular conversation.</a:t>
            </a:r>
          </a:p>
          <a:p>
            <a:pPr marL="27051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270510"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Admin:</a:t>
            </a:r>
            <a:r>
              <a:rPr lang="en-IN" sz="1800" dirty="0">
                <a:effectLst/>
                <a:latin typeface="Calibri" panose="020F0502020204030204" pitchFamily="34" charset="0"/>
                <a:ea typeface="Calibri" panose="020F0502020204030204" pitchFamily="34" charset="0"/>
                <a:cs typeface="Times New Roman" panose="02020603050405020304" pitchFamily="18" charset="0"/>
              </a:rPr>
              <a:t> One admin can analyse all the conversations rating wise and can see the question answers asked against the particular conversation so that admin can analyse how the chatbot is performing.</a:t>
            </a:r>
          </a:p>
          <a:p>
            <a:endParaRPr lang="en-IN" sz="2400" b="1" dirty="0"/>
          </a:p>
          <a:p>
            <a:endParaRPr lang="en-IN" dirty="0"/>
          </a:p>
        </p:txBody>
      </p:sp>
    </p:spTree>
    <p:extLst>
      <p:ext uri="{BB962C8B-B14F-4D97-AF65-F5344CB8AC3E}">
        <p14:creationId xmlns:p14="http://schemas.microsoft.com/office/powerpoint/2010/main" val="2202087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80</TotalTime>
  <Words>875</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Roboto Mono</vt:lpstr>
      <vt:lpstr>Wingdings</vt:lpstr>
      <vt:lpstr>Wingdings 3</vt:lpstr>
      <vt:lpstr>Ion</vt:lpstr>
      <vt:lpstr>PowerPoint Presentation</vt:lpstr>
      <vt:lpstr>Problem Statement</vt:lpstr>
      <vt:lpstr>Chatbot Introduction</vt:lpstr>
      <vt:lpstr>Methodology</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Implementation Details</vt:lpstr>
      <vt:lpstr>Limitations</vt:lpstr>
      <vt:lpstr>Future Scope</vt:lpstr>
      <vt:lpstr>LIVE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SRIJON MALLICK</dc:creator>
  <cp:lastModifiedBy>SRIJON MALLICK</cp:lastModifiedBy>
  <cp:revision>10</cp:revision>
  <dcterms:created xsi:type="dcterms:W3CDTF">2023-05-13T03:32:03Z</dcterms:created>
  <dcterms:modified xsi:type="dcterms:W3CDTF">2023-05-13T04:53:02Z</dcterms:modified>
</cp:coreProperties>
</file>