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sldIdLst>
    <p:sldId id="256" r:id="rId5"/>
    <p:sldId id="257" r:id="rId6"/>
    <p:sldId id="258" r:id="rId7"/>
    <p:sldId id="259" r:id="rId8"/>
    <p:sldId id="261" r:id="rId9"/>
    <p:sldId id="260" r:id="rId10"/>
    <p:sldId id="271" r:id="rId11"/>
    <p:sldId id="269" r:id="rId12"/>
    <p:sldId id="272" r:id="rId13"/>
    <p:sldId id="273" r:id="rId14"/>
    <p:sldId id="274" r:id="rId15"/>
    <p:sldId id="275" r:id="rId16"/>
    <p:sldId id="276" r:id="rId17"/>
    <p:sldId id="265" r:id="rId18"/>
    <p:sldId id="266" r:id="rId19"/>
    <p:sldId id="27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8"/>
  </p:normalViewPr>
  <p:slideViewPr>
    <p:cSldViewPr snapToGrid="0">
      <p:cViewPr varScale="1">
        <p:scale>
          <a:sx n="85" d="100"/>
          <a:sy n="85" d="100"/>
        </p:scale>
        <p:origin x="590" y="62"/>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6/2/2022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6/2/2022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6/2/2022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6/2/2022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6/2/2022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6/2/2022</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6/2/2022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6/2/2022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6/2/2022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6/2/2022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6/2/2022</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6/2/2022</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764773B-2CAA-781F-397B-E399F69B65C3}"/>
              </a:ext>
            </a:extLst>
          </p:cNvPr>
          <p:cNvSpPr txBox="1"/>
          <p:nvPr/>
        </p:nvSpPr>
        <p:spPr>
          <a:xfrm>
            <a:off x="1471494" y="3429000"/>
            <a:ext cx="9249012" cy="1015663"/>
          </a:xfrm>
          <a:prstGeom prst="rect">
            <a:avLst/>
          </a:prstGeom>
          <a:noFill/>
        </p:spPr>
        <p:txBody>
          <a:bodyPr wrap="square" rtlCol="0">
            <a:spAutoFit/>
          </a:bodyPr>
          <a:lstStyle/>
          <a:p>
            <a:r>
              <a:rPr lang="en-US" sz="6000" b="1" dirty="0">
                <a:solidFill>
                  <a:srgbClr val="FF0000"/>
                </a:solidFill>
              </a:rPr>
              <a:t>WATER QUALITY ANALYSIS</a:t>
            </a:r>
            <a:endParaRPr lang="en-IN" sz="6000" dirty="0">
              <a:solidFill>
                <a:srgbClr val="FF0000"/>
              </a:solidFill>
            </a:endParaRPr>
          </a:p>
        </p:txBody>
      </p:sp>
      <p:pic>
        <p:nvPicPr>
          <p:cNvPr id="8" name="Picture 7">
            <a:extLst>
              <a:ext uri="{FF2B5EF4-FFF2-40B4-BE49-F238E27FC236}">
                <a16:creationId xmlns:a16="http://schemas.microsoft.com/office/drawing/2014/main" id="{428A829D-A82B-0770-15FD-F634B114974A}"/>
              </a:ext>
            </a:extLst>
          </p:cNvPr>
          <p:cNvPicPr>
            <a:picLocks noChangeAspect="1"/>
          </p:cNvPicPr>
          <p:nvPr/>
        </p:nvPicPr>
        <p:blipFill>
          <a:blip r:embed="rId2"/>
          <a:stretch>
            <a:fillRect/>
          </a:stretch>
        </p:blipFill>
        <p:spPr>
          <a:xfrm>
            <a:off x="4045619" y="366963"/>
            <a:ext cx="3009900" cy="3009900"/>
          </a:xfrm>
          <a:prstGeom prst="rect">
            <a:avLst/>
          </a:prstGeom>
        </p:spPr>
      </p:pic>
      <p:sp>
        <p:nvSpPr>
          <p:cNvPr id="9" name="TextBox 8">
            <a:extLst>
              <a:ext uri="{FF2B5EF4-FFF2-40B4-BE49-F238E27FC236}">
                <a16:creationId xmlns:a16="http://schemas.microsoft.com/office/drawing/2014/main" id="{CA35A6C7-BAD1-525F-CCB2-E8BD00BAB8E8}"/>
              </a:ext>
            </a:extLst>
          </p:cNvPr>
          <p:cNvSpPr txBox="1"/>
          <p:nvPr/>
        </p:nvSpPr>
        <p:spPr>
          <a:xfrm>
            <a:off x="1471494" y="4957011"/>
            <a:ext cx="4392530" cy="1661993"/>
          </a:xfrm>
          <a:prstGeom prst="rect">
            <a:avLst/>
          </a:prstGeom>
          <a:noFill/>
        </p:spPr>
        <p:txBody>
          <a:bodyPr wrap="square" rtlCol="0">
            <a:spAutoFit/>
          </a:bodyPr>
          <a:lstStyle/>
          <a:p>
            <a:pPr algn="ctr"/>
            <a:r>
              <a:rPr lang="en-US" sz="2800" b="1" dirty="0">
                <a:solidFill>
                  <a:srgbClr val="00B050"/>
                </a:solidFill>
              </a:rPr>
              <a:t>GUIDED BY : </a:t>
            </a:r>
          </a:p>
          <a:p>
            <a:pPr algn="ctr"/>
            <a:r>
              <a:rPr lang="en-US" sz="2800" b="1" dirty="0">
                <a:solidFill>
                  <a:srgbClr val="00B050"/>
                </a:solidFill>
              </a:rPr>
              <a:t>Mrs. V.VIDHYA, M.E</a:t>
            </a:r>
          </a:p>
          <a:p>
            <a:pPr algn="ctr"/>
            <a:r>
              <a:rPr lang="en-US" sz="2800" b="1" dirty="0">
                <a:solidFill>
                  <a:srgbClr val="00B050"/>
                </a:solidFill>
              </a:rPr>
              <a:t>ASSISTANT PROFESSOR</a:t>
            </a:r>
            <a:endParaRPr lang="en-IN" sz="2800" b="1" dirty="0">
              <a:solidFill>
                <a:srgbClr val="00B050"/>
              </a:solidFill>
            </a:endParaRPr>
          </a:p>
          <a:p>
            <a:endParaRPr lang="en-IN" dirty="0"/>
          </a:p>
        </p:txBody>
      </p:sp>
      <p:sp>
        <p:nvSpPr>
          <p:cNvPr id="10" name="TextBox 9">
            <a:extLst>
              <a:ext uri="{FF2B5EF4-FFF2-40B4-BE49-F238E27FC236}">
                <a16:creationId xmlns:a16="http://schemas.microsoft.com/office/drawing/2014/main" id="{99FF6EBF-981E-D136-F980-E7561E107BC6}"/>
              </a:ext>
            </a:extLst>
          </p:cNvPr>
          <p:cNvSpPr txBox="1"/>
          <p:nvPr/>
        </p:nvSpPr>
        <p:spPr>
          <a:xfrm>
            <a:off x="5864024" y="4496800"/>
            <a:ext cx="6313201" cy="1815882"/>
          </a:xfrm>
          <a:prstGeom prst="rect">
            <a:avLst/>
          </a:prstGeom>
          <a:noFill/>
        </p:spPr>
        <p:txBody>
          <a:bodyPr wrap="square" rtlCol="0">
            <a:spAutoFit/>
          </a:bodyPr>
          <a:lstStyle/>
          <a:p>
            <a:pPr algn="ctr"/>
            <a:r>
              <a:rPr lang="en-US" sz="2800" b="1" dirty="0">
                <a:solidFill>
                  <a:srgbClr val="7030A0"/>
                </a:solidFill>
              </a:rPr>
              <a:t>DONE BY :</a:t>
            </a:r>
          </a:p>
          <a:p>
            <a:pPr algn="ctr"/>
            <a:r>
              <a:rPr lang="en-US" sz="2800" b="1" dirty="0">
                <a:solidFill>
                  <a:srgbClr val="7030A0"/>
                </a:solidFill>
              </a:rPr>
              <a:t>U19CN142</a:t>
            </a:r>
          </a:p>
          <a:p>
            <a:pPr algn="ctr"/>
            <a:r>
              <a:rPr lang="en-US" sz="2800" b="1" dirty="0">
                <a:solidFill>
                  <a:srgbClr val="7030A0"/>
                </a:solidFill>
              </a:rPr>
              <a:t>MOTUPALLY SRIKARACHARYA</a:t>
            </a:r>
          </a:p>
          <a:p>
            <a:pPr algn="ctr"/>
            <a:r>
              <a:rPr lang="en-IN" sz="2800" b="1" dirty="0">
                <a:solidFill>
                  <a:srgbClr val="7030A0"/>
                </a:solidFill>
              </a:rPr>
              <a:t>COMPUTER SCIENCE DEPARTMENT</a:t>
            </a:r>
          </a:p>
        </p:txBody>
      </p:sp>
    </p:spTree>
    <p:extLst>
      <p:ext uri="{BB962C8B-B14F-4D97-AF65-F5344CB8AC3E}">
        <p14:creationId xmlns:p14="http://schemas.microsoft.com/office/powerpoint/2010/main" val="2259308896"/>
      </p:ext>
    </p:extLst>
  </p:cSld>
  <p:clrMapOvr>
    <a:masterClrMapping/>
  </p:clrMapOvr>
  <mc:AlternateContent xmlns:mc="http://schemas.openxmlformats.org/markup-compatibility/2006" xmlns:p14="http://schemas.microsoft.com/office/powerpoint/2010/main">
    <mc:Choice Requires="p14">
      <p:transition spd="slow" p14:dur="4000">
        <p:dissolve/>
      </p:transition>
    </mc:Choice>
    <mc:Fallback xmlns="">
      <p:transition spd="slow">
        <p:dissolv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7FE307D-FE94-1F60-194F-A6E23DFBA722}"/>
              </a:ext>
            </a:extLst>
          </p:cNvPr>
          <p:cNvSpPr txBox="1"/>
          <p:nvPr/>
        </p:nvSpPr>
        <p:spPr>
          <a:xfrm>
            <a:off x="833718" y="1030941"/>
            <a:ext cx="9914964" cy="646331"/>
          </a:xfrm>
          <a:prstGeom prst="rect">
            <a:avLst/>
          </a:prstGeom>
          <a:noFill/>
        </p:spPr>
        <p:txBody>
          <a:bodyPr wrap="square" rtlCol="0">
            <a:spAutoFit/>
          </a:bodyPr>
          <a:lstStyle/>
          <a:p>
            <a:r>
              <a:rPr lang="en-US" sz="3600" b="1" dirty="0">
                <a:solidFill>
                  <a:srgbClr val="FF0000"/>
                </a:solidFill>
              </a:rPr>
              <a:t>MODULE NAME: DATA CLEANING </a:t>
            </a:r>
            <a:r>
              <a:rPr lang="en-US" dirty="0">
                <a:solidFill>
                  <a:srgbClr val="FF0000"/>
                </a:solidFill>
              </a:rPr>
              <a:t> </a:t>
            </a:r>
            <a:endParaRPr lang="en-IN" dirty="0">
              <a:solidFill>
                <a:srgbClr val="FF0000"/>
              </a:solidFill>
            </a:endParaRPr>
          </a:p>
        </p:txBody>
      </p:sp>
      <p:sp>
        <p:nvSpPr>
          <p:cNvPr id="8" name="TextBox 7">
            <a:extLst>
              <a:ext uri="{FF2B5EF4-FFF2-40B4-BE49-F238E27FC236}">
                <a16:creationId xmlns:a16="http://schemas.microsoft.com/office/drawing/2014/main" id="{8B43E0AE-1E84-5802-470A-61753F045A33}"/>
              </a:ext>
            </a:extLst>
          </p:cNvPr>
          <p:cNvSpPr txBox="1"/>
          <p:nvPr/>
        </p:nvSpPr>
        <p:spPr>
          <a:xfrm>
            <a:off x="1237129" y="3012141"/>
            <a:ext cx="5056095" cy="3170099"/>
          </a:xfrm>
          <a:prstGeom prst="rect">
            <a:avLst/>
          </a:prstGeom>
          <a:noFill/>
        </p:spPr>
        <p:txBody>
          <a:bodyPr wrap="square" rtlCol="0">
            <a:spAutoFit/>
          </a:bodyPr>
          <a:lstStyle/>
          <a:p>
            <a:r>
              <a:rPr lang="en-US" sz="2800" b="0" kern="0" dirty="0">
                <a:solidFill>
                  <a:srgbClr val="FFFF00"/>
                </a:solidFill>
                <a:effectLst/>
                <a:latin typeface="Calibri" panose="020F0502020204030204" pitchFamily="34" charset="0"/>
                <a:ea typeface="Calibri" panose="020F0502020204030204" pitchFamily="34" charset="0"/>
              </a:rPr>
              <a:t>	</a:t>
            </a:r>
            <a:r>
              <a:rPr lang="en-US" sz="2400" b="0" kern="0" dirty="0">
                <a:solidFill>
                  <a:srgbClr val="FFFF00"/>
                </a:solidFill>
                <a:effectLst/>
                <a:latin typeface="Calibri" panose="020F0502020204030204" pitchFamily="34" charset="0"/>
                <a:ea typeface="Calibri" panose="020F0502020204030204" pitchFamily="34" charset="0"/>
              </a:rPr>
              <a:t>Data Cleaning Is the next step, after analyzing the dataset then we have to clean the data. In this cleaning process, all the duplicate values and null values that are present in the dataset will be removed and moved to further process.</a:t>
            </a:r>
            <a:endParaRPr lang="en-IN" sz="2400" b="1" kern="0" dirty="0">
              <a:solidFill>
                <a:srgbClr val="FFFF00"/>
              </a:solidFill>
              <a:effectLst/>
              <a:latin typeface="Calibri" panose="020F0502020204030204" pitchFamily="34" charset="0"/>
              <a:ea typeface="Calibri" panose="020F0502020204030204" pitchFamily="34" charset="0"/>
            </a:endParaRPr>
          </a:p>
          <a:p>
            <a:endParaRPr lang="en-IN" sz="2800" b="1" kern="0" dirty="0">
              <a:effectLst/>
              <a:latin typeface="Calibri" panose="020F0502020204030204" pitchFamily="34" charset="0"/>
              <a:ea typeface="Calibri" panose="020F0502020204030204" pitchFamily="34" charset="0"/>
            </a:endParaRPr>
          </a:p>
        </p:txBody>
      </p:sp>
      <p:pic>
        <p:nvPicPr>
          <p:cNvPr id="9" name="Picture 8">
            <a:extLst>
              <a:ext uri="{FF2B5EF4-FFF2-40B4-BE49-F238E27FC236}">
                <a16:creationId xmlns:a16="http://schemas.microsoft.com/office/drawing/2014/main" id="{8EFA4037-3179-AD02-EED0-4DBF2FB3466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06398" y="3065057"/>
            <a:ext cx="3445062" cy="1992593"/>
          </a:xfrm>
          <a:prstGeom prst="rect">
            <a:avLst/>
          </a:prstGeom>
          <a:noFill/>
          <a:ln>
            <a:noFill/>
          </a:ln>
        </p:spPr>
      </p:pic>
    </p:spTree>
    <p:extLst>
      <p:ext uri="{BB962C8B-B14F-4D97-AF65-F5344CB8AC3E}">
        <p14:creationId xmlns:p14="http://schemas.microsoft.com/office/powerpoint/2010/main" val="3643212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D1D3170B-5764-0633-3CE1-938E04E21388}"/>
              </a:ext>
            </a:extLst>
          </p:cNvPr>
          <p:cNvSpPr txBox="1"/>
          <p:nvPr/>
        </p:nvSpPr>
        <p:spPr>
          <a:xfrm>
            <a:off x="833718" y="1030941"/>
            <a:ext cx="9914964" cy="646331"/>
          </a:xfrm>
          <a:prstGeom prst="rect">
            <a:avLst/>
          </a:prstGeom>
          <a:noFill/>
        </p:spPr>
        <p:txBody>
          <a:bodyPr wrap="square" rtlCol="0">
            <a:spAutoFit/>
          </a:bodyPr>
          <a:lstStyle/>
          <a:p>
            <a:r>
              <a:rPr lang="en-US" sz="3600" b="1" dirty="0">
                <a:solidFill>
                  <a:srgbClr val="FF0000"/>
                </a:solidFill>
              </a:rPr>
              <a:t>MODULE NAME: DATA PREPROCESSING</a:t>
            </a:r>
            <a:endParaRPr lang="en-IN" dirty="0">
              <a:solidFill>
                <a:srgbClr val="FF0000"/>
              </a:solidFill>
            </a:endParaRPr>
          </a:p>
        </p:txBody>
      </p:sp>
      <p:sp>
        <p:nvSpPr>
          <p:cNvPr id="13" name="TextBox 12">
            <a:extLst>
              <a:ext uri="{FF2B5EF4-FFF2-40B4-BE49-F238E27FC236}">
                <a16:creationId xmlns:a16="http://schemas.microsoft.com/office/drawing/2014/main" id="{2C180AB1-C203-1119-B4DA-010E3C1D94E7}"/>
              </a:ext>
            </a:extLst>
          </p:cNvPr>
          <p:cNvSpPr txBox="1"/>
          <p:nvPr/>
        </p:nvSpPr>
        <p:spPr>
          <a:xfrm>
            <a:off x="1237130" y="3012141"/>
            <a:ext cx="5791200" cy="2985433"/>
          </a:xfrm>
          <a:prstGeom prst="rect">
            <a:avLst/>
          </a:prstGeom>
          <a:noFill/>
        </p:spPr>
        <p:txBody>
          <a:bodyPr wrap="square" rtlCol="0">
            <a:spAutoFit/>
          </a:bodyPr>
          <a:lstStyle/>
          <a:p>
            <a:r>
              <a:rPr lang="en-US" sz="3200" b="0" kern="0" dirty="0">
                <a:solidFill>
                  <a:srgbClr val="FFFF00"/>
                </a:solidFill>
                <a:effectLst/>
                <a:latin typeface="Calibri" panose="020F0502020204030204" pitchFamily="34" charset="0"/>
                <a:ea typeface="Calibri" panose="020F0502020204030204" pitchFamily="34" charset="0"/>
              </a:rPr>
              <a:t>	</a:t>
            </a:r>
            <a:r>
              <a:rPr lang="en-US" sz="3200" dirty="0">
                <a:solidFill>
                  <a:srgbClr val="FFFF00"/>
                </a:solidFill>
                <a:effectLst/>
                <a:latin typeface="Times New Roman" panose="02020603050405020304" pitchFamily="18" charset="0"/>
                <a:ea typeface="Times New Roman" panose="02020603050405020304" pitchFamily="18" charset="0"/>
              </a:rPr>
              <a:t>Preprocessing of dataset In this module, the cleaned dataset will be preprocessed where the dataset will be divided based on Given Data</a:t>
            </a:r>
            <a:r>
              <a:rPr lang="en-US" sz="2400" b="0" kern="0" dirty="0">
                <a:solidFill>
                  <a:srgbClr val="FFFF00"/>
                </a:solidFill>
                <a:effectLst/>
                <a:latin typeface="Calibri" panose="020F0502020204030204" pitchFamily="34" charset="0"/>
                <a:ea typeface="Calibri" panose="020F0502020204030204" pitchFamily="34" charset="0"/>
              </a:rPr>
              <a:t>.</a:t>
            </a:r>
            <a:endParaRPr lang="en-IN" sz="2400" b="1" kern="0" dirty="0">
              <a:solidFill>
                <a:srgbClr val="FFFF00"/>
              </a:solidFill>
              <a:effectLst/>
              <a:latin typeface="Calibri" panose="020F0502020204030204" pitchFamily="34" charset="0"/>
              <a:ea typeface="Calibri" panose="020F0502020204030204" pitchFamily="34" charset="0"/>
            </a:endParaRPr>
          </a:p>
          <a:p>
            <a:endParaRPr lang="en-IN" sz="2800" b="1" kern="0" dirty="0">
              <a:effectLst/>
              <a:latin typeface="Calibri" panose="020F0502020204030204" pitchFamily="34" charset="0"/>
              <a:ea typeface="Calibri" panose="020F0502020204030204" pitchFamily="34" charset="0"/>
            </a:endParaRPr>
          </a:p>
        </p:txBody>
      </p:sp>
      <p:pic>
        <p:nvPicPr>
          <p:cNvPr id="15" name="Picture 14">
            <a:extLst>
              <a:ext uri="{FF2B5EF4-FFF2-40B4-BE49-F238E27FC236}">
                <a16:creationId xmlns:a16="http://schemas.microsoft.com/office/drawing/2014/main" id="{FEE9384F-36B6-1E16-0FE0-E8D3B49D8E6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52446" y="2553095"/>
            <a:ext cx="4291853" cy="1859429"/>
          </a:xfrm>
          <a:prstGeom prst="rect">
            <a:avLst/>
          </a:prstGeom>
          <a:noFill/>
          <a:ln>
            <a:noFill/>
          </a:ln>
        </p:spPr>
      </p:pic>
    </p:spTree>
    <p:extLst>
      <p:ext uri="{BB962C8B-B14F-4D97-AF65-F5344CB8AC3E}">
        <p14:creationId xmlns:p14="http://schemas.microsoft.com/office/powerpoint/2010/main" val="1373679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9F3CE6AE-4C0C-D0C0-5AC3-A8F725823198}"/>
              </a:ext>
            </a:extLst>
          </p:cNvPr>
          <p:cNvSpPr txBox="1"/>
          <p:nvPr/>
        </p:nvSpPr>
        <p:spPr>
          <a:xfrm>
            <a:off x="833718" y="1030941"/>
            <a:ext cx="9914964" cy="646331"/>
          </a:xfrm>
          <a:prstGeom prst="rect">
            <a:avLst/>
          </a:prstGeom>
          <a:noFill/>
        </p:spPr>
        <p:txBody>
          <a:bodyPr wrap="square" rtlCol="0">
            <a:spAutoFit/>
          </a:bodyPr>
          <a:lstStyle/>
          <a:p>
            <a:r>
              <a:rPr lang="en-US" sz="3600" b="1" dirty="0">
                <a:solidFill>
                  <a:srgbClr val="FF0000"/>
                </a:solidFill>
              </a:rPr>
              <a:t>MODULE NAME: SPLITTING OF DATA</a:t>
            </a:r>
            <a:endParaRPr lang="en-IN" dirty="0">
              <a:solidFill>
                <a:srgbClr val="FF0000"/>
              </a:solidFill>
            </a:endParaRPr>
          </a:p>
        </p:txBody>
      </p:sp>
      <p:sp>
        <p:nvSpPr>
          <p:cNvPr id="13" name="TextBox 12">
            <a:extLst>
              <a:ext uri="{FF2B5EF4-FFF2-40B4-BE49-F238E27FC236}">
                <a16:creationId xmlns:a16="http://schemas.microsoft.com/office/drawing/2014/main" id="{36B4ABCE-BA60-0E0B-BA5F-EDA909471622}"/>
              </a:ext>
            </a:extLst>
          </p:cNvPr>
          <p:cNvSpPr txBox="1"/>
          <p:nvPr/>
        </p:nvSpPr>
        <p:spPr>
          <a:xfrm>
            <a:off x="1165411" y="2671482"/>
            <a:ext cx="5620871" cy="3970318"/>
          </a:xfrm>
          <a:prstGeom prst="rect">
            <a:avLst/>
          </a:prstGeom>
          <a:noFill/>
        </p:spPr>
        <p:txBody>
          <a:bodyPr wrap="square" rtlCol="0">
            <a:spAutoFit/>
          </a:bodyPr>
          <a:lstStyle/>
          <a:p>
            <a:r>
              <a:rPr lang="en-US" sz="2800" b="0" kern="0" dirty="0">
                <a:solidFill>
                  <a:srgbClr val="FFFF00"/>
                </a:solidFill>
                <a:effectLst/>
                <a:latin typeface="Calibri" panose="020F0502020204030204" pitchFamily="34" charset="0"/>
                <a:ea typeface="Calibri" panose="020F0502020204030204" pitchFamily="34" charset="0"/>
              </a:rPr>
              <a:t>	Dataset Partition In this module first the dataset will be divided into two partitions a trained dataset and a testing dataset. After the data partitions, the Random Forest Algorithm is applied. After applying RFA finally, a confusion matrix is obtained.</a:t>
            </a:r>
            <a:endParaRPr lang="en-IN" sz="2800" b="1" kern="0" dirty="0">
              <a:solidFill>
                <a:srgbClr val="FFFF00"/>
              </a:solidFill>
              <a:effectLst/>
              <a:latin typeface="Calibri" panose="020F0502020204030204" pitchFamily="34" charset="0"/>
              <a:ea typeface="Calibri" panose="020F0502020204030204" pitchFamily="34" charset="0"/>
            </a:endParaRPr>
          </a:p>
          <a:p>
            <a:endParaRPr lang="en-IN" sz="2800" b="1" kern="0" dirty="0">
              <a:effectLst/>
              <a:latin typeface="Calibri" panose="020F0502020204030204" pitchFamily="34" charset="0"/>
              <a:ea typeface="Calibri" panose="020F0502020204030204" pitchFamily="34" charset="0"/>
            </a:endParaRPr>
          </a:p>
        </p:txBody>
      </p:sp>
      <p:pic>
        <p:nvPicPr>
          <p:cNvPr id="14" name="Picture 13">
            <a:extLst>
              <a:ext uri="{FF2B5EF4-FFF2-40B4-BE49-F238E27FC236}">
                <a16:creationId xmlns:a16="http://schemas.microsoft.com/office/drawing/2014/main" id="{2BD82399-37F6-5F67-3BB0-A9B032857CD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22782" y="2518709"/>
            <a:ext cx="4025900" cy="3308350"/>
          </a:xfrm>
          <a:prstGeom prst="rect">
            <a:avLst/>
          </a:prstGeom>
          <a:noFill/>
          <a:ln>
            <a:noFill/>
          </a:ln>
        </p:spPr>
      </p:pic>
    </p:spTree>
    <p:extLst>
      <p:ext uri="{BB962C8B-B14F-4D97-AF65-F5344CB8AC3E}">
        <p14:creationId xmlns:p14="http://schemas.microsoft.com/office/powerpoint/2010/main" val="72932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EBF1A32-4A86-F129-1826-CC1A3796BA12}"/>
              </a:ext>
            </a:extLst>
          </p:cNvPr>
          <p:cNvSpPr txBox="1"/>
          <p:nvPr/>
        </p:nvSpPr>
        <p:spPr>
          <a:xfrm>
            <a:off x="833718" y="1030941"/>
            <a:ext cx="9914964" cy="646331"/>
          </a:xfrm>
          <a:prstGeom prst="rect">
            <a:avLst/>
          </a:prstGeom>
          <a:noFill/>
        </p:spPr>
        <p:txBody>
          <a:bodyPr wrap="square" rtlCol="0">
            <a:spAutoFit/>
          </a:bodyPr>
          <a:lstStyle/>
          <a:p>
            <a:r>
              <a:rPr lang="en-US" sz="3600" b="1" dirty="0">
                <a:solidFill>
                  <a:srgbClr val="FF0000"/>
                </a:solidFill>
              </a:rPr>
              <a:t>MODULE NAME: PREDICTING THE ACCURACY</a:t>
            </a:r>
            <a:r>
              <a:rPr lang="en-US" dirty="0">
                <a:solidFill>
                  <a:srgbClr val="FF0000"/>
                </a:solidFill>
              </a:rPr>
              <a:t> </a:t>
            </a:r>
            <a:endParaRPr lang="en-IN" dirty="0">
              <a:solidFill>
                <a:srgbClr val="FF0000"/>
              </a:solidFill>
            </a:endParaRPr>
          </a:p>
        </p:txBody>
      </p:sp>
      <p:sp>
        <p:nvSpPr>
          <p:cNvPr id="8" name="TextBox 7">
            <a:extLst>
              <a:ext uri="{FF2B5EF4-FFF2-40B4-BE49-F238E27FC236}">
                <a16:creationId xmlns:a16="http://schemas.microsoft.com/office/drawing/2014/main" id="{69203599-D16C-B3E8-DA3A-D30A86BE1B01}"/>
              </a:ext>
            </a:extLst>
          </p:cNvPr>
          <p:cNvSpPr txBox="1"/>
          <p:nvPr/>
        </p:nvSpPr>
        <p:spPr>
          <a:xfrm>
            <a:off x="1237129" y="3012141"/>
            <a:ext cx="5316071" cy="3046988"/>
          </a:xfrm>
          <a:prstGeom prst="rect">
            <a:avLst/>
          </a:prstGeom>
          <a:noFill/>
        </p:spPr>
        <p:txBody>
          <a:bodyPr wrap="square" rtlCol="0">
            <a:spAutoFit/>
          </a:bodyPr>
          <a:lstStyle/>
          <a:p>
            <a:r>
              <a:rPr lang="en-US" sz="2800" b="0" kern="0" dirty="0">
                <a:solidFill>
                  <a:srgbClr val="FFFF00"/>
                </a:solidFill>
                <a:effectLst/>
                <a:latin typeface="Calibri" panose="020F0502020204030204" pitchFamily="34" charset="0"/>
                <a:ea typeface="Calibri" panose="020F0502020204030204" pitchFamily="34" charset="0"/>
              </a:rPr>
              <a:t>	</a:t>
            </a:r>
            <a:r>
              <a:rPr lang="en-US" sz="3200" dirty="0">
                <a:solidFill>
                  <a:srgbClr val="FFFF00"/>
                </a:solidFill>
                <a:effectLst/>
                <a:latin typeface="Times New Roman" panose="02020603050405020304" pitchFamily="18" charset="0"/>
                <a:ea typeface="Times New Roman" panose="02020603050405020304" pitchFamily="18" charset="0"/>
              </a:rPr>
              <a:t>Evaluation Now the resultant data obtained in the form of a confusion matrix can be evaluated by using graphical representation which gives better accuracy </a:t>
            </a:r>
            <a:r>
              <a:rPr lang="en-US" sz="2800" b="0" kern="0" dirty="0">
                <a:effectLst/>
                <a:latin typeface="Calibri" panose="020F0502020204030204" pitchFamily="34" charset="0"/>
                <a:ea typeface="Calibri" panose="020F0502020204030204" pitchFamily="34" charset="0"/>
              </a:rPr>
              <a:t>.</a:t>
            </a:r>
            <a:endParaRPr lang="en-IN" sz="2800" b="1" kern="0" dirty="0">
              <a:effectLst/>
              <a:latin typeface="Calibri" panose="020F0502020204030204" pitchFamily="34" charset="0"/>
              <a:ea typeface="Calibri" panose="020F0502020204030204" pitchFamily="34" charset="0"/>
            </a:endParaRPr>
          </a:p>
        </p:txBody>
      </p:sp>
      <p:pic>
        <p:nvPicPr>
          <p:cNvPr id="9" name="Picture 8">
            <a:extLst>
              <a:ext uri="{FF2B5EF4-FFF2-40B4-BE49-F238E27FC236}">
                <a16:creationId xmlns:a16="http://schemas.microsoft.com/office/drawing/2014/main" id="{090E4B7F-B709-F523-5704-3D9A434DF70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18561" y="2389467"/>
            <a:ext cx="3085465" cy="3746500"/>
          </a:xfrm>
          <a:prstGeom prst="rect">
            <a:avLst/>
          </a:prstGeom>
          <a:noFill/>
          <a:ln>
            <a:noFill/>
          </a:ln>
        </p:spPr>
      </p:pic>
    </p:spTree>
    <p:extLst>
      <p:ext uri="{BB962C8B-B14F-4D97-AF65-F5344CB8AC3E}">
        <p14:creationId xmlns:p14="http://schemas.microsoft.com/office/powerpoint/2010/main" val="1487271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101BD0C9-F0FF-246E-E332-5BFBD19C366F}"/>
              </a:ext>
            </a:extLst>
          </p:cNvPr>
          <p:cNvSpPr txBox="1"/>
          <p:nvPr/>
        </p:nvSpPr>
        <p:spPr>
          <a:xfrm>
            <a:off x="1013012" y="134471"/>
            <a:ext cx="5163671" cy="861774"/>
          </a:xfrm>
          <a:prstGeom prst="rect">
            <a:avLst/>
          </a:prstGeom>
          <a:noFill/>
        </p:spPr>
        <p:txBody>
          <a:bodyPr wrap="square" rtlCol="0">
            <a:spAutoFit/>
          </a:bodyPr>
          <a:lstStyle/>
          <a:p>
            <a:r>
              <a:rPr lang="en-US" sz="3200" b="1" dirty="0"/>
              <a:t>SYSTEM CONFIGURATION</a:t>
            </a:r>
          </a:p>
          <a:p>
            <a:endParaRPr lang="en-IN" dirty="0"/>
          </a:p>
        </p:txBody>
      </p:sp>
      <p:sp>
        <p:nvSpPr>
          <p:cNvPr id="22" name="TextBox 21">
            <a:extLst>
              <a:ext uri="{FF2B5EF4-FFF2-40B4-BE49-F238E27FC236}">
                <a16:creationId xmlns:a16="http://schemas.microsoft.com/office/drawing/2014/main" id="{FC52B11D-FCB4-0DEF-047D-23B30F525BBD}"/>
              </a:ext>
            </a:extLst>
          </p:cNvPr>
          <p:cNvSpPr txBox="1"/>
          <p:nvPr/>
        </p:nvSpPr>
        <p:spPr>
          <a:xfrm>
            <a:off x="1013012" y="807987"/>
            <a:ext cx="8390964" cy="4216539"/>
          </a:xfrm>
          <a:prstGeom prst="rect">
            <a:avLst/>
          </a:prstGeom>
          <a:noFill/>
        </p:spPr>
        <p:txBody>
          <a:bodyPr wrap="square">
            <a:spAutoFit/>
          </a:bodyPr>
          <a:lstStyle/>
          <a:p>
            <a:pPr>
              <a:lnSpc>
                <a:spcPct val="150000"/>
              </a:lnSpc>
            </a:pPr>
            <a:r>
              <a:rPr lang="en-US" sz="2400" b="1" dirty="0">
                <a:latin typeface="Times New Roman" panose="02020603050405020304" pitchFamily="18" charset="0"/>
                <a:cs typeface="Times New Roman" panose="02020603050405020304" pitchFamily="18" charset="0"/>
              </a:rPr>
              <a:t>SOFTWARE REQUIREMENTS </a:t>
            </a:r>
          </a:p>
          <a:p>
            <a:pPr>
              <a:lnSpc>
                <a:spcPct val="150000"/>
              </a:lnSpc>
            </a:pPr>
            <a:r>
              <a:rPr lang="en-US" sz="1600" dirty="0">
                <a:latin typeface="Times New Roman" panose="02020603050405020304" pitchFamily="18" charset="0"/>
                <a:cs typeface="Times New Roman" panose="02020603050405020304" pitchFamily="18" charset="0"/>
              </a:rPr>
              <a:t>PROGRAMMING LANGUAGE: PYTHON</a:t>
            </a:r>
          </a:p>
          <a:p>
            <a:pPr>
              <a:lnSpc>
                <a:spcPct val="150000"/>
              </a:lnSpc>
            </a:pPr>
            <a:r>
              <a:rPr lang="en-US" sz="1600" dirty="0">
                <a:latin typeface="Times New Roman" panose="02020603050405020304" pitchFamily="18" charset="0"/>
                <a:cs typeface="Times New Roman" panose="02020603050405020304" pitchFamily="18" charset="0"/>
              </a:rPr>
              <a:t>IDE: GOOGLE COLAB</a:t>
            </a:r>
          </a:p>
          <a:p>
            <a:pPr>
              <a:lnSpc>
                <a:spcPct val="150000"/>
              </a:lnSpc>
            </a:pPr>
            <a:r>
              <a:rPr lang="en-US" sz="1600" dirty="0">
                <a:latin typeface="Times New Roman" panose="02020603050405020304" pitchFamily="18" charset="0"/>
                <a:cs typeface="Times New Roman" panose="02020603050405020304" pitchFamily="18" charset="0"/>
              </a:rPr>
              <a:t>TECHNOLOGIES USED: MACHINE LEARNING</a:t>
            </a:r>
          </a:p>
          <a:p>
            <a:endParaRPr lang="en-US" sz="1600"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HARDWARE REQUIREMENTS</a:t>
            </a:r>
          </a:p>
          <a:p>
            <a:r>
              <a:rPr lang="en-US" sz="2400" dirty="0">
                <a:latin typeface="Times New Roman" panose="02020603050405020304" pitchFamily="18" charset="0"/>
                <a:cs typeface="Times New Roman" panose="02020603050405020304" pitchFamily="18" charset="0"/>
              </a:rPr>
              <a:t>Processor                         -   i5-10</a:t>
            </a:r>
            <a:r>
              <a:rPr lang="en-US" sz="2400" baseline="30000" dirty="0">
                <a:latin typeface="Times New Roman" panose="02020603050405020304" pitchFamily="18" charset="0"/>
                <a:cs typeface="Times New Roman" panose="02020603050405020304" pitchFamily="18" charset="0"/>
              </a:rPr>
              <a:t>th</a:t>
            </a:r>
            <a:r>
              <a:rPr lang="en-US" sz="2400" dirty="0">
                <a:latin typeface="Times New Roman" panose="02020603050405020304" pitchFamily="18" charset="0"/>
                <a:cs typeface="Times New Roman" panose="02020603050405020304" pitchFamily="18" charset="0"/>
              </a:rPr>
              <a:t> Gen</a:t>
            </a:r>
          </a:p>
          <a:p>
            <a:r>
              <a:rPr lang="en-US" sz="2400" dirty="0">
                <a:latin typeface="Times New Roman" panose="02020603050405020304" pitchFamily="18" charset="0"/>
                <a:cs typeface="Times New Roman" panose="02020603050405020304" pitchFamily="18" charset="0"/>
              </a:rPr>
              <a:t>Speed                               -   1.6 GHz</a:t>
            </a:r>
          </a:p>
          <a:p>
            <a:r>
              <a:rPr lang="en-US" sz="2400" dirty="0">
                <a:latin typeface="Times New Roman" panose="02020603050405020304" pitchFamily="18" charset="0"/>
                <a:cs typeface="Times New Roman" panose="02020603050405020304" pitchFamily="18" charset="0"/>
              </a:rPr>
              <a:t>RAM                                -   8 GB</a:t>
            </a:r>
          </a:p>
          <a:p>
            <a:r>
              <a:rPr lang="en-US" sz="2400" dirty="0">
                <a:latin typeface="Times New Roman" panose="02020603050405020304" pitchFamily="18" charset="0"/>
                <a:cs typeface="Times New Roman" panose="02020603050405020304" pitchFamily="18" charset="0"/>
              </a:rPr>
              <a:t>Hard Disk                        -   512 GB</a:t>
            </a:r>
            <a:endParaRPr lang="en-IN" sz="2400" dirty="0"/>
          </a:p>
        </p:txBody>
      </p:sp>
    </p:spTree>
    <p:extLst>
      <p:ext uri="{BB962C8B-B14F-4D97-AF65-F5344CB8AC3E}">
        <p14:creationId xmlns:p14="http://schemas.microsoft.com/office/powerpoint/2010/main" val="2563119616"/>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2982F7D2-3438-BD9F-C175-7FA5B4488C7F}"/>
              </a:ext>
            </a:extLst>
          </p:cNvPr>
          <p:cNvSpPr txBox="1"/>
          <p:nvPr/>
        </p:nvSpPr>
        <p:spPr>
          <a:xfrm>
            <a:off x="959223" y="412377"/>
            <a:ext cx="5226424" cy="707886"/>
          </a:xfrm>
          <a:prstGeom prst="rect">
            <a:avLst/>
          </a:prstGeom>
          <a:noFill/>
        </p:spPr>
        <p:txBody>
          <a:bodyPr wrap="square" rtlCol="0">
            <a:spAutoFit/>
          </a:bodyPr>
          <a:lstStyle/>
          <a:p>
            <a:r>
              <a:rPr lang="en-US" sz="4000" b="1" dirty="0"/>
              <a:t>REFERENCES</a:t>
            </a:r>
            <a:endParaRPr lang="en-IN" sz="4000" b="1" dirty="0"/>
          </a:p>
        </p:txBody>
      </p:sp>
      <p:sp>
        <p:nvSpPr>
          <p:cNvPr id="27" name="TextBox 26">
            <a:extLst>
              <a:ext uri="{FF2B5EF4-FFF2-40B4-BE49-F238E27FC236}">
                <a16:creationId xmlns:a16="http://schemas.microsoft.com/office/drawing/2014/main" id="{52A8A49F-355C-376D-4B43-52C6EF956913}"/>
              </a:ext>
            </a:extLst>
          </p:cNvPr>
          <p:cNvSpPr txBox="1"/>
          <p:nvPr/>
        </p:nvSpPr>
        <p:spPr>
          <a:xfrm>
            <a:off x="1192306" y="1497106"/>
            <a:ext cx="9807388" cy="3949799"/>
          </a:xfrm>
          <a:prstGeom prst="rect">
            <a:avLst/>
          </a:prstGeom>
          <a:noFill/>
        </p:spPr>
        <p:txBody>
          <a:bodyPr wrap="square" rtlCol="0">
            <a:spAutoFit/>
          </a:bodyPr>
          <a:lstStyle/>
          <a:p>
            <a:pPr marL="0" marR="97790" algn="just">
              <a:spcBef>
                <a:spcPts val="450"/>
              </a:spcBef>
              <a:spcAft>
                <a:spcPts val="0"/>
              </a:spcAft>
            </a:pPr>
            <a:r>
              <a:rPr lang="en-US" sz="1800" dirty="0">
                <a:effectLst/>
                <a:latin typeface="Times New Roman" panose="02020603050405020304" pitchFamily="18" charset="0"/>
                <a:ea typeface="Times New Roman" panose="02020603050405020304" pitchFamily="18" charset="0"/>
              </a:rPr>
              <a:t>1. Jiang, J.; Tang, S.; Han, D.; Fu, G.; Solomatin, D.; Zheng, Y. A comprehensive review on the design and optimization of surface water quality monitoring networks. Environ. Model. Soft. 2020, 132, 104792.</a:t>
            </a:r>
            <a:endParaRPr lang="en-IN" sz="1800" dirty="0">
              <a:effectLst/>
              <a:latin typeface="Times New Roman" panose="02020603050405020304" pitchFamily="18" charset="0"/>
              <a:ea typeface="Times New Roman" panose="02020603050405020304" pitchFamily="18" charset="0"/>
            </a:endParaRPr>
          </a:p>
          <a:p>
            <a:pPr marL="0" marR="97790" algn="just">
              <a:spcBef>
                <a:spcPts val="450"/>
              </a:spcBef>
              <a:spcAft>
                <a:spcPts val="0"/>
              </a:spcAft>
            </a:pPr>
            <a:r>
              <a:rPr lang="en-US" sz="1800" b="1" dirty="0">
                <a:effectLst/>
                <a:latin typeface="Times New Roman" panose="02020603050405020304" pitchFamily="18" charset="0"/>
                <a:ea typeface="Times New Roman" panose="02020603050405020304" pitchFamily="18" charset="0"/>
              </a:rPr>
              <a:t>2.</a:t>
            </a:r>
            <a:r>
              <a:rPr lang="en-US" sz="1800" dirty="0">
                <a:effectLst/>
                <a:latin typeface="Times New Roman" panose="02020603050405020304" pitchFamily="18" charset="0"/>
                <a:ea typeface="Times New Roman" panose="02020603050405020304" pitchFamily="18" charset="0"/>
              </a:rPr>
              <a:t> Zhou, Y.; Yu, D.; Yang, Q.; Pan, S.; Gai, Y.; Cheng, W.; Liu, X.; Tang, S. Variations of Water Transparency and Impact Factors in the Bohai and Yellow Seas from Satellite Observations. Remote Sens. 2021, 13, 514.</a:t>
            </a: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0" marR="97790" algn="just">
              <a:spcBef>
                <a:spcPts val="450"/>
              </a:spcBef>
              <a:spcAft>
                <a:spcPts val="0"/>
              </a:spcAft>
            </a:pPr>
            <a:r>
              <a:rPr lang="en-US" sz="1800" b="1" dirty="0">
                <a:effectLst/>
                <a:latin typeface="Times New Roman" panose="02020603050405020304" pitchFamily="18" charset="0"/>
                <a:ea typeface="Times New Roman" panose="02020603050405020304" pitchFamily="18" charset="0"/>
              </a:rPr>
              <a:t>3.</a:t>
            </a:r>
            <a:r>
              <a:rPr lang="en-US" sz="1800" dirty="0">
                <a:effectLst/>
                <a:latin typeface="Times New Roman" panose="02020603050405020304" pitchFamily="18" charset="0"/>
                <a:ea typeface="Times New Roman" panose="02020603050405020304" pitchFamily="18" charset="0"/>
              </a:rPr>
              <a:t>Mateo Pérez, V.; Mesa Fernández, J.M.; Villanueva </a:t>
            </a:r>
            <a:r>
              <a:rPr lang="en-US" sz="1800" dirty="0" err="1">
                <a:effectLst/>
                <a:latin typeface="Times New Roman" panose="02020603050405020304" pitchFamily="18" charset="0"/>
                <a:ea typeface="Times New Roman" panose="02020603050405020304" pitchFamily="18" charset="0"/>
              </a:rPr>
              <a:t>Balsera</a:t>
            </a:r>
            <a:r>
              <a:rPr lang="en-US" sz="1800" dirty="0">
                <a:effectLst/>
                <a:latin typeface="Times New Roman" panose="02020603050405020304" pitchFamily="18" charset="0"/>
                <a:ea typeface="Times New Roman" panose="02020603050405020304" pitchFamily="18" charset="0"/>
              </a:rPr>
              <a:t>, J.; Alonso Álvarez, C. A Random Forest Model for the Prediction of FOG Content in Inlet Wastewater from Urban WWTPs. Water 2021, 13, 1237.</a:t>
            </a:r>
            <a:endParaRPr lang="en-IN" sz="1800" dirty="0">
              <a:effectLst/>
              <a:latin typeface="Times New Roman" panose="02020603050405020304" pitchFamily="18" charset="0"/>
              <a:ea typeface="Times New Roman" panose="02020603050405020304" pitchFamily="18" charset="0"/>
            </a:endParaRPr>
          </a:p>
          <a:p>
            <a:pPr marL="0" marR="97790" algn="just">
              <a:spcBef>
                <a:spcPts val="450"/>
              </a:spcBef>
              <a:spcAft>
                <a:spcPts val="0"/>
              </a:spcAft>
            </a:pPr>
            <a:r>
              <a:rPr lang="en-US" sz="1800" dirty="0">
                <a:effectLst/>
                <a:latin typeface="Times New Roman" panose="02020603050405020304" pitchFamily="18" charset="0"/>
                <a:ea typeface="Times New Roman" panose="02020603050405020304" pitchFamily="18" charset="0"/>
              </a:rPr>
              <a:t>4. Zhou, Z.H. Ensemble learning. In Machine Learning; Springer: Berlin/Heidelberg, Germany, 2021; pp. 181–210</a:t>
            </a:r>
            <a:endParaRPr lang="en-IN" sz="1800" dirty="0">
              <a:effectLst/>
              <a:latin typeface="Times New Roman" panose="02020603050405020304" pitchFamily="18" charset="0"/>
              <a:ea typeface="Times New Roman" panose="02020603050405020304" pitchFamily="18" charset="0"/>
            </a:endParaRPr>
          </a:p>
          <a:p>
            <a:pPr marL="0" marR="97790" algn="just">
              <a:spcBef>
                <a:spcPts val="450"/>
              </a:spcBef>
              <a:spcAft>
                <a:spcPts val="0"/>
              </a:spcAft>
            </a:pPr>
            <a:r>
              <a:rPr lang="en-US" sz="1800" dirty="0">
                <a:effectLst/>
                <a:latin typeface="Times New Roman" panose="02020603050405020304" pitchFamily="18" charset="0"/>
                <a:ea typeface="Times New Roman" panose="02020603050405020304" pitchFamily="18" charset="0"/>
              </a:rPr>
              <a:t>5. </a:t>
            </a:r>
            <a:r>
              <a:rPr lang="en-US" sz="1800" dirty="0" err="1">
                <a:effectLst/>
                <a:latin typeface="Times New Roman" panose="02020603050405020304" pitchFamily="18" charset="0"/>
                <a:ea typeface="Times New Roman" panose="02020603050405020304" pitchFamily="18" charset="0"/>
              </a:rPr>
              <a:t>Karami</a:t>
            </a:r>
            <a:r>
              <a:rPr lang="en-US" sz="1800" dirty="0">
                <a:effectLst/>
                <a:latin typeface="Times New Roman" panose="02020603050405020304" pitchFamily="18" charset="0"/>
                <a:ea typeface="Times New Roman" panose="02020603050405020304" pitchFamily="18" charset="0"/>
              </a:rPr>
              <a:t>, J.; </a:t>
            </a:r>
            <a:r>
              <a:rPr lang="en-US" sz="1800" dirty="0" err="1">
                <a:effectLst/>
                <a:latin typeface="Times New Roman" panose="02020603050405020304" pitchFamily="18" charset="0"/>
                <a:ea typeface="Times New Roman" panose="02020603050405020304" pitchFamily="18" charset="0"/>
              </a:rPr>
              <a:t>Alimohammadi</a:t>
            </a:r>
            <a:r>
              <a:rPr lang="en-US" sz="1800" dirty="0">
                <a:effectLst/>
                <a:latin typeface="Times New Roman" panose="02020603050405020304" pitchFamily="18" charset="0"/>
                <a:ea typeface="Times New Roman" panose="02020603050405020304" pitchFamily="18" charset="0"/>
              </a:rPr>
              <a:t>, A.; </a:t>
            </a:r>
            <a:r>
              <a:rPr lang="en-US" sz="1800" dirty="0" err="1">
                <a:effectLst/>
                <a:latin typeface="Times New Roman" panose="02020603050405020304" pitchFamily="18" charset="0"/>
                <a:ea typeface="Times New Roman" panose="02020603050405020304" pitchFamily="18" charset="0"/>
              </a:rPr>
              <a:t>Seifouri</a:t>
            </a:r>
            <a:r>
              <a:rPr lang="en-US" sz="1800" dirty="0">
                <a:effectLst/>
                <a:latin typeface="Times New Roman" panose="02020603050405020304" pitchFamily="18" charset="0"/>
                <a:ea typeface="Times New Roman" panose="02020603050405020304" pitchFamily="18" charset="0"/>
              </a:rPr>
              <a:t>, T. Water quality analysis using a variable consistency dominance-based rough set approach. </a:t>
            </a:r>
            <a:r>
              <a:rPr lang="en-US" sz="1800" dirty="0" err="1">
                <a:effectLst/>
                <a:latin typeface="Times New Roman" panose="02020603050405020304" pitchFamily="18" charset="0"/>
                <a:ea typeface="Times New Roman" panose="02020603050405020304" pitchFamily="18" charset="0"/>
              </a:rPr>
              <a:t>Comput</a:t>
            </a:r>
            <a:r>
              <a:rPr lang="en-US" sz="1800" dirty="0">
                <a:effectLst/>
                <a:latin typeface="Times New Roman" panose="02020603050405020304" pitchFamily="18" charset="0"/>
                <a:ea typeface="Times New Roman" panose="02020603050405020304" pitchFamily="18" charset="0"/>
              </a:rPr>
              <a:t>. Environ. Urban Syst. 2014, 43, 25–33.</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21508595"/>
      </p:ext>
    </p:extLst>
  </p:cSld>
  <p:clrMapOvr>
    <a:masterClrMapping/>
  </p:clrMapOvr>
  <mc:AlternateContent xmlns:mc="http://schemas.openxmlformats.org/markup-compatibility/2006" xmlns:p14="http://schemas.microsoft.com/office/powerpoint/2010/main">
    <mc:Choice Requires="p14">
      <p:transition spd="slow" p14:dur="2750">
        <p:checker/>
      </p:transition>
    </mc:Choice>
    <mc:Fallback xmlns="">
      <p:transition spd="slow">
        <p:checker/>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B36861B-2E20-8D86-2690-B465E7773EDC}"/>
              </a:ext>
            </a:extLst>
          </p:cNvPr>
          <p:cNvSpPr txBox="1"/>
          <p:nvPr/>
        </p:nvSpPr>
        <p:spPr>
          <a:xfrm>
            <a:off x="3505200" y="2599765"/>
            <a:ext cx="7234518" cy="1107996"/>
          </a:xfrm>
          <a:prstGeom prst="rect">
            <a:avLst/>
          </a:prstGeom>
          <a:noFill/>
        </p:spPr>
        <p:txBody>
          <a:bodyPr wrap="square" rtlCol="0">
            <a:spAutoFit/>
          </a:bodyPr>
          <a:lstStyle/>
          <a:p>
            <a:r>
              <a:rPr lang="en-US" sz="6600" b="1" dirty="0">
                <a:solidFill>
                  <a:srgbClr val="FFFF00"/>
                </a:solidFill>
              </a:rPr>
              <a:t>THANK YOU</a:t>
            </a:r>
            <a:endParaRPr lang="en-IN" sz="6600" b="1" dirty="0">
              <a:solidFill>
                <a:srgbClr val="FFFF00"/>
              </a:solidFill>
            </a:endParaRPr>
          </a:p>
        </p:txBody>
      </p:sp>
    </p:spTree>
    <p:extLst>
      <p:ext uri="{BB962C8B-B14F-4D97-AF65-F5344CB8AC3E}">
        <p14:creationId xmlns:p14="http://schemas.microsoft.com/office/powerpoint/2010/main" val="932498405"/>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2" y="2017467"/>
            <a:ext cx="6083539" cy="3661438"/>
          </a:xfrm>
        </p:spPr>
        <p:txBody>
          <a:bodyPr vert="horz" lIns="91440" tIns="45720" rIns="91440" bIns="45720" rtlCol="0" anchor="t">
            <a:normAutofit fontScale="92500" lnSpcReduction="10000"/>
          </a:bodyPr>
          <a:lstStyle/>
          <a:p>
            <a:pPr marL="285750" indent="-285750">
              <a:buFont typeface="Wingdings" panose="05000000000000000000" pitchFamily="2" charset="2"/>
              <a:buChar char="v"/>
            </a:pPr>
            <a:r>
              <a:rPr lang="en-US" sz="2800" dirty="0"/>
              <a:t>OBJECTIVE </a:t>
            </a:r>
          </a:p>
          <a:p>
            <a:pPr marL="285750" indent="-285750">
              <a:buFont typeface="Wingdings" panose="05000000000000000000" pitchFamily="2" charset="2"/>
              <a:buChar char="v"/>
            </a:pPr>
            <a:r>
              <a:rPr lang="en-US" sz="2800" dirty="0"/>
              <a:t>ABSTRACT</a:t>
            </a:r>
          </a:p>
          <a:p>
            <a:pPr marL="285750" indent="-285750">
              <a:buFont typeface="Wingdings" panose="05000000000000000000" pitchFamily="2" charset="2"/>
              <a:buChar char="v"/>
            </a:pPr>
            <a:r>
              <a:rPr lang="en-US" sz="2800" dirty="0"/>
              <a:t>LITERATURE SURVEY</a:t>
            </a:r>
          </a:p>
          <a:p>
            <a:pPr marL="285750" indent="-285750">
              <a:buFont typeface="Wingdings" panose="05000000000000000000" pitchFamily="2" charset="2"/>
              <a:buChar char="v"/>
            </a:pPr>
            <a:r>
              <a:rPr lang="en-US" sz="2800" dirty="0"/>
              <a:t>EXISTING SYSTEM</a:t>
            </a:r>
          </a:p>
          <a:p>
            <a:pPr marL="285750" indent="-285750">
              <a:buFont typeface="Wingdings" panose="05000000000000000000" pitchFamily="2" charset="2"/>
              <a:buChar char="v"/>
            </a:pPr>
            <a:r>
              <a:rPr lang="en-US" sz="2800" dirty="0"/>
              <a:t>PROPOSED SYSTEM</a:t>
            </a:r>
          </a:p>
          <a:p>
            <a:pPr marL="285750" indent="-285750">
              <a:buFont typeface="Wingdings" panose="05000000000000000000" pitchFamily="2" charset="2"/>
              <a:buChar char="v"/>
            </a:pPr>
            <a:r>
              <a:rPr lang="en-US" sz="2800" dirty="0"/>
              <a:t>MODULES</a:t>
            </a:r>
          </a:p>
          <a:p>
            <a:pPr marL="285750" indent="-285750">
              <a:buFont typeface="Wingdings" panose="05000000000000000000" pitchFamily="2" charset="2"/>
              <a:buChar char="v"/>
            </a:pPr>
            <a:r>
              <a:rPr lang="en-US" sz="2800" dirty="0"/>
              <a:t>SYSTEM CONFIGURATION</a:t>
            </a:r>
          </a:p>
          <a:p>
            <a:pPr marL="285750" indent="-285750">
              <a:buFont typeface="Wingdings" panose="05000000000000000000" pitchFamily="2" charset="2"/>
              <a:buChar char="v"/>
            </a:pPr>
            <a:r>
              <a:rPr lang="en-US" sz="2800" dirty="0"/>
              <a:t>REFERENCES</a:t>
            </a:r>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6/2/2022</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
        <p:nvSpPr>
          <p:cNvPr id="12" name="TextBox 11">
            <a:extLst>
              <a:ext uri="{FF2B5EF4-FFF2-40B4-BE49-F238E27FC236}">
                <a16:creationId xmlns:a16="http://schemas.microsoft.com/office/drawing/2014/main" id="{AC84C038-E2BD-CA7C-2B7E-2C9B8D5E2056}"/>
              </a:ext>
            </a:extLst>
          </p:cNvPr>
          <p:cNvSpPr txBox="1"/>
          <p:nvPr/>
        </p:nvSpPr>
        <p:spPr>
          <a:xfrm>
            <a:off x="3801980" y="306735"/>
            <a:ext cx="4351420" cy="1477328"/>
          </a:xfrm>
          <a:prstGeom prst="rect">
            <a:avLst/>
          </a:prstGeom>
          <a:noFill/>
        </p:spPr>
        <p:txBody>
          <a:bodyPr wrap="square" rtlCol="0">
            <a:spAutoFit/>
          </a:bodyPr>
          <a:lstStyle/>
          <a:p>
            <a:r>
              <a:rPr lang="en-US" sz="7200" b="1" dirty="0">
                <a:solidFill>
                  <a:srgbClr val="0070C0"/>
                </a:solidFill>
              </a:rPr>
              <a:t>OUTLINE</a:t>
            </a:r>
            <a:endParaRPr lang="en-IN" sz="7200" b="1" dirty="0">
              <a:solidFill>
                <a:srgbClr val="0070C0"/>
              </a:solidFill>
            </a:endParaRPr>
          </a:p>
          <a:p>
            <a:endParaRPr lang="en-IN" dirty="0"/>
          </a:p>
        </p:txBody>
      </p:sp>
    </p:spTree>
    <p:extLst>
      <p:ext uri="{BB962C8B-B14F-4D97-AF65-F5344CB8AC3E}">
        <p14:creationId xmlns:p14="http://schemas.microsoft.com/office/powerpoint/2010/main" val="13256085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4000">
        <p15:prstTrans prst="airplan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solidFill>
                  <a:srgbClr val="00B050"/>
                </a:solidFill>
              </a:rPr>
              <a:t>OBJECTIVE</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844763" y="2500767"/>
            <a:ext cx="10643508" cy="3436483"/>
          </a:xfrm>
        </p:spPr>
        <p:txBody>
          <a:bodyPr vert="horz" lIns="91440" tIns="45720" rIns="91440" bIns="45720" rtlCol="0" anchor="t">
            <a:normAutofit/>
          </a:bodyPr>
          <a:lstStyle/>
          <a:p>
            <a:r>
              <a:rPr kumimoji="0" lang="en-US" altLang="en-US" sz="2800" b="1"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Access to safe drinking water is essential to health, a basic human right,        and a component of effective policy for health protection. </a:t>
            </a:r>
          </a:p>
          <a:p>
            <a:br>
              <a:rPr kumimoji="0" lang="en-US" altLang="en-US" sz="2400" b="0" i="0" u="none" strike="noStrike" cap="none" normalizeH="0" baseline="0" dirty="0">
                <a:ln>
                  <a:noFill/>
                </a:ln>
                <a:solidFill>
                  <a:srgbClr val="FFC000"/>
                </a:solidFill>
                <a:effectLst/>
                <a:latin typeface="Arial Unicode MS"/>
              </a:rPr>
            </a:br>
            <a:endParaRPr kumimoji="0" lang="en-US" altLang="en-US" sz="2400" b="0" i="0" u="none" strike="noStrike" cap="none" normalizeH="0" baseline="0" dirty="0">
              <a:ln>
                <a:noFill/>
              </a:ln>
              <a:solidFill>
                <a:srgbClr val="FFC000"/>
              </a:solidFill>
              <a:effectLst/>
              <a:latin typeface="Arial" panose="020B0604020202020204" pitchFamily="34" charset="0"/>
            </a:endParaRPr>
          </a:p>
          <a:p>
            <a:endParaRPr lang="en-US"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6/2/2022</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575824" y="197223"/>
            <a:ext cx="3772059" cy="874129"/>
          </a:xfrm>
        </p:spPr>
        <p:txBody>
          <a:bodyPr/>
          <a:lstStyle/>
          <a:p>
            <a:r>
              <a:rPr lang="en-US" dirty="0"/>
              <a:t>ABSTRACT</a:t>
            </a:r>
          </a:p>
        </p:txBody>
      </p:sp>
      <p:sp>
        <p:nvSpPr>
          <p:cNvPr id="3" name="TextBox 2">
            <a:extLst>
              <a:ext uri="{FF2B5EF4-FFF2-40B4-BE49-F238E27FC236}">
                <a16:creationId xmlns:a16="http://schemas.microsoft.com/office/drawing/2014/main" id="{81B6F4EB-AFB5-6788-9770-E9C403BD1022}"/>
              </a:ext>
            </a:extLst>
          </p:cNvPr>
          <p:cNvSpPr txBox="1"/>
          <p:nvPr/>
        </p:nvSpPr>
        <p:spPr>
          <a:xfrm>
            <a:off x="575824" y="1267326"/>
            <a:ext cx="6595941" cy="3970318"/>
          </a:xfrm>
          <a:prstGeom prst="rect">
            <a:avLst/>
          </a:prstGeom>
          <a:noFill/>
        </p:spPr>
        <p:txBody>
          <a:bodyPr wrap="square" rtlCol="0">
            <a:spAutoFit/>
          </a:bodyPr>
          <a:lstStyle/>
          <a:p>
            <a:pPr marL="285750" indent="-285750">
              <a:buFont typeface="Wingdings" panose="05000000000000000000" pitchFamily="2" charset="2"/>
              <a:buChar char="Ø"/>
            </a:pPr>
            <a:r>
              <a:rPr lang="en-US" sz="1800" dirty="0">
                <a:solidFill>
                  <a:srgbClr val="002060"/>
                </a:solidFill>
                <a:effectLst/>
                <a:latin typeface="Times New Roman" panose="02020603050405020304" pitchFamily="18" charset="0"/>
                <a:ea typeface="Times New Roman" panose="02020603050405020304" pitchFamily="18" charset="0"/>
              </a:rPr>
              <a:t>A Regression algorithm is used to assign predefined classes to test instances for evaluation (or) future instances to an application. </a:t>
            </a:r>
          </a:p>
          <a:p>
            <a:pPr marL="285750" indent="-285750">
              <a:buFont typeface="Wingdings" panose="05000000000000000000" pitchFamily="2" charset="2"/>
              <a:buChar char="Ø"/>
            </a:pPr>
            <a:r>
              <a:rPr lang="en-US" sz="1800" dirty="0">
                <a:solidFill>
                  <a:srgbClr val="002060"/>
                </a:solidFill>
                <a:effectLst/>
                <a:latin typeface="Times New Roman" panose="02020603050405020304" pitchFamily="18" charset="0"/>
                <a:ea typeface="Times New Roman" panose="02020603050405020304" pitchFamily="18" charset="0"/>
              </a:rPr>
              <a:t>This study presents a Regression model using Random Forest Algorithm to analyze water quality. </a:t>
            </a:r>
          </a:p>
          <a:p>
            <a:pPr marL="285750" indent="-285750">
              <a:buFont typeface="Wingdings" panose="05000000000000000000" pitchFamily="2" charset="2"/>
              <a:buChar char="Ø"/>
            </a:pPr>
            <a:r>
              <a:rPr lang="en-US" sz="1800" dirty="0">
                <a:solidFill>
                  <a:srgbClr val="002060"/>
                </a:solidFill>
                <a:effectLst/>
                <a:latin typeface="Times New Roman" panose="02020603050405020304" pitchFamily="18" charset="0"/>
                <a:ea typeface="Times New Roman" panose="02020603050405020304" pitchFamily="18" charset="0"/>
              </a:rPr>
              <a:t>Water quality is very important in ensuring citizens can get to drink clean water.   </a:t>
            </a:r>
          </a:p>
          <a:p>
            <a:pPr marL="285750" indent="-285750">
              <a:buFont typeface="Wingdings" panose="05000000000000000000" pitchFamily="2" charset="2"/>
              <a:buChar char="Ø"/>
            </a:pPr>
            <a:r>
              <a:rPr lang="en-US" sz="1800" dirty="0">
                <a:solidFill>
                  <a:srgbClr val="002060"/>
                </a:solidFill>
                <a:effectLst/>
                <a:latin typeface="Times New Roman" panose="02020603050405020304" pitchFamily="18" charset="0"/>
                <a:ea typeface="Times New Roman" panose="02020603050405020304" pitchFamily="18" charset="0"/>
              </a:rPr>
              <a:t>Regression</a:t>
            </a:r>
            <a:r>
              <a:rPr lang="en-US" sz="1800" spc="-30"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using</a:t>
            </a:r>
            <a:r>
              <a:rPr lang="en-US" sz="1800" spc="-30"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Random Forest</a:t>
            </a:r>
            <a:r>
              <a:rPr lang="en-US" sz="1800" spc="-40"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was</a:t>
            </a:r>
            <a:r>
              <a:rPr lang="en-US" sz="1800" spc="-30"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applied</a:t>
            </a:r>
            <a:r>
              <a:rPr lang="en-US" sz="1800" spc="-30"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to</a:t>
            </a:r>
            <a:r>
              <a:rPr lang="en-US" sz="1800" spc="-30"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predict</a:t>
            </a:r>
            <a:r>
              <a:rPr lang="en-US" sz="1800" spc="-30"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the</a:t>
            </a:r>
            <a:r>
              <a:rPr lang="en-US" sz="1800" spc="-25" dirty="0">
                <a:solidFill>
                  <a:srgbClr val="002060"/>
                </a:solidFill>
                <a:effectLst/>
                <a:latin typeface="Times New Roman" panose="02020603050405020304" pitchFamily="18" charset="0"/>
                <a:ea typeface="Times New Roman" panose="02020603050405020304" pitchFamily="18" charset="0"/>
              </a:rPr>
              <a:t> </a:t>
            </a:r>
            <a:r>
              <a:rPr lang="en-US" sz="1800" dirty="0">
                <a:solidFill>
                  <a:srgbClr val="002060"/>
                </a:solidFill>
                <a:effectLst/>
                <a:latin typeface="Times New Roman" panose="02020603050405020304" pitchFamily="18" charset="0"/>
                <a:ea typeface="Times New Roman" panose="02020603050405020304" pitchFamily="18" charset="0"/>
              </a:rPr>
              <a:t>clean and not clean water. </a:t>
            </a:r>
          </a:p>
          <a:p>
            <a:pPr marL="285750" indent="-285750">
              <a:buFont typeface="Wingdings" panose="05000000000000000000" pitchFamily="2" charset="2"/>
              <a:buChar char="Ø"/>
            </a:pPr>
            <a:r>
              <a:rPr lang="en-US" sz="1800" dirty="0">
                <a:solidFill>
                  <a:srgbClr val="002060"/>
                </a:solidFill>
                <a:effectLst/>
                <a:latin typeface="Times New Roman" panose="02020603050405020304" pitchFamily="18" charset="0"/>
                <a:ea typeface="Times New Roman" panose="02020603050405020304" pitchFamily="18" charset="0"/>
              </a:rPr>
              <a:t>The analysis of water Hardness, solids, Turbidity, pH level, Sulfate, and conductivity can play a major role in assessing water quality. </a:t>
            </a:r>
          </a:p>
          <a:p>
            <a:pPr marL="285750" indent="-285750">
              <a:buFont typeface="Wingdings" panose="05000000000000000000" pitchFamily="2" charset="2"/>
              <a:buChar char="Ø"/>
            </a:pPr>
            <a:r>
              <a:rPr lang="en-US" sz="1800" dirty="0">
                <a:solidFill>
                  <a:srgbClr val="002060"/>
                </a:solidFill>
                <a:effectLst/>
                <a:latin typeface="Times New Roman" panose="02020603050405020304" pitchFamily="18" charset="0"/>
                <a:ea typeface="Times New Roman" panose="02020603050405020304" pitchFamily="18" charset="0"/>
              </a:rPr>
              <a:t>Nowadays Most Diseases are caused by Using Water</a:t>
            </a:r>
            <a:r>
              <a:rPr lang="en-US" sz="1800" spc="-30" dirty="0">
                <a:solidFill>
                  <a:srgbClr val="002060"/>
                </a:solidFill>
                <a:effectLst/>
                <a:latin typeface="Times New Roman" panose="02020603050405020304" pitchFamily="18" charset="0"/>
                <a:ea typeface="Times New Roman" panose="02020603050405020304" pitchFamily="18" charset="0"/>
              </a:rPr>
              <a:t> To avoid Those diseases We are Implementing This Model</a:t>
            </a:r>
            <a:endParaRPr lang="en-IN" dirty="0">
              <a:solidFill>
                <a:srgbClr val="002060"/>
              </a:solidFill>
            </a:endParaRPr>
          </a:p>
          <a:p>
            <a:endParaRPr lang="en-IN" dirty="0"/>
          </a:p>
        </p:txBody>
      </p:sp>
    </p:spTree>
    <p:extLst>
      <p:ext uri="{BB962C8B-B14F-4D97-AF65-F5344CB8AC3E}">
        <p14:creationId xmlns:p14="http://schemas.microsoft.com/office/powerpoint/2010/main" val="3446797337"/>
      </p:ext>
    </p:extLst>
  </p:cSld>
  <p:clrMapOvr>
    <a:masterClrMapping/>
  </p:clrMapOvr>
  <mc:AlternateContent xmlns:mc="http://schemas.openxmlformats.org/markup-compatibility/2006" xmlns:p14="http://schemas.microsoft.com/office/powerpoint/2010/main">
    <mc:Choice Requires="p14">
      <p:transition spd="slow" p14:dur="4000">
        <p14:ripp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1033022" y="287258"/>
            <a:ext cx="6927637" cy="639375"/>
          </a:xfrm>
        </p:spPr>
        <p:txBody>
          <a:bodyPr/>
          <a:lstStyle/>
          <a:p>
            <a:r>
              <a:rPr lang="en-US" dirty="0"/>
              <a:t>LITERATURE SURVEY</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6/2/2022</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3"/>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5</a:t>
            </a:fld>
            <a:endParaRPr lang="en-US" dirty="0"/>
          </a:p>
        </p:txBody>
      </p:sp>
      <p:graphicFrame>
        <p:nvGraphicFramePr>
          <p:cNvPr id="4" name="Table 7">
            <a:extLst>
              <a:ext uri="{FF2B5EF4-FFF2-40B4-BE49-F238E27FC236}">
                <a16:creationId xmlns:a16="http://schemas.microsoft.com/office/drawing/2014/main" id="{E753EDC9-68F5-4DEB-61E2-B90F02B0D6BB}"/>
              </a:ext>
            </a:extLst>
          </p:cNvPr>
          <p:cNvGraphicFramePr>
            <a:graphicFrameLocks noGrp="1"/>
          </p:cNvGraphicFramePr>
          <p:nvPr>
            <p:extLst>
              <p:ext uri="{D42A27DB-BD31-4B8C-83A1-F6EECF244321}">
                <p14:modId xmlns:p14="http://schemas.microsoft.com/office/powerpoint/2010/main" val="1288724108"/>
              </p:ext>
            </p:extLst>
          </p:nvPr>
        </p:nvGraphicFramePr>
        <p:xfrm>
          <a:off x="1033022" y="1033431"/>
          <a:ext cx="9509470" cy="2918819"/>
        </p:xfrm>
        <a:graphic>
          <a:graphicData uri="http://schemas.openxmlformats.org/drawingml/2006/table">
            <a:tbl>
              <a:tblPr firstRow="1" bandRow="1">
                <a:tableStyleId>{5C22544A-7EE6-4342-B048-85BDC9FD1C3A}</a:tableStyleId>
              </a:tblPr>
              <a:tblGrid>
                <a:gridCol w="786813">
                  <a:extLst>
                    <a:ext uri="{9D8B030D-6E8A-4147-A177-3AD203B41FA5}">
                      <a16:colId xmlns:a16="http://schemas.microsoft.com/office/drawing/2014/main" val="3379738133"/>
                    </a:ext>
                  </a:extLst>
                </a:gridCol>
                <a:gridCol w="2232212">
                  <a:extLst>
                    <a:ext uri="{9D8B030D-6E8A-4147-A177-3AD203B41FA5}">
                      <a16:colId xmlns:a16="http://schemas.microsoft.com/office/drawing/2014/main" val="652144308"/>
                    </a:ext>
                  </a:extLst>
                </a:gridCol>
                <a:gridCol w="2686657">
                  <a:extLst>
                    <a:ext uri="{9D8B030D-6E8A-4147-A177-3AD203B41FA5}">
                      <a16:colId xmlns:a16="http://schemas.microsoft.com/office/drawing/2014/main" val="1135524265"/>
                    </a:ext>
                  </a:extLst>
                </a:gridCol>
                <a:gridCol w="1901894">
                  <a:extLst>
                    <a:ext uri="{9D8B030D-6E8A-4147-A177-3AD203B41FA5}">
                      <a16:colId xmlns:a16="http://schemas.microsoft.com/office/drawing/2014/main" val="2983277608"/>
                    </a:ext>
                  </a:extLst>
                </a:gridCol>
                <a:gridCol w="1901894">
                  <a:extLst>
                    <a:ext uri="{9D8B030D-6E8A-4147-A177-3AD203B41FA5}">
                      <a16:colId xmlns:a16="http://schemas.microsoft.com/office/drawing/2014/main" val="1066264099"/>
                    </a:ext>
                  </a:extLst>
                </a:gridCol>
              </a:tblGrid>
              <a:tr h="541379">
                <a:tc>
                  <a:txBody>
                    <a:bodyPr/>
                    <a:lstStyle/>
                    <a:p>
                      <a:r>
                        <a:rPr lang="en-US" dirty="0"/>
                        <a:t>S.NO</a:t>
                      </a:r>
                      <a:endParaRPr lang="en-IN" dirty="0"/>
                    </a:p>
                  </a:txBody>
                  <a:tcPr/>
                </a:tc>
                <a:tc>
                  <a:txBody>
                    <a:bodyPr/>
                    <a:lstStyle/>
                    <a:p>
                      <a:r>
                        <a:rPr lang="en-US" dirty="0"/>
                        <a:t>TOPIC NAME </a:t>
                      </a:r>
                      <a:endParaRPr lang="en-IN" dirty="0"/>
                    </a:p>
                  </a:txBody>
                  <a:tcPr/>
                </a:tc>
                <a:tc>
                  <a:txBody>
                    <a:bodyPr/>
                    <a:lstStyle/>
                    <a:p>
                      <a:r>
                        <a:rPr lang="en-US" dirty="0"/>
                        <a:t>ALGORITHM</a:t>
                      </a:r>
                      <a:endParaRPr lang="en-IN" dirty="0"/>
                    </a:p>
                  </a:txBody>
                  <a:tcPr/>
                </a:tc>
                <a:tc>
                  <a:txBody>
                    <a:bodyPr/>
                    <a:lstStyle/>
                    <a:p>
                      <a:r>
                        <a:rPr lang="en-US" dirty="0"/>
                        <a:t>ADVANTAGES</a:t>
                      </a:r>
                      <a:endParaRPr lang="en-IN" dirty="0"/>
                    </a:p>
                  </a:txBody>
                  <a:tcPr/>
                </a:tc>
                <a:tc>
                  <a:txBody>
                    <a:bodyPr/>
                    <a:lstStyle/>
                    <a:p>
                      <a:r>
                        <a:rPr lang="en-US" dirty="0"/>
                        <a:t>DISADVANTAGES</a:t>
                      </a:r>
                      <a:endParaRPr lang="en-IN" dirty="0"/>
                    </a:p>
                  </a:txBody>
                  <a:tcPr/>
                </a:tc>
                <a:extLst>
                  <a:ext uri="{0D108BD9-81ED-4DB2-BD59-A6C34878D82A}">
                    <a16:rowId xmlns:a16="http://schemas.microsoft.com/office/drawing/2014/main" val="2195455200"/>
                  </a:ext>
                </a:extLst>
              </a:tr>
              <a:tr h="541379">
                <a:tc>
                  <a:txBody>
                    <a:bodyPr/>
                    <a:lstStyle/>
                    <a:p>
                      <a:r>
                        <a:rPr lang="en-US" dirty="0"/>
                        <a:t>1</a:t>
                      </a:r>
                      <a:endParaRPr lang="en-IN" dirty="0"/>
                    </a:p>
                  </a:txBody>
                  <a:tcPr/>
                </a:tc>
                <a:tc>
                  <a:txBody>
                    <a:bodyPr/>
                    <a:lstStyle/>
                    <a:p>
                      <a:r>
                        <a:rPr lang="en-US" dirty="0"/>
                        <a:t>WATER QUALITY ANALYSIS USING RANDOM FOREST ALGORITHM</a:t>
                      </a:r>
                      <a:endParaRPr lang="en-IN" dirty="0"/>
                    </a:p>
                  </a:txBody>
                  <a:tcPr/>
                </a:tc>
                <a:tc>
                  <a:txBody>
                    <a:bodyPr/>
                    <a:lstStyle/>
                    <a:p>
                      <a:r>
                        <a:rPr lang="en-US" dirty="0"/>
                        <a:t>RANDOM FOREST ALGORITHM</a:t>
                      </a:r>
                      <a:endParaRPr lang="en-IN" dirty="0"/>
                    </a:p>
                  </a:txBody>
                  <a:tcPr/>
                </a:tc>
                <a:tc>
                  <a:txBody>
                    <a:bodyPr/>
                    <a:lstStyle/>
                    <a:p>
                      <a:r>
                        <a:rPr lang="en-US" dirty="0"/>
                        <a:t>USING ENSEMBLE TECHNIQUES IT WILL PREDICT HIGH ACCURACY</a:t>
                      </a:r>
                      <a:endParaRPr lang="en-IN" dirty="0"/>
                    </a:p>
                  </a:txBody>
                  <a:tcPr/>
                </a:tc>
                <a:tc>
                  <a:txBody>
                    <a:bodyPr/>
                    <a:lstStyle/>
                    <a:p>
                      <a:r>
                        <a:rPr lang="en-US" dirty="0"/>
                        <a:t>IT TAKES SOME TIME TO TEST THE ENSEMBLE TECHNIQUES</a:t>
                      </a:r>
                      <a:endParaRPr lang="en-IN" dirty="0"/>
                    </a:p>
                  </a:txBody>
                  <a:tcPr/>
                </a:tc>
                <a:extLst>
                  <a:ext uri="{0D108BD9-81ED-4DB2-BD59-A6C34878D82A}">
                    <a16:rowId xmlns:a16="http://schemas.microsoft.com/office/drawing/2014/main" val="458169113"/>
                  </a:ext>
                </a:extLst>
              </a:tr>
              <a:tr h="541379">
                <a:tc>
                  <a:txBody>
                    <a:bodyPr/>
                    <a:lstStyle/>
                    <a:p>
                      <a:r>
                        <a:rPr lang="en-US" dirty="0"/>
                        <a:t>2</a:t>
                      </a:r>
                      <a:endParaRPr lang="en-IN" dirty="0"/>
                    </a:p>
                  </a:txBody>
                  <a:tcPr/>
                </a:tc>
                <a:tc>
                  <a:txBody>
                    <a:bodyPr/>
                    <a:lstStyle/>
                    <a:p>
                      <a:r>
                        <a:rPr lang="en-US" dirty="0"/>
                        <a:t>WATER PORTABILITY USING DECISION TREE</a:t>
                      </a:r>
                      <a:endParaRPr lang="en-IN" dirty="0"/>
                    </a:p>
                  </a:txBody>
                  <a:tcPr/>
                </a:tc>
                <a:tc>
                  <a:txBody>
                    <a:bodyPr/>
                    <a:lstStyle/>
                    <a:p>
                      <a:r>
                        <a:rPr lang="en-US" dirty="0"/>
                        <a:t>DECISION TREE</a:t>
                      </a:r>
                      <a:endParaRPr lang="en-IN" dirty="0"/>
                    </a:p>
                  </a:txBody>
                  <a:tcPr/>
                </a:tc>
                <a:tc>
                  <a:txBody>
                    <a:bodyPr/>
                    <a:lstStyle/>
                    <a:p>
                      <a:r>
                        <a:rPr lang="en-US" dirty="0"/>
                        <a:t>IT TRAINS AND TEST THE HUGE DATA</a:t>
                      </a:r>
                      <a:endParaRPr lang="en-IN" dirty="0"/>
                    </a:p>
                  </a:txBody>
                  <a:tcPr/>
                </a:tc>
                <a:tc>
                  <a:txBody>
                    <a:bodyPr/>
                    <a:lstStyle/>
                    <a:p>
                      <a:r>
                        <a:rPr lang="en-US" dirty="0"/>
                        <a:t>IT DOES NOT GIVES HIGH ACCURACY</a:t>
                      </a:r>
                      <a:endParaRPr lang="en-IN" dirty="0"/>
                    </a:p>
                  </a:txBody>
                  <a:tcPr/>
                </a:tc>
                <a:extLst>
                  <a:ext uri="{0D108BD9-81ED-4DB2-BD59-A6C34878D82A}">
                    <a16:rowId xmlns:a16="http://schemas.microsoft.com/office/drawing/2014/main" val="287048540"/>
                  </a:ext>
                </a:extLst>
              </a:tr>
            </a:tbl>
          </a:graphicData>
        </a:graphic>
      </p:graphicFrame>
    </p:spTree>
    <p:extLst>
      <p:ext uri="{BB962C8B-B14F-4D97-AF65-F5344CB8AC3E}">
        <p14:creationId xmlns:p14="http://schemas.microsoft.com/office/powerpoint/2010/main" val="1527386939"/>
      </p:ext>
    </p:extLst>
  </p:cSld>
  <p:clrMapOvr>
    <a:masterClrMapping/>
  </p:clrMapOvr>
  <p:transition spd="slow">
    <p:comb/>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790976" y="277906"/>
            <a:ext cx="5511214" cy="711481"/>
          </a:xfrm>
        </p:spPr>
        <p:txBody>
          <a:bodyPr/>
          <a:lstStyle/>
          <a:p>
            <a:r>
              <a:rPr lang="en-US" dirty="0"/>
              <a:t>EXISTING SYSTEM</a:t>
            </a:r>
          </a:p>
        </p:txBody>
      </p:sp>
      <p:sp>
        <p:nvSpPr>
          <p:cNvPr id="3" name="Date Placeholder 2">
            <a:extLst>
              <a:ext uri="{FF2B5EF4-FFF2-40B4-BE49-F238E27FC236}">
                <a16:creationId xmlns:a16="http://schemas.microsoft.com/office/drawing/2014/main" id="{4E809DF5-56B4-304A-8777-BB8576005AF2}"/>
              </a:ext>
            </a:extLst>
          </p:cNvPr>
          <p:cNvSpPr>
            <a:spLocks noGrp="1"/>
          </p:cNvSpPr>
          <p:nvPr>
            <p:ph type="dt" sz="half" idx="2"/>
          </p:nvPr>
        </p:nvSpPr>
        <p:spPr/>
        <p:txBody>
          <a:bodyPr/>
          <a:lstStyle/>
          <a:p>
            <a:fld id="{7699C8CE-7534-A244-ABE9-5BED2DFEFBDF}" type="datetime1">
              <a:rPr lang="en-US" smtClean="0"/>
              <a:t>6/2/2022</a:t>
            </a:fld>
            <a:endParaRPr lang="en-US" dirty="0"/>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6</a:t>
            </a:fld>
            <a:endParaRPr lang="en-US" dirty="0"/>
          </a:p>
        </p:txBody>
      </p:sp>
      <p:sp>
        <p:nvSpPr>
          <p:cNvPr id="9" name="TextBox 8">
            <a:extLst>
              <a:ext uri="{FF2B5EF4-FFF2-40B4-BE49-F238E27FC236}">
                <a16:creationId xmlns:a16="http://schemas.microsoft.com/office/drawing/2014/main" id="{A1F73D0D-9500-9E63-1B33-A9254429BCB9}"/>
              </a:ext>
            </a:extLst>
          </p:cNvPr>
          <p:cNvSpPr txBox="1"/>
          <p:nvPr/>
        </p:nvSpPr>
        <p:spPr>
          <a:xfrm>
            <a:off x="790976" y="1122947"/>
            <a:ext cx="6026919" cy="3139321"/>
          </a:xfrm>
          <a:prstGeom prst="rect">
            <a:avLst/>
          </a:prstGeom>
          <a:noFill/>
        </p:spPr>
        <p:txBody>
          <a:bodyPr wrap="square" rtlCol="0">
            <a:spAutoFit/>
          </a:bodyPr>
          <a:lstStyle/>
          <a:p>
            <a:pPr marL="285750" indent="-285750">
              <a:buFont typeface="Wingdings" panose="05000000000000000000" pitchFamily="2" charset="2"/>
              <a:buChar char="Ø"/>
            </a:pPr>
            <a:r>
              <a:rPr lang="en-US" sz="1800" dirty="0">
                <a:solidFill>
                  <a:srgbClr val="7030A0"/>
                </a:solidFill>
                <a:effectLst/>
                <a:latin typeface="Times New Roman" panose="02020603050405020304" pitchFamily="18" charset="0"/>
                <a:ea typeface="Times New Roman" panose="02020603050405020304" pitchFamily="18" charset="0"/>
              </a:rPr>
              <a:t>This research was based on unsupervised learning. The significance of this paper was to find new methods for Water Analysis and to increase the accuracy of results.</a:t>
            </a:r>
          </a:p>
          <a:p>
            <a:pPr marL="285750" indent="-285750">
              <a:buFont typeface="Wingdings" panose="05000000000000000000" pitchFamily="2" charset="2"/>
              <a:buChar char="Ø"/>
            </a:pPr>
            <a:r>
              <a:rPr lang="en-US" sz="1800" dirty="0">
                <a:solidFill>
                  <a:srgbClr val="7030A0"/>
                </a:solidFill>
                <a:effectLst/>
                <a:latin typeface="Times New Roman" panose="02020603050405020304" pitchFamily="18" charset="0"/>
                <a:ea typeface="Times New Roman" panose="02020603050405020304" pitchFamily="18" charset="0"/>
              </a:rPr>
              <a:t>The accuracy </a:t>
            </a:r>
            <a:r>
              <a:rPr lang="en-US" sz="1800" spc="-15" dirty="0">
                <a:solidFill>
                  <a:srgbClr val="7030A0"/>
                </a:solidFill>
                <a:effectLst/>
                <a:latin typeface="Times New Roman" panose="02020603050405020304" pitchFamily="18" charset="0"/>
                <a:ea typeface="Times New Roman" panose="02020603050405020304" pitchFamily="18" charset="0"/>
              </a:rPr>
              <a:t>of </a:t>
            </a:r>
            <a:r>
              <a:rPr lang="en-US" sz="1800" dirty="0">
                <a:solidFill>
                  <a:srgbClr val="7030A0"/>
                </a:solidFill>
                <a:effectLst/>
                <a:latin typeface="Times New Roman" panose="02020603050405020304" pitchFamily="18" charset="0"/>
                <a:ea typeface="Times New Roman" panose="02020603050405020304" pitchFamily="18" charset="0"/>
              </a:rPr>
              <a:t>an algorithm is around 70%. Thus, the accuracy of the results obtained from these methods is less when compared with the proposed</a:t>
            </a:r>
            <a:r>
              <a:rPr lang="en-US" sz="1800" spc="-60" dirty="0">
                <a:solidFill>
                  <a:srgbClr val="7030A0"/>
                </a:solidFill>
                <a:effectLst/>
                <a:latin typeface="Times New Roman" panose="02020603050405020304" pitchFamily="18" charset="0"/>
                <a:ea typeface="Times New Roman" panose="02020603050405020304" pitchFamily="18" charset="0"/>
              </a:rPr>
              <a:t> </a:t>
            </a:r>
            <a:r>
              <a:rPr lang="en-US" sz="1800" dirty="0">
                <a:solidFill>
                  <a:srgbClr val="7030A0"/>
                </a:solidFill>
                <a:effectLst/>
                <a:latin typeface="Times New Roman" panose="02020603050405020304" pitchFamily="18" charset="0"/>
                <a:ea typeface="Times New Roman" panose="02020603050405020304" pitchFamily="18" charset="0"/>
              </a:rPr>
              <a:t>system.</a:t>
            </a:r>
          </a:p>
          <a:p>
            <a:pPr marL="285750" indent="-285750">
              <a:buFont typeface="Wingdings" panose="05000000000000000000" pitchFamily="2" charset="2"/>
              <a:buChar char="Ø"/>
            </a:pPr>
            <a:r>
              <a:rPr lang="en-US" sz="1800" dirty="0">
                <a:solidFill>
                  <a:srgbClr val="7030A0"/>
                </a:solidFill>
                <a:effectLst/>
                <a:latin typeface="Times New Roman" panose="02020603050405020304" pitchFamily="18" charset="0"/>
                <a:ea typeface="Times New Roman" panose="02020603050405020304" pitchFamily="18" charset="0"/>
              </a:rPr>
              <a:t>A comprehensive understanding </a:t>
            </a:r>
            <a:r>
              <a:rPr lang="en-US" sz="1800" spc="-15" dirty="0">
                <a:solidFill>
                  <a:srgbClr val="7030A0"/>
                </a:solidFill>
                <a:effectLst/>
                <a:latin typeface="Times New Roman" panose="02020603050405020304" pitchFamily="18" charset="0"/>
                <a:ea typeface="Times New Roman" panose="02020603050405020304" pitchFamily="18" charset="0"/>
              </a:rPr>
              <a:t>of the </a:t>
            </a:r>
            <a:r>
              <a:rPr lang="en-US" sz="1800" dirty="0">
                <a:solidFill>
                  <a:srgbClr val="7030A0"/>
                </a:solidFill>
                <a:effectLst/>
                <a:latin typeface="Times New Roman" panose="02020603050405020304" pitchFamily="18" charset="0"/>
                <a:ea typeface="Times New Roman" panose="02020603050405020304" pitchFamily="18" charset="0"/>
              </a:rPr>
              <a:t>quality of a water sample can be helpful for us to solve the problem </a:t>
            </a:r>
            <a:r>
              <a:rPr lang="en-US" sz="1800" spc="-15" dirty="0">
                <a:solidFill>
                  <a:srgbClr val="7030A0"/>
                </a:solidFill>
                <a:effectLst/>
                <a:latin typeface="Times New Roman" panose="02020603050405020304" pitchFamily="18" charset="0"/>
                <a:ea typeface="Times New Roman" panose="02020603050405020304" pitchFamily="18" charset="0"/>
              </a:rPr>
              <a:t>of </a:t>
            </a:r>
            <a:r>
              <a:rPr lang="en-US" sz="1800" dirty="0">
                <a:solidFill>
                  <a:srgbClr val="7030A0"/>
                </a:solidFill>
                <a:effectLst/>
                <a:latin typeface="Times New Roman" panose="02020603050405020304" pitchFamily="18" charset="0"/>
                <a:ea typeface="Times New Roman" panose="02020603050405020304" pitchFamily="18" charset="0"/>
              </a:rPr>
              <a:t>Water Quality Analysis</a:t>
            </a:r>
            <a:r>
              <a:rPr lang="en-US" dirty="0">
                <a:solidFill>
                  <a:srgbClr val="7030A0"/>
                </a:solidFill>
                <a:latin typeface="Times New Roman" panose="02020603050405020304" pitchFamily="18" charset="0"/>
                <a:ea typeface="Times New Roman" panose="02020603050405020304" pitchFamily="18" charset="0"/>
              </a:rPr>
              <a:t>.</a:t>
            </a:r>
          </a:p>
          <a:p>
            <a:pPr marL="285750" indent="-285750">
              <a:buFont typeface="Wingdings" panose="05000000000000000000" pitchFamily="2" charset="2"/>
              <a:buChar char="Ø"/>
            </a:pPr>
            <a:r>
              <a:rPr lang="en-US" sz="1800" dirty="0">
                <a:solidFill>
                  <a:srgbClr val="7030A0"/>
                </a:solidFill>
                <a:effectLst/>
                <a:latin typeface="Times New Roman" panose="02020603050405020304" pitchFamily="18" charset="0"/>
                <a:ea typeface="Times New Roman" panose="02020603050405020304" pitchFamily="18" charset="0"/>
              </a:rPr>
              <a:t>The work provides a comprehensive discussion of the challenges and problems of water</a:t>
            </a:r>
            <a:r>
              <a:rPr lang="en-US" sz="1800" dirty="0">
                <a:effectLst/>
                <a:latin typeface="Times New Roman" panose="02020603050405020304" pitchFamily="18" charset="0"/>
                <a:ea typeface="Times New Roman" panose="02020603050405020304" pitchFamily="18" charset="0"/>
              </a:rPr>
              <a:t>. </a:t>
            </a:r>
            <a:endParaRPr lang="en-IN" dirty="0">
              <a:solidFill>
                <a:srgbClr val="7030A0"/>
              </a:solidFill>
            </a:endParaRPr>
          </a:p>
        </p:txBody>
      </p:sp>
      <p:pic>
        <p:nvPicPr>
          <p:cNvPr id="8" name="Picture 7">
            <a:extLst>
              <a:ext uri="{FF2B5EF4-FFF2-40B4-BE49-F238E27FC236}">
                <a16:creationId xmlns:a16="http://schemas.microsoft.com/office/drawing/2014/main" id="{C97D6688-4489-B875-EABA-47DA5AB7574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02623" y="4395828"/>
            <a:ext cx="5943600" cy="1466850"/>
          </a:xfrm>
          <a:prstGeom prst="rect">
            <a:avLst/>
          </a:prstGeom>
          <a:noFill/>
          <a:ln>
            <a:noFill/>
          </a:ln>
        </p:spPr>
      </p:pic>
    </p:spTree>
    <p:extLst>
      <p:ext uri="{BB962C8B-B14F-4D97-AF65-F5344CB8AC3E}">
        <p14:creationId xmlns:p14="http://schemas.microsoft.com/office/powerpoint/2010/main" val="42129174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517F12A-7304-B447-BEB8-A99EA8009F15}"/>
              </a:ext>
            </a:extLst>
          </p:cNvPr>
          <p:cNvSpPr>
            <a:spLocks noGrp="1"/>
          </p:cNvSpPr>
          <p:nvPr>
            <p:ph type="dt" sz="half" idx="10"/>
          </p:nvPr>
        </p:nvSpPr>
        <p:spPr>
          <a:xfrm>
            <a:off x="381000" y="6356350"/>
            <a:ext cx="1569803" cy="365125"/>
          </a:xfrm>
        </p:spPr>
        <p:txBody>
          <a:bodyPr/>
          <a:lstStyle/>
          <a:p>
            <a:fld id="{F742F39E-1B75-804F-BDAE-BCC03958AB94}" type="datetime1">
              <a:rPr lang="en-US" smtClean="0"/>
              <a:pPr/>
              <a:t>6/2/2022</a:t>
            </a:fld>
            <a:endParaRPr lang="en-US" dirty="0"/>
          </a:p>
        </p:txBody>
      </p:sp>
      <p:sp>
        <p:nvSpPr>
          <p:cNvPr id="4" name="Footer Placeholder 3">
            <a:extLst>
              <a:ext uri="{FF2B5EF4-FFF2-40B4-BE49-F238E27FC236}">
                <a16:creationId xmlns:a16="http://schemas.microsoft.com/office/drawing/2014/main" id="{BCF90246-DFB2-A340-AADC-E85D28C31B3E}"/>
              </a:ext>
            </a:extLst>
          </p:cNvPr>
          <p:cNvSpPr>
            <a:spLocks noGrp="1"/>
          </p:cNvSpPr>
          <p:nvPr>
            <p:ph type="ftr" sz="quarter" idx="11"/>
          </p:nvPr>
        </p:nvSpPr>
        <p:spPr>
          <a:xfrm>
            <a:off x="2871106" y="6356350"/>
            <a:ext cx="4114800" cy="365125"/>
          </a:xfrm>
        </p:spPr>
        <p:txBody>
          <a:bodyPr/>
          <a:lstStyle/>
          <a:p>
            <a:r>
              <a:rPr lang="en-US" dirty="0"/>
              <a:t>PRESENTATION TITLE</a:t>
            </a:r>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12"/>
          </p:nvPr>
        </p:nvSpPr>
        <p:spPr>
          <a:xfrm>
            <a:off x="8332334" y="6356350"/>
            <a:ext cx="1167495" cy="365125"/>
          </a:xfrm>
        </p:spPr>
        <p:txBody>
          <a:bodyPr/>
          <a:lstStyle/>
          <a:p>
            <a:fld id="{294A09A9-5501-47C1-A89A-A340965A2BE2}" type="slidenum">
              <a:rPr lang="en-US" smtClean="0"/>
              <a:pPr/>
              <a:t>7</a:t>
            </a:fld>
            <a:endParaRPr lang="en-US" dirty="0"/>
          </a:p>
        </p:txBody>
      </p:sp>
      <p:sp>
        <p:nvSpPr>
          <p:cNvPr id="15" name="TextBox 14">
            <a:extLst>
              <a:ext uri="{FF2B5EF4-FFF2-40B4-BE49-F238E27FC236}">
                <a16:creationId xmlns:a16="http://schemas.microsoft.com/office/drawing/2014/main" id="{7D559040-178A-B4C6-356F-61055057A6B0}"/>
              </a:ext>
            </a:extLst>
          </p:cNvPr>
          <p:cNvSpPr txBox="1"/>
          <p:nvPr/>
        </p:nvSpPr>
        <p:spPr>
          <a:xfrm>
            <a:off x="497305" y="136525"/>
            <a:ext cx="6047873" cy="1046440"/>
          </a:xfrm>
          <a:prstGeom prst="rect">
            <a:avLst/>
          </a:prstGeom>
          <a:noFill/>
        </p:spPr>
        <p:txBody>
          <a:bodyPr wrap="square" rtlCol="0">
            <a:spAutoFit/>
          </a:bodyPr>
          <a:lstStyle/>
          <a:p>
            <a:r>
              <a:rPr lang="en-US" sz="4400" b="1" dirty="0">
                <a:effectLst/>
                <a:latin typeface="Times New Roman" panose="02020603050405020304" pitchFamily="18" charset="0"/>
                <a:ea typeface="Times New Roman" panose="02020603050405020304" pitchFamily="18" charset="0"/>
              </a:rPr>
              <a:t>PROPOSED SYSTEM</a:t>
            </a:r>
            <a:endParaRPr lang="en-IN" sz="4400" dirty="0">
              <a:effectLst/>
              <a:latin typeface="Times New Roman" panose="02020603050405020304" pitchFamily="18" charset="0"/>
              <a:ea typeface="Times New Roman" panose="02020603050405020304" pitchFamily="18" charset="0"/>
            </a:endParaRPr>
          </a:p>
          <a:p>
            <a:endParaRPr lang="en-IN" dirty="0"/>
          </a:p>
        </p:txBody>
      </p:sp>
      <p:sp>
        <p:nvSpPr>
          <p:cNvPr id="16" name="TextBox 15">
            <a:extLst>
              <a:ext uri="{FF2B5EF4-FFF2-40B4-BE49-F238E27FC236}">
                <a16:creationId xmlns:a16="http://schemas.microsoft.com/office/drawing/2014/main" id="{C8000B4A-C19E-F896-2467-F423D16E4925}"/>
              </a:ext>
            </a:extLst>
          </p:cNvPr>
          <p:cNvSpPr txBox="1"/>
          <p:nvPr/>
        </p:nvSpPr>
        <p:spPr>
          <a:xfrm>
            <a:off x="497305" y="953502"/>
            <a:ext cx="7221307" cy="3416320"/>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solidFill>
                  <a:srgbClr val="0070C0"/>
                </a:solidFill>
                <a:effectLst/>
                <a:latin typeface="Times New Roman" panose="02020603050405020304" pitchFamily="18" charset="0"/>
                <a:ea typeface="Times New Roman" panose="02020603050405020304" pitchFamily="18" charset="0"/>
              </a:rPr>
              <a:t>In the proposed system, we use RFA for the classification and regression </a:t>
            </a:r>
            <a:r>
              <a:rPr lang="en-US" sz="2400" spc="-15" dirty="0">
                <a:solidFill>
                  <a:srgbClr val="0070C0"/>
                </a:solidFill>
                <a:effectLst/>
                <a:latin typeface="Times New Roman" panose="02020603050405020304" pitchFamily="18" charset="0"/>
                <a:ea typeface="Times New Roman" panose="02020603050405020304" pitchFamily="18" charset="0"/>
              </a:rPr>
              <a:t>of the </a:t>
            </a:r>
            <a:r>
              <a:rPr lang="en-US" sz="2400" dirty="0">
                <a:solidFill>
                  <a:srgbClr val="0070C0"/>
                </a:solidFill>
                <a:effectLst/>
                <a:latin typeface="Times New Roman" panose="02020603050405020304" pitchFamily="18" charset="0"/>
                <a:ea typeface="Times New Roman" panose="02020603050405020304" pitchFamily="18" charset="0"/>
              </a:rPr>
              <a:t>dataset. First, we will collect the Water Quality dataset and analysis will be done on the collected dataset. </a:t>
            </a:r>
          </a:p>
          <a:p>
            <a:pPr marL="285750" indent="-285750">
              <a:buFont typeface="Wingdings" panose="05000000000000000000" pitchFamily="2" charset="2"/>
              <a:buChar char="Ø"/>
            </a:pPr>
            <a:r>
              <a:rPr lang="en-US" sz="2400" dirty="0">
                <a:solidFill>
                  <a:srgbClr val="0070C0"/>
                </a:solidFill>
                <a:effectLst/>
                <a:latin typeface="Times New Roman" panose="02020603050405020304" pitchFamily="18" charset="0"/>
                <a:ea typeface="Times New Roman" panose="02020603050405020304" pitchFamily="18" charset="0"/>
              </a:rPr>
              <a:t>After the analysis </a:t>
            </a:r>
            <a:r>
              <a:rPr lang="en-US" sz="2400" spc="-15" dirty="0">
                <a:solidFill>
                  <a:srgbClr val="0070C0"/>
                </a:solidFill>
                <a:effectLst/>
                <a:latin typeface="Times New Roman" panose="02020603050405020304" pitchFamily="18" charset="0"/>
                <a:ea typeface="Times New Roman" panose="02020603050405020304" pitchFamily="18" charset="0"/>
              </a:rPr>
              <a:t>of the </a:t>
            </a:r>
            <a:r>
              <a:rPr lang="en-US" sz="2400" dirty="0">
                <a:solidFill>
                  <a:srgbClr val="0070C0"/>
                </a:solidFill>
                <a:effectLst/>
                <a:latin typeface="Times New Roman" panose="02020603050405020304" pitchFamily="18" charset="0"/>
                <a:ea typeface="Times New Roman" panose="02020603050405020304" pitchFamily="18" charset="0"/>
              </a:rPr>
              <a:t>dataset then cleaning of the dataset is required. Generally, in any dataset there will be many duplicates and null values will be present, so to remove all those duplicates and null values cleaning process is required.</a:t>
            </a:r>
          </a:p>
        </p:txBody>
      </p:sp>
      <p:pic>
        <p:nvPicPr>
          <p:cNvPr id="7" name="image2.jpeg">
            <a:extLst>
              <a:ext uri="{FF2B5EF4-FFF2-40B4-BE49-F238E27FC236}">
                <a16:creationId xmlns:a16="http://schemas.microsoft.com/office/drawing/2014/main" id="{5FF9D024-C512-4594-7D6D-91AF4DE79BF5}"/>
              </a:ext>
            </a:extLst>
          </p:cNvPr>
          <p:cNvPicPr>
            <a:picLocks noChangeAspect="1"/>
          </p:cNvPicPr>
          <p:nvPr/>
        </p:nvPicPr>
        <p:blipFill>
          <a:blip r:embed="rId2" cstate="print"/>
          <a:stretch>
            <a:fillRect/>
          </a:stretch>
        </p:blipFill>
        <p:spPr>
          <a:xfrm>
            <a:off x="7834917" y="1099521"/>
            <a:ext cx="1347470" cy="4282440"/>
          </a:xfrm>
          <a:prstGeom prst="rect">
            <a:avLst/>
          </a:prstGeom>
        </p:spPr>
      </p:pic>
      <p:sp>
        <p:nvSpPr>
          <p:cNvPr id="2" name="TextBox 1">
            <a:extLst>
              <a:ext uri="{FF2B5EF4-FFF2-40B4-BE49-F238E27FC236}">
                <a16:creationId xmlns:a16="http://schemas.microsoft.com/office/drawing/2014/main" id="{73ECF8BF-9587-129A-CCAF-921DBEF14021}"/>
              </a:ext>
            </a:extLst>
          </p:cNvPr>
          <p:cNvSpPr txBox="1"/>
          <p:nvPr/>
        </p:nvSpPr>
        <p:spPr>
          <a:xfrm>
            <a:off x="743953" y="4459469"/>
            <a:ext cx="4688541" cy="400110"/>
          </a:xfrm>
          <a:prstGeom prst="rect">
            <a:avLst/>
          </a:prstGeom>
          <a:noFill/>
        </p:spPr>
        <p:txBody>
          <a:bodyPr wrap="square" rtlCol="0">
            <a:spAutoFit/>
          </a:bodyPr>
          <a:lstStyle/>
          <a:p>
            <a:r>
              <a:rPr lang="en-US" sz="2000" b="1" dirty="0"/>
              <a:t>DISADVANTAGES</a:t>
            </a:r>
            <a:endParaRPr lang="en-IN" sz="2000" b="1" dirty="0"/>
          </a:p>
        </p:txBody>
      </p:sp>
      <p:sp>
        <p:nvSpPr>
          <p:cNvPr id="6" name="TextBox 5">
            <a:extLst>
              <a:ext uri="{FF2B5EF4-FFF2-40B4-BE49-F238E27FC236}">
                <a16:creationId xmlns:a16="http://schemas.microsoft.com/office/drawing/2014/main" id="{E87BFD16-24D4-A3BB-603F-EE3541AB7A09}"/>
              </a:ext>
            </a:extLst>
          </p:cNvPr>
          <p:cNvSpPr txBox="1"/>
          <p:nvPr/>
        </p:nvSpPr>
        <p:spPr>
          <a:xfrm>
            <a:off x="743952" y="5007800"/>
            <a:ext cx="4688541" cy="1200329"/>
          </a:xfrm>
          <a:prstGeom prst="rect">
            <a:avLst/>
          </a:prstGeom>
          <a:noFill/>
        </p:spPr>
        <p:txBody>
          <a:bodyPr wrap="square" rtlCol="0">
            <a:spAutoFit/>
          </a:bodyPr>
          <a:lstStyle/>
          <a:p>
            <a:pPr marL="342900" marR="0" lvl="0" indent="-342900">
              <a:spcBef>
                <a:spcPts val="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rPr>
              <a:t>It takes so much time to run the data set.</a:t>
            </a:r>
            <a:endParaRPr lang="en-IN"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rPr>
              <a:t>Decision tree has low accuracy.</a:t>
            </a:r>
            <a:endParaRPr lang="en-IN"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rPr>
              <a:t>Data has more null values.</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3356902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F3B501F-5E7A-5D46-8856-A27912A21D96}"/>
              </a:ext>
            </a:extLst>
          </p:cNvPr>
          <p:cNvSpPr>
            <a:spLocks noGrp="1"/>
          </p:cNvSpPr>
          <p:nvPr>
            <p:ph type="dt" sz="half" idx="25"/>
          </p:nvPr>
        </p:nvSpPr>
        <p:spPr>
          <a:xfrm>
            <a:off x="381000" y="6356350"/>
            <a:ext cx="2743200" cy="365125"/>
          </a:xfrm>
        </p:spPr>
        <p:txBody>
          <a:bodyPr/>
          <a:lstStyle/>
          <a:p>
            <a:fld id="{52D104B6-D63E-FE41-98E2-AF7FB6EA6483}" type="datetime1">
              <a:rPr lang="en-US" smtClean="0"/>
              <a:pPr/>
              <a:t>6/2/2022</a:t>
            </a:fld>
            <a:endParaRPr lang="en-US" dirty="0"/>
          </a:p>
        </p:txBody>
      </p:sp>
      <p:sp>
        <p:nvSpPr>
          <p:cNvPr id="4" name="Footer Placeholder 3">
            <a:extLst>
              <a:ext uri="{FF2B5EF4-FFF2-40B4-BE49-F238E27FC236}">
                <a16:creationId xmlns:a16="http://schemas.microsoft.com/office/drawing/2014/main" id="{E9CE3E8F-3700-FE42-BA65-89071D20A786}"/>
              </a:ext>
            </a:extLst>
          </p:cNvPr>
          <p:cNvSpPr>
            <a:spLocks noGrp="1"/>
          </p:cNvSpPr>
          <p:nvPr>
            <p:ph type="ftr" sz="quarter" idx="26"/>
          </p:nvPr>
        </p:nvSpPr>
        <p:spPr>
          <a:xfrm>
            <a:off x="4038600" y="6356350"/>
            <a:ext cx="4114800" cy="365125"/>
          </a:xfrm>
        </p:spPr>
        <p:txBody>
          <a:bodyPr/>
          <a:lstStyle/>
          <a:p>
            <a:r>
              <a:rPr lang="en-US" dirty="0"/>
              <a:t>PRESENTATION TITLE</a:t>
            </a:r>
          </a:p>
        </p:txBody>
      </p:sp>
      <p:sp>
        <p:nvSpPr>
          <p:cNvPr id="5" name="Slide Number Placeholder 4">
            <a:extLst>
              <a:ext uri="{FF2B5EF4-FFF2-40B4-BE49-F238E27FC236}">
                <a16:creationId xmlns:a16="http://schemas.microsoft.com/office/drawing/2014/main" id="{352A2850-23AF-A249-8907-5DAF2E2D2269}"/>
              </a:ext>
            </a:extLst>
          </p:cNvPr>
          <p:cNvSpPr>
            <a:spLocks noGrp="1"/>
          </p:cNvSpPr>
          <p:nvPr>
            <p:ph type="sldNum" sz="quarter" idx="27"/>
          </p:nvPr>
        </p:nvSpPr>
        <p:spPr>
          <a:xfrm>
            <a:off x="9067800" y="6356350"/>
            <a:ext cx="2743200" cy="365125"/>
          </a:xfrm>
        </p:spPr>
        <p:txBody>
          <a:bodyPr/>
          <a:lstStyle/>
          <a:p>
            <a:fld id="{294A09A9-5501-47C1-A89A-A340965A2BE2}" type="slidenum">
              <a:rPr lang="en-US" smtClean="0"/>
              <a:pPr/>
              <a:t>8</a:t>
            </a:fld>
            <a:endParaRPr lang="en-US" dirty="0"/>
          </a:p>
        </p:txBody>
      </p:sp>
      <p:sp>
        <p:nvSpPr>
          <p:cNvPr id="78" name="TextBox 77">
            <a:extLst>
              <a:ext uri="{FF2B5EF4-FFF2-40B4-BE49-F238E27FC236}">
                <a16:creationId xmlns:a16="http://schemas.microsoft.com/office/drawing/2014/main" id="{41A4DF9F-887F-BD0B-AEE4-B2C5F91A1891}"/>
              </a:ext>
            </a:extLst>
          </p:cNvPr>
          <p:cNvSpPr txBox="1"/>
          <p:nvPr/>
        </p:nvSpPr>
        <p:spPr>
          <a:xfrm>
            <a:off x="545431" y="136525"/>
            <a:ext cx="9304421" cy="707886"/>
          </a:xfrm>
          <a:prstGeom prst="rect">
            <a:avLst/>
          </a:prstGeom>
          <a:noFill/>
        </p:spPr>
        <p:txBody>
          <a:bodyPr wrap="square" rtlCol="0">
            <a:spAutoFit/>
          </a:bodyPr>
          <a:lstStyle/>
          <a:p>
            <a:r>
              <a:rPr lang="en-US" sz="4000" b="1" dirty="0"/>
              <a:t>ARCHITECTURE DIAGRAM</a:t>
            </a:r>
            <a:endParaRPr lang="en-IN" sz="4000" b="1" dirty="0"/>
          </a:p>
        </p:txBody>
      </p:sp>
      <p:pic>
        <p:nvPicPr>
          <p:cNvPr id="81" name="image1.png">
            <a:extLst>
              <a:ext uri="{FF2B5EF4-FFF2-40B4-BE49-F238E27FC236}">
                <a16:creationId xmlns:a16="http://schemas.microsoft.com/office/drawing/2014/main" id="{9749C68E-F09B-8909-4E8C-8A1F821C4F24}"/>
              </a:ext>
            </a:extLst>
          </p:cNvPr>
          <p:cNvPicPr>
            <a:picLocks noChangeAspect="1"/>
          </p:cNvPicPr>
          <p:nvPr/>
        </p:nvPicPr>
        <p:blipFill>
          <a:blip r:embed="rId2" cstate="print"/>
          <a:stretch>
            <a:fillRect/>
          </a:stretch>
        </p:blipFill>
        <p:spPr>
          <a:xfrm>
            <a:off x="1299412" y="1074821"/>
            <a:ext cx="9609220" cy="5101389"/>
          </a:xfrm>
          <a:prstGeom prst="rect">
            <a:avLst/>
          </a:prstGeom>
        </p:spPr>
      </p:pic>
    </p:spTree>
    <p:extLst>
      <p:ext uri="{BB962C8B-B14F-4D97-AF65-F5344CB8AC3E}">
        <p14:creationId xmlns:p14="http://schemas.microsoft.com/office/powerpoint/2010/main" val="3396266754"/>
      </p:ext>
    </p:extLst>
  </p:cSld>
  <p:clrMapOvr>
    <a:masterClrMapping/>
  </p:clrMapOvr>
  <mc:AlternateContent xmlns:mc="http://schemas.openxmlformats.org/markup-compatibility/2006" xmlns:p14="http://schemas.microsoft.com/office/powerpoint/2010/main">
    <mc:Choice Requires="p14">
      <p:transition spd="slow" p14:dur="4000">
        <p14:glitter pattern="hexagon"/>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5CF641A-007F-4A27-AB7A-195D9C34DEBC}"/>
              </a:ext>
            </a:extLst>
          </p:cNvPr>
          <p:cNvSpPr txBox="1"/>
          <p:nvPr/>
        </p:nvSpPr>
        <p:spPr>
          <a:xfrm>
            <a:off x="833718" y="1030941"/>
            <a:ext cx="9914964" cy="646331"/>
          </a:xfrm>
          <a:prstGeom prst="rect">
            <a:avLst/>
          </a:prstGeom>
          <a:noFill/>
        </p:spPr>
        <p:txBody>
          <a:bodyPr wrap="square" rtlCol="0">
            <a:spAutoFit/>
          </a:bodyPr>
          <a:lstStyle/>
          <a:p>
            <a:r>
              <a:rPr lang="en-US" sz="3600" b="1" dirty="0">
                <a:solidFill>
                  <a:srgbClr val="FF0000"/>
                </a:solidFill>
              </a:rPr>
              <a:t>MODULE NAME: EXPLORATORY DATA ANALYSIS</a:t>
            </a:r>
            <a:r>
              <a:rPr lang="en-US" dirty="0">
                <a:solidFill>
                  <a:srgbClr val="FF0000"/>
                </a:solidFill>
              </a:rPr>
              <a:t> </a:t>
            </a:r>
            <a:endParaRPr lang="en-IN" dirty="0">
              <a:solidFill>
                <a:srgbClr val="FF0000"/>
              </a:solidFill>
            </a:endParaRPr>
          </a:p>
        </p:txBody>
      </p:sp>
      <p:sp>
        <p:nvSpPr>
          <p:cNvPr id="8" name="TextBox 7">
            <a:extLst>
              <a:ext uri="{FF2B5EF4-FFF2-40B4-BE49-F238E27FC236}">
                <a16:creationId xmlns:a16="http://schemas.microsoft.com/office/drawing/2014/main" id="{28338D82-799E-8A06-45F8-75B745DD29D5}"/>
              </a:ext>
            </a:extLst>
          </p:cNvPr>
          <p:cNvSpPr txBox="1"/>
          <p:nvPr/>
        </p:nvSpPr>
        <p:spPr>
          <a:xfrm>
            <a:off x="1237129" y="3012141"/>
            <a:ext cx="5441577" cy="2677656"/>
          </a:xfrm>
          <a:prstGeom prst="rect">
            <a:avLst/>
          </a:prstGeom>
          <a:noFill/>
        </p:spPr>
        <p:txBody>
          <a:bodyPr wrap="square" rtlCol="0">
            <a:spAutoFit/>
          </a:bodyPr>
          <a:lstStyle/>
          <a:p>
            <a:r>
              <a:rPr lang="en-US" sz="2800" b="0" kern="0" dirty="0">
                <a:solidFill>
                  <a:srgbClr val="FFFF00"/>
                </a:solidFill>
                <a:effectLst/>
                <a:latin typeface="Calibri" panose="020F0502020204030204" pitchFamily="34" charset="0"/>
                <a:ea typeface="Calibri" panose="020F0502020204030204" pitchFamily="34" charset="0"/>
              </a:rPr>
              <a:t>	Exploratory Data Analysis In this module we will first collect all the Water Quality analysis dataset and store it in a database. Then we will perform some descriptive analysis of the</a:t>
            </a:r>
            <a:r>
              <a:rPr lang="en-US" sz="2800" b="0" kern="0" spc="-145" dirty="0">
                <a:solidFill>
                  <a:srgbClr val="FFFF00"/>
                </a:solidFill>
                <a:effectLst/>
                <a:latin typeface="Calibri" panose="020F0502020204030204" pitchFamily="34" charset="0"/>
                <a:ea typeface="Calibri" panose="020F0502020204030204" pitchFamily="34" charset="0"/>
              </a:rPr>
              <a:t> </a:t>
            </a:r>
            <a:r>
              <a:rPr lang="en-US" sz="2800" b="0" kern="0" dirty="0">
                <a:solidFill>
                  <a:srgbClr val="FFFF00"/>
                </a:solidFill>
                <a:effectLst/>
                <a:latin typeface="Calibri" panose="020F0502020204030204" pitchFamily="34" charset="0"/>
                <a:ea typeface="Calibri" panose="020F0502020204030204" pitchFamily="34" charset="0"/>
              </a:rPr>
              <a:t>dataset</a:t>
            </a:r>
            <a:r>
              <a:rPr lang="en-US" sz="2800" b="0" kern="0" dirty="0">
                <a:effectLst/>
                <a:latin typeface="Calibri" panose="020F0502020204030204" pitchFamily="34" charset="0"/>
                <a:ea typeface="Calibri" panose="020F0502020204030204" pitchFamily="34" charset="0"/>
              </a:rPr>
              <a:t>.</a:t>
            </a:r>
            <a:endParaRPr lang="en-IN" sz="2800" b="1" kern="0" dirty="0">
              <a:effectLst/>
              <a:latin typeface="Calibri" panose="020F0502020204030204" pitchFamily="34" charset="0"/>
              <a:ea typeface="Calibri" panose="020F0502020204030204" pitchFamily="34" charset="0"/>
            </a:endParaRPr>
          </a:p>
        </p:txBody>
      </p:sp>
      <p:pic>
        <p:nvPicPr>
          <p:cNvPr id="9" name="Picture 8">
            <a:extLst>
              <a:ext uri="{FF2B5EF4-FFF2-40B4-BE49-F238E27FC236}">
                <a16:creationId xmlns:a16="http://schemas.microsoft.com/office/drawing/2014/main" id="{DC0A9F99-78B7-3E1B-1DE5-EB9163F4B29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06398" y="3065057"/>
            <a:ext cx="3445062" cy="1992593"/>
          </a:xfrm>
          <a:prstGeom prst="rect">
            <a:avLst/>
          </a:prstGeom>
          <a:noFill/>
          <a:ln>
            <a:noFill/>
          </a:ln>
        </p:spPr>
      </p:pic>
      <p:sp>
        <p:nvSpPr>
          <p:cNvPr id="10" name="TextBox 9">
            <a:extLst>
              <a:ext uri="{FF2B5EF4-FFF2-40B4-BE49-F238E27FC236}">
                <a16:creationId xmlns:a16="http://schemas.microsoft.com/office/drawing/2014/main" id="{BF170988-AE04-D32D-087D-6FCAEDDD1D97}"/>
              </a:ext>
            </a:extLst>
          </p:cNvPr>
          <p:cNvSpPr txBox="1"/>
          <p:nvPr/>
        </p:nvSpPr>
        <p:spPr>
          <a:xfrm>
            <a:off x="833718" y="295835"/>
            <a:ext cx="1962397" cy="584775"/>
          </a:xfrm>
          <a:prstGeom prst="rect">
            <a:avLst/>
          </a:prstGeom>
          <a:noFill/>
        </p:spPr>
        <p:txBody>
          <a:bodyPr wrap="none" rtlCol="0">
            <a:spAutoFit/>
          </a:bodyPr>
          <a:lstStyle/>
          <a:p>
            <a:r>
              <a:rPr lang="en-US" sz="3200" b="1" dirty="0">
                <a:solidFill>
                  <a:srgbClr val="00B050"/>
                </a:solidFill>
              </a:rPr>
              <a:t>MODULES</a:t>
            </a:r>
            <a:endParaRPr lang="en-IN" sz="3200" b="1" dirty="0">
              <a:solidFill>
                <a:srgbClr val="00B050"/>
              </a:solidFill>
            </a:endParaRPr>
          </a:p>
        </p:txBody>
      </p:sp>
    </p:spTree>
    <p:extLst>
      <p:ext uri="{BB962C8B-B14F-4D97-AF65-F5344CB8AC3E}">
        <p14:creationId xmlns:p14="http://schemas.microsoft.com/office/powerpoint/2010/main" val="484287608"/>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3.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Universal presentation</Template>
  <TotalTime>1193</TotalTime>
  <Words>944</Words>
  <Application>Microsoft Office PowerPoint</Application>
  <PresentationFormat>Widescreen</PresentationFormat>
  <Paragraphs>104</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Arial Unicode MS</vt:lpstr>
      <vt:lpstr>Calibri</vt:lpstr>
      <vt:lpstr>Tenorite</vt:lpstr>
      <vt:lpstr>Times New Roman</vt:lpstr>
      <vt:lpstr>Wingdings</vt:lpstr>
      <vt:lpstr>Office Theme</vt:lpstr>
      <vt:lpstr>PowerPoint Presentation</vt:lpstr>
      <vt:lpstr>PowerPoint Presentation</vt:lpstr>
      <vt:lpstr>OBJECTIVE</vt:lpstr>
      <vt:lpstr>ABSTRACT</vt:lpstr>
      <vt:lpstr>LITERATURE SURVEY</vt:lpstr>
      <vt:lpstr>EXISTING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motupally srikaracharya</dc:creator>
  <cp:lastModifiedBy>motupally srikaracharya</cp:lastModifiedBy>
  <cp:revision>14</cp:revision>
  <dcterms:created xsi:type="dcterms:W3CDTF">2022-05-24T09:42:42Z</dcterms:created>
  <dcterms:modified xsi:type="dcterms:W3CDTF">2022-06-02T05:44:21Z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