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72" r:id="rId5"/>
    <p:sldId id="256" r:id="rId6"/>
    <p:sldId id="257" r:id="rId7"/>
    <p:sldId id="260" r:id="rId8"/>
    <p:sldId id="270" r:id="rId9"/>
    <p:sldId id="258" r:id="rId10"/>
    <p:sldId id="261" r:id="rId11"/>
    <p:sldId id="271" r:id="rId12"/>
    <p:sldId id="269" r:id="rId13"/>
    <p:sldId id="274" r:id="rId14"/>
    <p:sldId id="273" r:id="rId15"/>
    <p:sldId id="267" r:id="rId16"/>
    <p:sldId id="265" r:id="rId17"/>
    <p:sldId id="266" r:id="rId18"/>
    <p:sldId id="275" r:id="rId19"/>
    <p:sldId id="276" r:id="rId20"/>
    <p:sldId id="277" r:id="rId21"/>
    <p:sldId id="264" r:id="rId22"/>
    <p:sldId id="280" r:id="rId23"/>
    <p:sldId id="262" r:id="rId24"/>
    <p:sldId id="278"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AE4150-02D6-4737-8579-0EFB0FDF8C9E}"/>
              </a:ext>
            </a:extLst>
          </p:cNvPr>
          <p:cNvSpPr>
            <a:spLocks noGrp="1"/>
          </p:cNvSpPr>
          <p:nvPr>
            <p:ph type="body" idx="1"/>
          </p:nvPr>
        </p:nvSpPr>
        <p:spPr>
          <a:xfrm>
            <a:off x="1232452" y="2425148"/>
            <a:ext cx="10681252" cy="3644347"/>
          </a:xfrm>
        </p:spPr>
        <p:txBody>
          <a:bodyPr>
            <a:normAutofit/>
          </a:bodyPr>
          <a:lstStyle/>
          <a:p>
            <a:r>
              <a:rPr lang="en-US" dirty="0"/>
              <a:t>TEAM MEMBERS</a:t>
            </a:r>
          </a:p>
          <a:p>
            <a:r>
              <a:rPr lang="en-US" dirty="0"/>
              <a:t>SAI SHANKAR 2010030054</a:t>
            </a:r>
          </a:p>
          <a:p>
            <a:r>
              <a:rPr lang="en-US" dirty="0"/>
              <a:t>PS YESHWANTH 2010030122</a:t>
            </a:r>
          </a:p>
          <a:p>
            <a:r>
              <a:rPr lang="en-US" dirty="0"/>
              <a:t>SRIKAR KANCHE 2010030474</a:t>
            </a:r>
          </a:p>
          <a:p>
            <a:r>
              <a:rPr lang="en-IN" dirty="0"/>
              <a:t>SAI MANASWI 2010030325</a:t>
            </a:r>
          </a:p>
          <a:p>
            <a:r>
              <a:rPr lang="en-IN" dirty="0"/>
              <a:t>                                        Mentor: P Lalitha Surya Kumari</a:t>
            </a:r>
          </a:p>
          <a:p>
            <a:endParaRPr lang="en-IN" dirty="0"/>
          </a:p>
          <a:p>
            <a:endParaRPr lang="en-IN" dirty="0"/>
          </a:p>
        </p:txBody>
      </p:sp>
      <p:sp>
        <p:nvSpPr>
          <p:cNvPr id="3" name="Slide Number Placeholder 2">
            <a:extLst>
              <a:ext uri="{FF2B5EF4-FFF2-40B4-BE49-F238E27FC236}">
                <a16:creationId xmlns:a16="http://schemas.microsoft.com/office/drawing/2014/main" id="{1492906A-CDD7-4B8B-A3AC-46536768EDED}"/>
              </a:ext>
            </a:extLst>
          </p:cNvPr>
          <p:cNvSpPr>
            <a:spLocks noGrp="1"/>
          </p:cNvSpPr>
          <p:nvPr>
            <p:ph type="sldNum" sz="quarter" idx="12"/>
          </p:nvPr>
        </p:nvSpPr>
        <p:spPr/>
        <p:txBody>
          <a:bodyPr/>
          <a:lstStyle/>
          <a:p>
            <a:fld id="{C263D6C4-4840-40CC-AC84-17E24B3B7BDE}" type="slidenum">
              <a:rPr lang="en-US" noProof="0" smtClean="0"/>
              <a:pPr/>
              <a:t>1</a:t>
            </a:fld>
            <a:endParaRPr lang="en-US" noProof="0" dirty="0"/>
          </a:p>
        </p:txBody>
      </p:sp>
      <p:sp>
        <p:nvSpPr>
          <p:cNvPr id="4" name="Title 3">
            <a:extLst>
              <a:ext uri="{FF2B5EF4-FFF2-40B4-BE49-F238E27FC236}">
                <a16:creationId xmlns:a16="http://schemas.microsoft.com/office/drawing/2014/main" id="{2C30D60E-36D1-4A7B-97C0-8184A3436E5A}"/>
              </a:ext>
            </a:extLst>
          </p:cNvPr>
          <p:cNvSpPr>
            <a:spLocks noGrp="1"/>
          </p:cNvSpPr>
          <p:nvPr>
            <p:ph type="title"/>
          </p:nvPr>
        </p:nvSpPr>
        <p:spPr>
          <a:xfrm>
            <a:off x="2205228" y="1341783"/>
            <a:ext cx="7781544" cy="859055"/>
          </a:xfrm>
        </p:spPr>
        <p:txBody>
          <a:bodyPr/>
          <a:lstStyle/>
          <a:p>
            <a:r>
              <a:rPr lang="en-US" dirty="0"/>
              <a:t>CNS PROJECT</a:t>
            </a:r>
            <a:endParaRPr lang="en-IN" dirty="0"/>
          </a:p>
        </p:txBody>
      </p:sp>
    </p:spTree>
    <p:extLst>
      <p:ext uri="{BB962C8B-B14F-4D97-AF65-F5344CB8AC3E}">
        <p14:creationId xmlns:p14="http://schemas.microsoft.com/office/powerpoint/2010/main" val="186737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6DB-1BD7-4567-B9FE-CEEA4D376F0D}"/>
              </a:ext>
            </a:extLst>
          </p:cNvPr>
          <p:cNvSpPr>
            <a:spLocks noGrp="1"/>
          </p:cNvSpPr>
          <p:nvPr>
            <p:ph type="ctrTitle"/>
          </p:nvPr>
        </p:nvSpPr>
        <p:spPr>
          <a:xfrm>
            <a:off x="1780058" y="2994407"/>
            <a:ext cx="10104895" cy="869185"/>
          </a:xfrm>
        </p:spPr>
        <p:txBody>
          <a:bodyPr/>
          <a:lstStyle/>
          <a:p>
            <a:r>
              <a:rPr lang="en-US" sz="4000" dirty="0">
                <a:solidFill>
                  <a:schemeClr val="bg1"/>
                </a:solidFill>
                <a:latin typeface="Bernard MT Condensed" panose="02050806060905020404" pitchFamily="18" charset="0"/>
              </a:rPr>
              <a:t>Text encryption using various algorithms</a:t>
            </a:r>
            <a:endParaRPr lang="en-IN" sz="4000" dirty="0">
              <a:solidFill>
                <a:schemeClr val="bg1"/>
              </a:solidFill>
              <a:latin typeface="Bernard MT Condensed" panose="02050806060905020404" pitchFamily="18" charset="0"/>
            </a:endParaRPr>
          </a:p>
        </p:txBody>
      </p:sp>
    </p:spTree>
    <p:extLst>
      <p:ext uri="{BB962C8B-B14F-4D97-AF65-F5344CB8AC3E}">
        <p14:creationId xmlns:p14="http://schemas.microsoft.com/office/powerpoint/2010/main" val="227297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363-D5FA-44AB-B508-277C8549ACED}"/>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44B9EF57-1D4A-47AF-8565-90C6A03C6460}"/>
              </a:ext>
            </a:extLst>
          </p:cNvPr>
          <p:cNvSpPr>
            <a:spLocks noGrp="1"/>
          </p:cNvSpPr>
          <p:nvPr>
            <p:ph idx="1"/>
          </p:nvPr>
        </p:nvSpPr>
        <p:spPr/>
        <p:txBody>
          <a:bodyPr/>
          <a:lstStyle/>
          <a:p>
            <a:r>
              <a:rPr lang="en-US" dirty="0"/>
              <a:t>ABSTRACT</a:t>
            </a:r>
          </a:p>
          <a:p>
            <a:r>
              <a:rPr lang="en-US" dirty="0"/>
              <a:t>INTRODUCTION</a:t>
            </a:r>
          </a:p>
          <a:p>
            <a:r>
              <a:rPr lang="en-US" dirty="0"/>
              <a:t>Literature review </a:t>
            </a:r>
          </a:p>
          <a:p>
            <a:r>
              <a:rPr lang="en-US" dirty="0"/>
              <a:t>PROBLEM STATEMENT </a:t>
            </a:r>
          </a:p>
          <a:p>
            <a:r>
              <a:rPr lang="en-US" dirty="0"/>
              <a:t>PROBLEM SOLUTION</a:t>
            </a:r>
          </a:p>
          <a:p>
            <a:r>
              <a:rPr lang="en-US" dirty="0"/>
              <a:t>ALGORITHM</a:t>
            </a:r>
          </a:p>
          <a:p>
            <a:r>
              <a:rPr lang="en-US" dirty="0"/>
              <a:t>ADVANTAGES &amp; DISADVANTAGES</a:t>
            </a:r>
          </a:p>
          <a:p>
            <a:r>
              <a:rPr lang="en-US" dirty="0"/>
              <a:t>CONCLUSION</a:t>
            </a:r>
          </a:p>
        </p:txBody>
      </p:sp>
      <p:pic>
        <p:nvPicPr>
          <p:cNvPr id="5" name="Picture 4">
            <a:extLst>
              <a:ext uri="{FF2B5EF4-FFF2-40B4-BE49-F238E27FC236}">
                <a16:creationId xmlns:a16="http://schemas.microsoft.com/office/drawing/2014/main" id="{58D7A09A-E960-4421-8FD3-323CEA6E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025" y="2603500"/>
            <a:ext cx="4067175" cy="3046838"/>
          </a:xfrm>
          <a:prstGeom prst="rect">
            <a:avLst/>
          </a:prstGeom>
        </p:spPr>
      </p:pic>
    </p:spTree>
    <p:extLst>
      <p:ext uri="{BB962C8B-B14F-4D97-AF65-F5344CB8AC3E}">
        <p14:creationId xmlns:p14="http://schemas.microsoft.com/office/powerpoint/2010/main" val="286054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B946-80DD-4A5C-A204-E42BEE59B15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FA22D10-3E2C-47CA-BC2A-0436F0ADF519}"/>
              </a:ext>
            </a:extLst>
          </p:cNvPr>
          <p:cNvSpPr>
            <a:spLocks noGrp="1"/>
          </p:cNvSpPr>
          <p:nvPr>
            <p:ph idx="1"/>
          </p:nvPr>
        </p:nvSpPr>
        <p:spPr>
          <a:xfrm>
            <a:off x="809626" y="2400300"/>
            <a:ext cx="10934700" cy="4095750"/>
          </a:xfrm>
        </p:spPr>
        <p:txBody>
          <a:bodyPr>
            <a:normAutofit fontScale="77500" lnSpcReduction="20000"/>
          </a:bodyPr>
          <a:lstStyle/>
          <a:p>
            <a:r>
              <a:rPr lang="en-US" sz="2900" dirty="0">
                <a:effectLst/>
                <a:latin typeface="Calibri" panose="020F0502020204030204" pitchFamily="34" charset="0"/>
                <a:ea typeface="Calibri" panose="020F0502020204030204" pitchFamily="34" charset="0"/>
                <a:cs typeface="Times New Roman" panose="02020603050405020304" pitchFamily="18" charset="0"/>
              </a:rPr>
              <a:t>Users communicate over all social media, but messages are not secured when it passes through network. Intruder can  access user’s message easily. We want to secure users communication over all social media. </a:t>
            </a:r>
          </a:p>
          <a:p>
            <a:r>
              <a:rPr lang="en-US" sz="2900" dirty="0">
                <a:effectLst/>
                <a:latin typeface="Calibri" panose="020F0502020204030204" pitchFamily="34" charset="0"/>
                <a:ea typeface="Calibri" panose="020F0502020204030204" pitchFamily="34" charset="0"/>
                <a:cs typeface="Times New Roman" panose="02020603050405020304" pitchFamily="18" charset="0"/>
              </a:rPr>
              <a:t>So here we proposed a system where user will enter the plain text and select the algorithm type from AES,DES,MD5,</a:t>
            </a:r>
            <a:r>
              <a:rPr lang="en-US" sz="3200" b="0" i="0" dirty="0">
                <a:solidFill>
                  <a:srgbClr val="000000"/>
                </a:solidFill>
                <a:effectLst/>
                <a:latin typeface="ff4"/>
              </a:rPr>
              <a:t> </a:t>
            </a:r>
            <a:r>
              <a:rPr lang="en-US" sz="2900" dirty="0">
                <a:latin typeface="Cambria" panose="02040503050406030204" pitchFamily="18" charset="0"/>
                <a:ea typeface="Cambria" panose="02040503050406030204" pitchFamily="18" charset="0"/>
              </a:rPr>
              <a:t>c</a:t>
            </a:r>
            <a:r>
              <a:rPr lang="en-US" sz="2900" b="0" i="0" dirty="0">
                <a:solidFill>
                  <a:schemeClr val="bg1">
                    <a:lumMod val="95000"/>
                  </a:schemeClr>
                </a:solidFill>
                <a:effectLst/>
                <a:latin typeface="Cambria" panose="02040503050406030204" pitchFamily="18" charset="0"/>
                <a:ea typeface="Cambria" panose="02040503050406030204" pitchFamily="18" charset="0"/>
              </a:rPr>
              <a:t>ryptography</a:t>
            </a:r>
            <a:r>
              <a:rPr lang="en-US" sz="3200" b="0" i="0" dirty="0">
                <a:solidFill>
                  <a:srgbClr val="000000"/>
                </a:solidFill>
                <a:effectLst/>
                <a:latin typeface="ff4"/>
              </a:rPr>
              <a:t> </a:t>
            </a:r>
            <a:r>
              <a:rPr lang="en-US" sz="2900" dirty="0">
                <a:effectLst/>
                <a:latin typeface="Calibri" panose="020F0502020204030204" pitchFamily="34" charset="0"/>
                <a:ea typeface="Calibri" panose="020F0502020204030204" pitchFamily="34" charset="0"/>
                <a:cs typeface="Times New Roman" panose="02020603050405020304" pitchFamily="18" charset="0"/>
              </a:rPr>
              <a:t>..... and provide the key, a chipper text will be formed that can be sent via any communication application and end user can decrypt the text by selecting the same algorithm type and must enter the same sender secret key. </a:t>
            </a:r>
          </a:p>
          <a:p>
            <a:r>
              <a:rPr lang="en-US" sz="2900" dirty="0">
                <a:effectLst/>
                <a:latin typeface="Calibri" panose="020F0502020204030204" pitchFamily="34" charset="0"/>
                <a:ea typeface="Calibri" panose="020F0502020204030204" pitchFamily="34" charset="0"/>
                <a:cs typeface="Times New Roman" panose="02020603050405020304" pitchFamily="18" charset="0"/>
              </a:rPr>
              <a:t>User can use our application and can enter the plain text and must select the algorithm type and must enter the secret key to encrypt the message and receiver can decrypt the message by specifying the same algorithm used for encryption and must use the same secret key used by sender.  Intruder will find difficult to decrypt the message. By using this method you can double ensure that your secret message is sent securely without outside interference of hackers or crackers. </a:t>
            </a:r>
            <a:endParaRPr lang="en-IN" dirty="0"/>
          </a:p>
        </p:txBody>
      </p:sp>
    </p:spTree>
    <p:extLst>
      <p:ext uri="{BB962C8B-B14F-4D97-AF65-F5344CB8AC3E}">
        <p14:creationId xmlns:p14="http://schemas.microsoft.com/office/powerpoint/2010/main" val="410351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6A59-218A-4A5E-B60C-991A0A8561C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EE6D64F-F2C5-4446-A547-6C5F8993ABC9}"/>
              </a:ext>
            </a:extLst>
          </p:cNvPr>
          <p:cNvSpPr>
            <a:spLocks noGrp="1"/>
          </p:cNvSpPr>
          <p:nvPr>
            <p:ph idx="1"/>
          </p:nvPr>
        </p:nvSpPr>
        <p:spPr/>
        <p:txBody>
          <a:bodyPr/>
          <a:lstStyle/>
          <a:p>
            <a:r>
              <a:rPr lang="en-US" dirty="0"/>
              <a:t>Encryption</a:t>
            </a:r>
          </a:p>
          <a:p>
            <a:pPr marL="0" indent="0">
              <a:buNone/>
            </a:pPr>
            <a:r>
              <a:rPr lang="en-US" dirty="0"/>
              <a:t>     * The process of converting plaintext into ciphertext</a:t>
            </a:r>
          </a:p>
          <a:p>
            <a:r>
              <a:rPr lang="en-US" dirty="0"/>
              <a:t>Decryption</a:t>
            </a:r>
          </a:p>
          <a:p>
            <a:pPr marL="0" indent="0">
              <a:buNone/>
            </a:pPr>
            <a:r>
              <a:rPr lang="en-US" dirty="0"/>
              <a:t>    * The process of converting ciphertext into plaintext</a:t>
            </a:r>
            <a:endParaRPr lang="en-IN" dirty="0"/>
          </a:p>
        </p:txBody>
      </p:sp>
    </p:spTree>
    <p:extLst>
      <p:ext uri="{BB962C8B-B14F-4D97-AF65-F5344CB8AC3E}">
        <p14:creationId xmlns:p14="http://schemas.microsoft.com/office/powerpoint/2010/main" val="40799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6B0C-0A63-4EA3-A528-6D120C98C4AD}"/>
              </a:ext>
            </a:extLst>
          </p:cNvPr>
          <p:cNvSpPr>
            <a:spLocks noGrp="1"/>
          </p:cNvSpPr>
          <p:nvPr>
            <p:ph type="title"/>
          </p:nvPr>
        </p:nvSpPr>
        <p:spPr/>
        <p:txBody>
          <a:bodyPr/>
          <a:lstStyle/>
          <a:p>
            <a:r>
              <a:rPr lang="en-US" dirty="0"/>
              <a:t>PURPOSE OF PROJECT</a:t>
            </a:r>
            <a:endParaRPr lang="en-IN" dirty="0"/>
          </a:p>
        </p:txBody>
      </p:sp>
      <p:sp>
        <p:nvSpPr>
          <p:cNvPr id="3" name="Content Placeholder 2">
            <a:extLst>
              <a:ext uri="{FF2B5EF4-FFF2-40B4-BE49-F238E27FC236}">
                <a16:creationId xmlns:a16="http://schemas.microsoft.com/office/drawing/2014/main" id="{08729F8E-FDF4-441C-8C60-4890548B74E5}"/>
              </a:ext>
            </a:extLst>
          </p:cNvPr>
          <p:cNvSpPr>
            <a:spLocks noGrp="1"/>
          </p:cNvSpPr>
          <p:nvPr>
            <p:ph idx="1"/>
          </p:nvPr>
        </p:nvSpPr>
        <p:spPr/>
        <p:txBody>
          <a:bodyPr/>
          <a:lstStyle/>
          <a:p>
            <a:r>
              <a:rPr lang="en-IN" dirty="0"/>
              <a:t>Provides security</a:t>
            </a:r>
          </a:p>
          <a:p>
            <a:r>
              <a:rPr lang="en-IN" dirty="0"/>
              <a:t>File encryption</a:t>
            </a:r>
          </a:p>
          <a:p>
            <a:r>
              <a:rPr lang="en-IN" dirty="0"/>
              <a:t>Communication encryption</a:t>
            </a:r>
          </a:p>
          <a:p>
            <a:r>
              <a:rPr lang="en-IN" dirty="0"/>
              <a:t>Network traffic encryption</a:t>
            </a:r>
          </a:p>
          <a:p>
            <a:r>
              <a:rPr lang="en-IN" dirty="0"/>
              <a:t>Password manager</a:t>
            </a:r>
          </a:p>
          <a:p>
            <a:r>
              <a:rPr lang="en-IN" dirty="0"/>
              <a:t> Single sign-on</a:t>
            </a:r>
          </a:p>
          <a:p>
            <a:endParaRPr lang="en-IN" dirty="0"/>
          </a:p>
        </p:txBody>
      </p:sp>
      <p:pic>
        <p:nvPicPr>
          <p:cNvPr id="5" name="Picture 4">
            <a:extLst>
              <a:ext uri="{FF2B5EF4-FFF2-40B4-BE49-F238E27FC236}">
                <a16:creationId xmlns:a16="http://schemas.microsoft.com/office/drawing/2014/main" id="{A17D6FA4-8A0E-4757-87A7-7DDFE3905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275" y="2974694"/>
            <a:ext cx="4010867" cy="2673911"/>
          </a:xfrm>
          <a:prstGeom prst="rect">
            <a:avLst/>
          </a:prstGeom>
        </p:spPr>
      </p:pic>
    </p:spTree>
    <p:extLst>
      <p:ext uri="{BB962C8B-B14F-4D97-AF65-F5344CB8AC3E}">
        <p14:creationId xmlns:p14="http://schemas.microsoft.com/office/powerpoint/2010/main" val="178027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C91C-41BF-424D-8384-3806D35B1290}"/>
              </a:ext>
            </a:extLst>
          </p:cNvPr>
          <p:cNvSpPr>
            <a:spLocks noGrp="1"/>
          </p:cNvSpPr>
          <p:nvPr>
            <p:ph type="title"/>
          </p:nvPr>
        </p:nvSpPr>
        <p:spPr/>
        <p:txBody>
          <a:bodyPr/>
          <a:lstStyle/>
          <a:p>
            <a:r>
              <a:rPr lang="en-US" dirty="0"/>
              <a:t>Literature review </a:t>
            </a:r>
            <a:endParaRPr lang="en-IN" dirty="0"/>
          </a:p>
        </p:txBody>
      </p:sp>
      <p:sp>
        <p:nvSpPr>
          <p:cNvPr id="3" name="Content Placeholder 2">
            <a:extLst>
              <a:ext uri="{FF2B5EF4-FFF2-40B4-BE49-F238E27FC236}">
                <a16:creationId xmlns:a16="http://schemas.microsoft.com/office/drawing/2014/main" id="{11DE5884-8235-4D38-8AE3-78975B7FB902}"/>
              </a:ext>
            </a:extLst>
          </p:cNvPr>
          <p:cNvSpPr>
            <a:spLocks noGrp="1"/>
          </p:cNvSpPr>
          <p:nvPr>
            <p:ph idx="1"/>
          </p:nvPr>
        </p:nvSpPr>
        <p:spPr/>
        <p:txBody>
          <a:bodyPr>
            <a:normAutofit/>
          </a:bodyPr>
          <a:lstStyle/>
          <a:p>
            <a:r>
              <a:rPr lang="en-US" dirty="0"/>
              <a:t>In previous works they used nearly nine papers. Each and every paper contains different algorithms and different techniques to achieve text encryption.</a:t>
            </a:r>
          </a:p>
          <a:p>
            <a:r>
              <a:rPr lang="en-US" dirty="0"/>
              <a:t> All the methods are very efficient. But the techniques are differs depend upon the text encryption performance, access time and key management.</a:t>
            </a:r>
          </a:p>
          <a:p>
            <a:r>
              <a:rPr lang="en-US" dirty="0"/>
              <a:t> Future work is to review various methods more than this paper and find the best encryption method.</a:t>
            </a:r>
          </a:p>
          <a:p>
            <a:endParaRPr lang="en-US" dirty="0"/>
          </a:p>
        </p:txBody>
      </p:sp>
    </p:spTree>
    <p:extLst>
      <p:ext uri="{BB962C8B-B14F-4D97-AF65-F5344CB8AC3E}">
        <p14:creationId xmlns:p14="http://schemas.microsoft.com/office/powerpoint/2010/main" val="3977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C373-784B-4762-9E9A-970619FBF9F3}"/>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DDA6C48A-681C-4CBB-84E2-39B7DAF369A1}"/>
              </a:ext>
            </a:extLst>
          </p:cNvPr>
          <p:cNvSpPr>
            <a:spLocks noGrp="1"/>
          </p:cNvSpPr>
          <p:nvPr>
            <p:ph idx="1"/>
          </p:nvPr>
        </p:nvSpPr>
        <p:spPr>
          <a:xfrm>
            <a:off x="1295402" y="2568964"/>
            <a:ext cx="9601196" cy="3318936"/>
          </a:xfrm>
        </p:spPr>
        <p:txBody>
          <a:bodyPr/>
          <a:lstStyle/>
          <a:p>
            <a:r>
              <a:rPr lang="en-US" sz="2400" dirty="0"/>
              <a:t>Text encryption using various algorithms system project is an application that allows the users to send messages in an encrypted format easily. Messages are one of the common modes of communication between people. </a:t>
            </a:r>
          </a:p>
          <a:p>
            <a:r>
              <a:rPr lang="en-US" sz="2400" dirty="0"/>
              <a:t>The messages that we sent from the source to the destination is not securable. There is no guarantee that the destination receives the complete message as expected. </a:t>
            </a:r>
          </a:p>
          <a:p>
            <a:r>
              <a:rPr lang="en-US" sz="2400" dirty="0"/>
              <a:t>What if there is an application that can solve this problem?</a:t>
            </a:r>
            <a:endParaRPr lang="en-IN" dirty="0">
              <a:solidFill>
                <a:schemeClr val="tx1"/>
              </a:solidFill>
            </a:endParaRPr>
          </a:p>
        </p:txBody>
      </p:sp>
    </p:spTree>
    <p:extLst>
      <p:ext uri="{BB962C8B-B14F-4D97-AF65-F5344CB8AC3E}">
        <p14:creationId xmlns:p14="http://schemas.microsoft.com/office/powerpoint/2010/main" val="131452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0EA5-3EAF-422B-8772-C3B94D2DE635}"/>
              </a:ext>
            </a:extLst>
          </p:cNvPr>
          <p:cNvSpPr>
            <a:spLocks noGrp="1"/>
          </p:cNvSpPr>
          <p:nvPr>
            <p:ph type="title"/>
          </p:nvPr>
        </p:nvSpPr>
        <p:spPr>
          <a:xfrm>
            <a:off x="1295402" y="768626"/>
            <a:ext cx="9601196" cy="1497495"/>
          </a:xfrm>
        </p:spPr>
        <p:txBody>
          <a:bodyPr/>
          <a:lstStyle/>
          <a:p>
            <a:r>
              <a:rPr lang="en-US" dirty="0"/>
              <a:t>PROBLEM SOLUTION</a:t>
            </a:r>
            <a:endParaRPr lang="en-IN" dirty="0"/>
          </a:p>
        </p:txBody>
      </p:sp>
      <p:sp>
        <p:nvSpPr>
          <p:cNvPr id="3" name="Content Placeholder 2">
            <a:extLst>
              <a:ext uri="{FF2B5EF4-FFF2-40B4-BE49-F238E27FC236}">
                <a16:creationId xmlns:a16="http://schemas.microsoft.com/office/drawing/2014/main" id="{702166FE-9FDC-49D1-9774-04D9032F4405}"/>
              </a:ext>
            </a:extLst>
          </p:cNvPr>
          <p:cNvSpPr>
            <a:spLocks noGrp="1"/>
          </p:cNvSpPr>
          <p:nvPr>
            <p:ph idx="1"/>
          </p:nvPr>
        </p:nvSpPr>
        <p:spPr>
          <a:xfrm>
            <a:off x="1457739" y="2703442"/>
            <a:ext cx="9601196" cy="2901493"/>
          </a:xfrm>
        </p:spPr>
        <p:txBody>
          <a:bodyPr>
            <a:noAutofit/>
          </a:bodyPr>
          <a:lstStyle/>
          <a:p>
            <a:r>
              <a:rPr lang="en-US" dirty="0"/>
              <a:t>Yes, it is possible. This application allows the users to send the messages in an encrypted format and then decrypt through the use of a key that sent from the source. Various algorithms used to encrypt and decrypt messages with great ease. </a:t>
            </a:r>
          </a:p>
          <a:p>
            <a:r>
              <a:rPr lang="en-US" dirty="0"/>
              <a:t>This is one of the best Text encryption using various algorithm system projects application.</a:t>
            </a:r>
            <a:endParaRPr lang="en-IN" dirty="0"/>
          </a:p>
        </p:txBody>
      </p:sp>
    </p:spTree>
    <p:extLst>
      <p:ext uri="{BB962C8B-B14F-4D97-AF65-F5344CB8AC3E}">
        <p14:creationId xmlns:p14="http://schemas.microsoft.com/office/powerpoint/2010/main" val="133965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F887-E11E-4D66-8944-52025DF4E018}"/>
              </a:ext>
            </a:extLst>
          </p:cNvPr>
          <p:cNvSpPr>
            <a:spLocks noGrp="1"/>
          </p:cNvSpPr>
          <p:nvPr>
            <p:ph type="title"/>
          </p:nvPr>
        </p:nvSpPr>
        <p:spPr/>
        <p:txBody>
          <a:bodyPr>
            <a:normAutofit fontScale="90000"/>
          </a:bodyPr>
          <a:lstStyle/>
          <a:p>
            <a:br>
              <a:rPr lang="en-US" dirty="0"/>
            </a:br>
            <a:r>
              <a:rPr lang="en-US" dirty="0"/>
              <a:t>ALGORITHM</a:t>
            </a:r>
            <a:br>
              <a:rPr lang="en-US" dirty="0"/>
            </a:br>
            <a:br>
              <a:rPr lang="en-US" dirty="0"/>
            </a:br>
            <a:endParaRPr lang="en-IN" dirty="0"/>
          </a:p>
        </p:txBody>
      </p:sp>
      <p:pic>
        <p:nvPicPr>
          <p:cNvPr id="4" name="Picture 3">
            <a:extLst>
              <a:ext uri="{FF2B5EF4-FFF2-40B4-BE49-F238E27FC236}">
                <a16:creationId xmlns:a16="http://schemas.microsoft.com/office/drawing/2014/main" id="{B8550044-6C47-4624-8910-16476D6E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846" y="2579766"/>
            <a:ext cx="10050529" cy="3266285"/>
          </a:xfrm>
          <a:prstGeom prst="rect">
            <a:avLst/>
          </a:prstGeom>
        </p:spPr>
      </p:pic>
    </p:spTree>
    <p:extLst>
      <p:ext uri="{BB962C8B-B14F-4D97-AF65-F5344CB8AC3E}">
        <p14:creationId xmlns:p14="http://schemas.microsoft.com/office/powerpoint/2010/main" val="125446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B926-4C54-4CCA-93D0-4ACBFA35777D}"/>
              </a:ext>
            </a:extLst>
          </p:cNvPr>
          <p:cNvSpPr>
            <a:spLocks noGrp="1"/>
          </p:cNvSpPr>
          <p:nvPr>
            <p:ph type="title"/>
          </p:nvPr>
        </p:nvSpPr>
        <p:spPr/>
        <p:txBody>
          <a:bodyPr/>
          <a:lstStyle/>
          <a:p>
            <a:r>
              <a:rPr lang="en-IN" sz="3200" dirty="0"/>
              <a:t>AES ALGORITHM</a:t>
            </a:r>
            <a:endParaRPr lang="en-IN" dirty="0"/>
          </a:p>
        </p:txBody>
      </p:sp>
      <p:sp>
        <p:nvSpPr>
          <p:cNvPr id="3" name="Slide Number Placeholder 2">
            <a:extLst>
              <a:ext uri="{FF2B5EF4-FFF2-40B4-BE49-F238E27FC236}">
                <a16:creationId xmlns:a16="http://schemas.microsoft.com/office/drawing/2014/main" id="{CC34D6C8-7B9F-432E-B4C5-1141621319EA}"/>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83DA7902-9DDF-422F-A776-3BF31785D39F}"/>
              </a:ext>
            </a:extLst>
          </p:cNvPr>
          <p:cNvSpPr>
            <a:spLocks noGrp="1"/>
          </p:cNvSpPr>
          <p:nvPr>
            <p:ph type="body" sz="quarter" idx="13"/>
          </p:nvPr>
        </p:nvSpPr>
        <p:spPr/>
        <p:txBody>
          <a:bodyPr>
            <a:normAutofit fontScale="47500" lnSpcReduction="20000"/>
          </a:bodyPr>
          <a:lstStyle/>
          <a:p>
            <a:r>
              <a:rPr lang="en-IN" sz="6000" dirty="0"/>
              <a:t>AES stands for Advanced Encryption Standard and is trusted algorithm as the standard by the U.S. government and also many organizations. It is highly efficient in 128-bit form, and it can also use 192 and 256 bits for string encryption purposes.</a:t>
            </a:r>
          </a:p>
          <a:p>
            <a:r>
              <a:rPr lang="en-IN" sz="6000" dirty="0"/>
              <a:t>It is considered impervious to all the attacks, except the brute-force, which attempts to decipher messages using possible combinations such as 128,192,256-bit cipher.</a:t>
            </a:r>
          </a:p>
          <a:p>
            <a:endParaRPr lang="en-IN" dirty="0"/>
          </a:p>
        </p:txBody>
      </p:sp>
    </p:spTree>
    <p:extLst>
      <p:ext uri="{BB962C8B-B14F-4D97-AF65-F5344CB8AC3E}">
        <p14:creationId xmlns:p14="http://schemas.microsoft.com/office/powerpoint/2010/main" val="142385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b="0" dirty="0"/>
              <a:t>IPv6 Addressing Scheme</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3608-59AF-4A4A-85CD-E150E0BBB512}"/>
              </a:ext>
            </a:extLst>
          </p:cNvPr>
          <p:cNvSpPr>
            <a:spLocks noGrp="1"/>
          </p:cNvSpPr>
          <p:nvPr>
            <p:ph type="title"/>
          </p:nvPr>
        </p:nvSpPr>
        <p:spPr>
          <a:xfrm>
            <a:off x="1457739" y="556591"/>
            <a:ext cx="8878957" cy="748747"/>
          </a:xfrm>
        </p:spPr>
        <p:txBody>
          <a:bodyPr>
            <a:normAutofit fontScale="90000"/>
          </a:bodyPr>
          <a:lstStyle/>
          <a:p>
            <a:r>
              <a:rPr lang="en-US" sz="2700" b="1" i="0" dirty="0">
                <a:solidFill>
                  <a:schemeClr val="bg1"/>
                </a:solidFill>
                <a:effectLst/>
                <a:latin typeface="Source Sans Pro" panose="020B0503030403020204" pitchFamily="34" charset="0"/>
              </a:rPr>
              <a:t>Advantages</a:t>
            </a:r>
            <a:br>
              <a:rPr lang="en-US" sz="2700" b="1" i="0" dirty="0">
                <a:solidFill>
                  <a:schemeClr val="bg1"/>
                </a:solidFill>
                <a:effectLst/>
                <a:latin typeface="Source Sans Pro" panose="020B0503030403020204" pitchFamily="34" charset="0"/>
              </a:rPr>
            </a:br>
            <a:r>
              <a:rPr lang="en-US" sz="2700" b="1" i="0" dirty="0">
                <a:solidFill>
                  <a:schemeClr val="bg1"/>
                </a:solidFill>
                <a:effectLst/>
                <a:latin typeface="Source Sans Pro" panose="020B0503030403020204" pitchFamily="34" charset="0"/>
              </a:rPr>
              <a:t>&amp;</a:t>
            </a:r>
            <a:br>
              <a:rPr lang="en-US" sz="2700" b="1" i="0" dirty="0">
                <a:solidFill>
                  <a:schemeClr val="bg1"/>
                </a:solidFill>
                <a:effectLst/>
                <a:latin typeface="Source Sans Pro" panose="020B0503030403020204" pitchFamily="34" charset="0"/>
              </a:rPr>
            </a:br>
            <a:r>
              <a:rPr lang="en-US" sz="2700" b="1" i="0" dirty="0">
                <a:solidFill>
                  <a:schemeClr val="bg1"/>
                </a:solidFill>
                <a:effectLst/>
                <a:latin typeface="Source Sans Pro" panose="020B0503030403020204" pitchFamily="34" charset="0"/>
              </a:rPr>
              <a:t>Disadvantages:</a:t>
            </a:r>
            <a:br>
              <a:rPr lang="en-US" sz="2700" b="0" i="0" dirty="0">
                <a:solidFill>
                  <a:schemeClr val="bg1"/>
                </a:solidFill>
                <a:effectLst/>
                <a:latin typeface="Source Sans Pro" panose="020B0503030403020204" pitchFamily="34" charset="0"/>
              </a:rPr>
            </a:br>
            <a:br>
              <a:rPr lang="en-US" b="0" i="0" dirty="0">
                <a:solidFill>
                  <a:schemeClr val="bg1"/>
                </a:solidFill>
                <a:effectLst/>
                <a:latin typeface="Source Sans Pro" panose="020B0503030403020204" pitchFamily="34"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09944680-B2BA-4381-921A-AED82B90DC16}"/>
              </a:ext>
            </a:extLst>
          </p:cNvPr>
          <p:cNvSpPr>
            <a:spLocks noGrp="1"/>
          </p:cNvSpPr>
          <p:nvPr>
            <p:ph idx="1"/>
          </p:nvPr>
        </p:nvSpPr>
        <p:spPr/>
        <p:txBody>
          <a:bodyPr>
            <a:normAutofit fontScale="92500" lnSpcReduction="10000"/>
          </a:bodyPr>
          <a:lstStyle/>
          <a:p>
            <a:pPr marL="0" indent="0" algn="l">
              <a:buNone/>
            </a:pPr>
            <a:r>
              <a:rPr lang="en-US" b="1" i="0" dirty="0">
                <a:solidFill>
                  <a:schemeClr val="accent6">
                    <a:lumMod val="20000"/>
                    <a:lumOff val="80000"/>
                  </a:schemeClr>
                </a:solidFill>
                <a:effectLst/>
                <a:latin typeface="Source Sans Pro" panose="020B0503030403020204" pitchFamily="34" charset="0"/>
              </a:rPr>
              <a:t>Advantages</a:t>
            </a:r>
            <a:endParaRPr lang="en-US" b="0" i="0" dirty="0">
              <a:solidFill>
                <a:schemeClr val="accent6">
                  <a:lumMod val="20000"/>
                  <a:lumOff val="80000"/>
                </a:schemeClr>
              </a:solidFill>
              <a:effectLst/>
              <a:latin typeface="Source Sans Pro" panose="020B0503030403020204" pitchFamily="34" charset="0"/>
            </a:endParaRPr>
          </a:p>
          <a:p>
            <a:pPr algn="l">
              <a:buFont typeface="Arial" panose="020B0604020202020204" pitchFamily="34" charset="0"/>
              <a:buChar char="•"/>
            </a:pPr>
            <a:r>
              <a:rPr lang="en-US" b="0" i="0" dirty="0">
                <a:solidFill>
                  <a:schemeClr val="accent1">
                    <a:lumMod val="40000"/>
                    <a:lumOff val="60000"/>
                  </a:schemeClr>
                </a:solidFill>
                <a:effectLst/>
                <a:latin typeface="Source Sans Pro" panose="020B0503030403020204" pitchFamily="34" charset="0"/>
              </a:rPr>
              <a:t>Fast and easy way of to send secure stuff.</a:t>
            </a:r>
          </a:p>
          <a:p>
            <a:pPr algn="l">
              <a:buFont typeface="Arial" panose="020B0604020202020204" pitchFamily="34" charset="0"/>
              <a:buChar char="•"/>
            </a:pPr>
            <a:r>
              <a:rPr lang="en-US" b="0" i="0" dirty="0">
                <a:solidFill>
                  <a:schemeClr val="accent1">
                    <a:lumMod val="40000"/>
                    <a:lumOff val="60000"/>
                  </a:schemeClr>
                </a:solidFill>
                <a:effectLst/>
                <a:latin typeface="Source Sans Pro" panose="020B0503030403020204" pitchFamily="34" charset="0"/>
              </a:rPr>
              <a:t>Easy process to encrypt text.</a:t>
            </a:r>
          </a:p>
          <a:p>
            <a:pPr algn="l">
              <a:buFont typeface="Arial" panose="020B0604020202020204" pitchFamily="34" charset="0"/>
              <a:buChar char="•"/>
            </a:pPr>
            <a:r>
              <a:rPr lang="en-US" b="0" i="0" dirty="0">
                <a:solidFill>
                  <a:schemeClr val="accent1">
                    <a:lumMod val="40000"/>
                    <a:lumOff val="60000"/>
                  </a:schemeClr>
                </a:solidFill>
                <a:effectLst/>
                <a:latin typeface="Source Sans Pro" panose="020B0503030403020204" pitchFamily="34" charset="0"/>
              </a:rPr>
              <a:t>Highly secure as type of algorithm and secret key is required while encryption and decryption.</a:t>
            </a:r>
          </a:p>
          <a:p>
            <a:pPr marL="0" indent="0" algn="l">
              <a:buNone/>
            </a:pPr>
            <a:r>
              <a:rPr lang="en-US" b="1" i="0" dirty="0">
                <a:solidFill>
                  <a:schemeClr val="accent6">
                    <a:lumMod val="20000"/>
                    <a:lumOff val="80000"/>
                  </a:schemeClr>
                </a:solidFill>
                <a:effectLst/>
                <a:latin typeface="Source Sans Pro" panose="020B0503030403020204" pitchFamily="34" charset="0"/>
              </a:rPr>
              <a:t>Disadvantages:</a:t>
            </a:r>
            <a:endParaRPr lang="en-US" b="0" i="0" dirty="0">
              <a:solidFill>
                <a:schemeClr val="accent6">
                  <a:lumMod val="20000"/>
                  <a:lumOff val="80000"/>
                </a:schemeClr>
              </a:solidFill>
              <a:effectLst/>
              <a:latin typeface="Source Sans Pro" panose="020B0503030403020204" pitchFamily="34" charset="0"/>
            </a:endParaRPr>
          </a:p>
          <a:p>
            <a:pPr marL="0" indent="0" algn="l">
              <a:buNone/>
            </a:pPr>
            <a:r>
              <a:rPr lang="en-US" b="0" i="0" dirty="0">
                <a:solidFill>
                  <a:schemeClr val="accent6">
                    <a:lumMod val="20000"/>
                    <a:lumOff val="80000"/>
                  </a:schemeClr>
                </a:solidFill>
                <a:effectLst/>
                <a:latin typeface="Source Sans Pro" panose="020B0503030403020204" pitchFamily="34" charset="0"/>
              </a:rPr>
              <a:t> </a:t>
            </a:r>
          </a:p>
          <a:p>
            <a:pPr algn="l">
              <a:buFont typeface="Arial" panose="020B0604020202020204" pitchFamily="34" charset="0"/>
              <a:buChar char="•"/>
            </a:pPr>
            <a:r>
              <a:rPr lang="en-US" b="0" i="0" dirty="0">
                <a:solidFill>
                  <a:schemeClr val="accent1">
                    <a:lumMod val="60000"/>
                    <a:lumOff val="40000"/>
                  </a:schemeClr>
                </a:solidFill>
                <a:effectLst/>
                <a:latin typeface="Source Sans Pro" panose="020B0503030403020204" pitchFamily="34" charset="0"/>
              </a:rPr>
              <a:t>Password have to be shared which can be hacked and used.</a:t>
            </a:r>
          </a:p>
          <a:p>
            <a:pPr algn="l">
              <a:buFont typeface="Arial" panose="020B0604020202020204" pitchFamily="34" charset="0"/>
              <a:buChar char="•"/>
            </a:pPr>
            <a:r>
              <a:rPr lang="en-US" b="0" i="0" dirty="0">
                <a:solidFill>
                  <a:schemeClr val="accent1">
                    <a:lumMod val="60000"/>
                    <a:lumOff val="40000"/>
                  </a:schemeClr>
                </a:solidFill>
                <a:effectLst/>
                <a:latin typeface="Source Sans Pro" panose="020B0503030403020204" pitchFamily="34" charset="0"/>
              </a:rPr>
              <a:t>Only small length of text can be sent like hardly 2-3 lines.</a:t>
            </a:r>
          </a:p>
          <a:p>
            <a:pPr algn="l">
              <a:buFont typeface="Arial" panose="020B0604020202020204" pitchFamily="34" charset="0"/>
              <a:buChar char="•"/>
            </a:pPr>
            <a:r>
              <a:rPr lang="en-US" b="0" i="0" dirty="0">
                <a:solidFill>
                  <a:schemeClr val="accent1">
                    <a:lumMod val="60000"/>
                    <a:lumOff val="40000"/>
                  </a:schemeClr>
                </a:solidFill>
                <a:effectLst/>
                <a:latin typeface="Source Sans Pro" panose="020B0503030403020204" pitchFamily="34" charset="0"/>
              </a:rPr>
              <a:t>Requires active internet connection.</a:t>
            </a:r>
          </a:p>
          <a:p>
            <a:endParaRPr lang="en-IN" dirty="0"/>
          </a:p>
        </p:txBody>
      </p:sp>
    </p:spTree>
    <p:extLst>
      <p:ext uri="{BB962C8B-B14F-4D97-AF65-F5344CB8AC3E}">
        <p14:creationId xmlns:p14="http://schemas.microsoft.com/office/powerpoint/2010/main" val="2075074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A8EF-321B-478E-9A35-7D76C40ED9F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2C144EA-7BD3-45C8-9EDD-2269CE536888}"/>
              </a:ext>
            </a:extLst>
          </p:cNvPr>
          <p:cNvSpPr>
            <a:spLocks noGrp="1"/>
          </p:cNvSpPr>
          <p:nvPr>
            <p:ph idx="1"/>
          </p:nvPr>
        </p:nvSpPr>
        <p:spPr/>
        <p:txBody>
          <a:bodyPr/>
          <a:lstStyle/>
          <a:p>
            <a:pPr algn="l"/>
            <a:r>
              <a:rPr lang="en-US" b="0" i="0" dirty="0">
                <a:solidFill>
                  <a:schemeClr val="accent1">
                    <a:lumMod val="40000"/>
                    <a:lumOff val="60000"/>
                  </a:schemeClr>
                </a:solidFill>
                <a:effectLst/>
                <a:latin typeface="ff4"/>
              </a:rPr>
              <a:t>We use different types of algorithms to establish security services in different service mechanisms. </a:t>
            </a:r>
          </a:p>
          <a:p>
            <a:pPr algn="l"/>
            <a:r>
              <a:rPr lang="en-US" b="0" i="0" dirty="0">
                <a:solidFill>
                  <a:schemeClr val="accent1">
                    <a:lumMod val="40000"/>
                    <a:lumOff val="60000"/>
                  </a:schemeClr>
                </a:solidFill>
                <a:effectLst/>
                <a:latin typeface="ff4"/>
              </a:rPr>
              <a:t>We use either private key cryptography or public key cryptography according to requirement.</a:t>
            </a:r>
          </a:p>
          <a:p>
            <a:pPr algn="l"/>
            <a:r>
              <a:rPr lang="en-US" b="0" i="0" dirty="0">
                <a:solidFill>
                  <a:schemeClr val="accent1">
                    <a:lumMod val="40000"/>
                    <a:lumOff val="60000"/>
                  </a:schemeClr>
                </a:solidFill>
                <a:effectLst/>
                <a:latin typeface="ff4"/>
              </a:rPr>
              <a:t>If we want to send message quickly we use private key algorithm and if we want to send messages secretly we use public key algorithm</a:t>
            </a:r>
            <a:r>
              <a:rPr lang="en-US" b="0" i="0" dirty="0">
                <a:solidFill>
                  <a:srgbClr val="000000"/>
                </a:solidFill>
                <a:effectLst/>
                <a:latin typeface="ff4"/>
              </a:rPr>
              <a:t>.</a:t>
            </a:r>
          </a:p>
        </p:txBody>
      </p:sp>
    </p:spTree>
    <p:extLst>
      <p:ext uri="{BB962C8B-B14F-4D97-AF65-F5344CB8AC3E}">
        <p14:creationId xmlns:p14="http://schemas.microsoft.com/office/powerpoint/2010/main" val="340013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DC6B47-ADF6-4212-802C-845498E73A43}"/>
              </a:ext>
            </a:extLst>
          </p:cNvPr>
          <p:cNvSpPr txBox="1"/>
          <p:nvPr/>
        </p:nvSpPr>
        <p:spPr>
          <a:xfrm flipH="1">
            <a:off x="3504247" y="2790825"/>
            <a:ext cx="5412106" cy="1107996"/>
          </a:xfrm>
          <a:prstGeom prst="rect">
            <a:avLst/>
          </a:prstGeom>
          <a:noFill/>
        </p:spPr>
        <p:txBody>
          <a:bodyPr wrap="square" rtlCol="0">
            <a:spAutoFit/>
          </a:bodyPr>
          <a:lstStyle/>
          <a:p>
            <a:r>
              <a:rPr lang="en-US" sz="6600" dirty="0"/>
              <a:t>THANK YOU</a:t>
            </a:r>
            <a:endParaRPr lang="en-IN" sz="6600" dirty="0"/>
          </a:p>
        </p:txBody>
      </p:sp>
      <p:pic>
        <p:nvPicPr>
          <p:cNvPr id="3" name="Picture 2">
            <a:extLst>
              <a:ext uri="{FF2B5EF4-FFF2-40B4-BE49-F238E27FC236}">
                <a16:creationId xmlns:a16="http://schemas.microsoft.com/office/drawing/2014/main" id="{4C800F06-4958-4527-A88B-88AB620DF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1494354"/>
            <a:ext cx="11239499" cy="4808934"/>
          </a:xfrm>
          <a:prstGeom prst="rect">
            <a:avLst/>
          </a:prstGeom>
        </p:spPr>
      </p:pic>
    </p:spTree>
    <p:extLst>
      <p:ext uri="{BB962C8B-B14F-4D97-AF65-F5344CB8AC3E}">
        <p14:creationId xmlns:p14="http://schemas.microsoft.com/office/powerpoint/2010/main" val="340566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1191126"/>
            <a:ext cx="7781544" cy="859055"/>
          </a:xfrm>
        </p:spPr>
        <p:txBody>
          <a:bodyPr/>
          <a:lstStyle/>
          <a:p>
            <a:r>
              <a:rPr lang="en-US" dirty="0"/>
              <a:t>Abstract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6" y="2360594"/>
            <a:ext cx="7781544" cy="4220679"/>
          </a:xfrm>
        </p:spPr>
        <p:txBody>
          <a:bodyPr>
            <a:normAutofit lnSpcReduction="10000"/>
          </a:bodyPr>
          <a:lstStyle/>
          <a:p>
            <a:pPr fontAlgn="base"/>
            <a:r>
              <a:rPr lang="en-US" sz="2800" b="1" dirty="0"/>
              <a:t>IP Addresses</a:t>
            </a:r>
          </a:p>
          <a:p>
            <a:pPr marL="342900" indent="-342900" fontAlgn="base">
              <a:buFont typeface="Arial" panose="020B0604020202020204" pitchFamily="34" charset="0"/>
              <a:buChar char="•"/>
            </a:pPr>
            <a:r>
              <a:rPr lang="en-US" sz="2000" dirty="0">
                <a:solidFill>
                  <a:schemeClr val="bg1">
                    <a:lumMod val="85000"/>
                  </a:schemeClr>
                </a:solidFill>
              </a:rPr>
              <a:t>An IP address is an address used in order to uniquely identify a device on an IP network. </a:t>
            </a:r>
          </a:p>
          <a:p>
            <a:pPr marL="342900" indent="-342900" fontAlgn="base">
              <a:buFont typeface="Arial" panose="020B0604020202020204" pitchFamily="34" charset="0"/>
              <a:buChar char="•"/>
            </a:pPr>
            <a:r>
              <a:rPr lang="en-US" sz="2000" dirty="0">
                <a:solidFill>
                  <a:schemeClr val="bg1">
                    <a:lumMod val="85000"/>
                  </a:schemeClr>
                </a:solidFill>
              </a:rPr>
              <a:t>The address is made up of 32 binary bits, which can be divisible into a network portion and host portion with the help of a subnet mask.</a:t>
            </a:r>
          </a:p>
          <a:p>
            <a:pPr marL="342900" indent="-342900" fontAlgn="base">
              <a:buFont typeface="Arial" panose="020B0604020202020204" pitchFamily="34" charset="0"/>
              <a:buChar char="•"/>
            </a:pPr>
            <a:r>
              <a:rPr lang="en-US" sz="2000" dirty="0">
                <a:solidFill>
                  <a:schemeClr val="bg1">
                    <a:lumMod val="85000"/>
                  </a:schemeClr>
                </a:solidFill>
              </a:rPr>
              <a:t> The 32 binary bits are broken into four octets (1 octet = 8 bits). Each octet is converted to decimal and separated by a period (dot). For this reason, an IP address is said to be expressed in dotted decimal format (for example, 172.16.81.100). The value in each octet ranges from 0 to 255 decimal, or 00000000 - 11111111 binary.</a:t>
            </a:r>
            <a:endParaRPr lang="en-US" sz="2000" b="1" dirty="0">
              <a:solidFill>
                <a:schemeClr val="bg1">
                  <a:lumMod val="85000"/>
                </a:schemeClr>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481264"/>
            <a:ext cx="7781544" cy="859055"/>
          </a:xfrm>
        </p:spPr>
        <p:txBody>
          <a:bodyPr/>
          <a:lstStyle/>
          <a:p>
            <a:r>
              <a:rPr lang="en-US" dirty="0"/>
              <a:t>Introduction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42646" y="1455821"/>
            <a:ext cx="7189818" cy="3027145"/>
          </a:xfrm>
        </p:spPr>
        <p:txBody>
          <a:bodyPr>
            <a:normAutofit/>
          </a:bodyPr>
          <a:lstStyle/>
          <a:p>
            <a:pPr marL="285750" indent="-285750">
              <a:buFont typeface="Arial" panose="020B0604020202020204" pitchFamily="34" charset="0"/>
              <a:buChar char="•"/>
            </a:pPr>
            <a:r>
              <a:rPr lang="en-US" dirty="0"/>
              <a:t>An IPv6 address is 128 bits in length and consists of eight, 16-bit fields, with each field bounded by a colon.</a:t>
            </a:r>
          </a:p>
          <a:p>
            <a:pPr marL="285750" indent="-285750">
              <a:buFont typeface="Arial" panose="020B0604020202020204" pitchFamily="34" charset="0"/>
              <a:buChar char="•"/>
            </a:pPr>
            <a:r>
              <a:rPr lang="en-US" dirty="0"/>
              <a:t>Each field must contain a hexadecimal number, in contrast to the dotted-decimal notation of IPv4 addresses. In the next figure, the x's represent hexadecimal numbers.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73" y="3375691"/>
            <a:ext cx="3298348" cy="2938528"/>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9FB7-EEDC-46F2-A0FE-920F04FEAD21}"/>
              </a:ext>
            </a:extLst>
          </p:cNvPr>
          <p:cNvSpPr>
            <a:spLocks noGrp="1"/>
          </p:cNvSpPr>
          <p:nvPr>
            <p:ph type="title"/>
          </p:nvPr>
        </p:nvSpPr>
        <p:spPr>
          <a:xfrm>
            <a:off x="444500" y="269507"/>
            <a:ext cx="11214100" cy="978729"/>
          </a:xfrm>
        </p:spPr>
        <p:txBody>
          <a:bodyPr/>
          <a:lstStyle/>
          <a:p>
            <a:r>
              <a:rPr lang="en-US" dirty="0"/>
              <a:t>T</a:t>
            </a:r>
            <a:r>
              <a:rPr lang="en-US"/>
              <a:t>he </a:t>
            </a:r>
            <a:r>
              <a:rPr lang="en-US" dirty="0"/>
              <a:t>significance in the three high order bits and the range of addresses that fall into each class</a:t>
            </a:r>
            <a:endParaRPr lang="en-IN" dirty="0"/>
          </a:p>
        </p:txBody>
      </p:sp>
      <p:sp>
        <p:nvSpPr>
          <p:cNvPr id="3" name="Slide Number Placeholder 2">
            <a:extLst>
              <a:ext uri="{FF2B5EF4-FFF2-40B4-BE49-F238E27FC236}">
                <a16:creationId xmlns:a16="http://schemas.microsoft.com/office/drawing/2014/main" id="{C944D081-B097-4B64-A24F-A46E092E85C2}"/>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2050" name="Picture 2">
            <a:extLst>
              <a:ext uri="{FF2B5EF4-FFF2-40B4-BE49-F238E27FC236}">
                <a16:creationId xmlns:a16="http://schemas.microsoft.com/office/drawing/2014/main" id="{B1B36FC2-13A1-43F8-9990-1A8A5AD3A7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501" y="1456683"/>
            <a:ext cx="11214099" cy="492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86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Literature review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Network administrators must know how to implement IPv6 in their networks. </a:t>
            </a:r>
          </a:p>
          <a:p>
            <a:r>
              <a:rPr lang="en-US" sz="2000" dirty="0"/>
              <a:t>we have been asked to set up a network for use by the sales staff for a customer demonstration. </a:t>
            </a:r>
          </a:p>
          <a:p>
            <a:r>
              <a:rPr lang="en-US" sz="2000" dirty="0"/>
              <a:t>The network will use a series of consecutive IPv6 subnets for four LANs. </a:t>
            </a:r>
          </a:p>
          <a:p>
            <a:r>
              <a:rPr lang="en-US" sz="2000" dirty="0"/>
              <a:t>Our job is to assign the subnets to the LANs and configure the routers and PCs with IPv6 addressing. </a:t>
            </a:r>
          </a:p>
          <a:p>
            <a:r>
              <a:rPr lang="en-US" sz="2000" dirty="0"/>
              <a:t>Make certain to configure all the necessary components for IPv6 routing on the routers.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Methods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7376026" cy="568742"/>
          </a:xfrm>
        </p:spPr>
        <p:txBody>
          <a:bodyPr/>
          <a:lstStyle/>
          <a:p>
            <a:pPr algn="l"/>
            <a:r>
              <a:rPr lang="en-US" dirty="0"/>
              <a:t>Step 1: Determine IPv6 subnets and addressing scheme</a:t>
            </a:r>
          </a:p>
        </p:txBody>
      </p:sp>
      <p:sp>
        <p:nvSpPr>
          <p:cNvPr id="11"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548774" y="2843652"/>
            <a:ext cx="7376026" cy="568742"/>
          </a:xfrm>
        </p:spPr>
        <p:txBody>
          <a:bodyPr/>
          <a:lstStyle/>
          <a:p>
            <a:pPr algn="l"/>
            <a:r>
              <a:rPr lang="en-US" dirty="0"/>
              <a:t>Step 2: Configure IPv6 addressing on routers and PCs</a:t>
            </a:r>
          </a:p>
        </p:txBody>
      </p:sp>
      <p:sp>
        <p:nvSpPr>
          <p:cNvPr id="12"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548774" y="4006141"/>
            <a:ext cx="7376026" cy="568742"/>
          </a:xfrm>
        </p:spPr>
        <p:txBody>
          <a:bodyPr/>
          <a:lstStyle/>
          <a:p>
            <a:pPr algn="l"/>
            <a:r>
              <a:rPr lang="en-US" dirty="0"/>
              <a:t>Step 3: Verify IPv6 connectivity</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p:txBody>
          <a:bodyPr/>
          <a:lstStyle/>
          <a:p>
            <a:r>
              <a:rPr lang="en-US" sz="2400" dirty="0"/>
              <a:t>Cisco Packet Tracer</a:t>
            </a:r>
          </a:p>
        </p:txBody>
      </p:sp>
    </p:spTree>
    <p:extLst>
      <p:ext uri="{BB962C8B-B14F-4D97-AF65-F5344CB8AC3E}">
        <p14:creationId xmlns:p14="http://schemas.microsoft.com/office/powerpoint/2010/main" val="267971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5" name="Text Placeholder 4"/>
          <p:cNvSpPr>
            <a:spLocks noGrp="1"/>
          </p:cNvSpPr>
          <p:nvPr>
            <p:ph type="body" idx="1"/>
          </p:nvPr>
        </p:nvSpPr>
        <p:spPr>
          <a:xfrm>
            <a:off x="444500" y="1681162"/>
            <a:ext cx="10807700" cy="4503069"/>
          </a:xfrm>
        </p:spPr>
        <p:txBody>
          <a:bodyPr>
            <a:normAutofit/>
          </a:bodyPr>
          <a:lstStyle/>
          <a:p>
            <a:pPr marL="457200" indent="-457200" algn="l">
              <a:buFont typeface="Arial" panose="020B0604020202020204" pitchFamily="34" charset="0"/>
              <a:buChar char="•"/>
            </a:pPr>
            <a:r>
              <a:rPr lang="en-US" sz="2800" b="0" dirty="0"/>
              <a:t>IPv6 addresses can bring a variety of benefits, including: </a:t>
            </a:r>
            <a:r>
              <a:rPr lang="en-US" sz="2800" dirty="0"/>
              <a:t>More efficient routing with smaller routing tables and aggregation of prefixes</a:t>
            </a:r>
            <a:r>
              <a:rPr lang="en-US" sz="2800" b="0" dirty="0"/>
              <a:t>. </a:t>
            </a:r>
          </a:p>
          <a:p>
            <a:pPr marL="457200" indent="-457200" algn="l">
              <a:buFont typeface="Arial" panose="020B0604020202020204" pitchFamily="34" charset="0"/>
              <a:buChar char="•"/>
            </a:pPr>
            <a:r>
              <a:rPr lang="en-US" sz="2800" b="0" dirty="0"/>
              <a:t>Simplified packet processing due to more streamlined packet headers. Support of multicast packet flows.</a:t>
            </a:r>
            <a:endParaRPr lang="en-US" sz="2800" dirty="0"/>
          </a:p>
        </p:txBody>
      </p:sp>
    </p:spTree>
    <p:extLst>
      <p:ext uri="{BB962C8B-B14F-4D97-AF65-F5344CB8AC3E}">
        <p14:creationId xmlns:p14="http://schemas.microsoft.com/office/powerpoint/2010/main" val="222870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Implement a Subnetted IPv6 Addressing Scheme</MediaServiceKeyPoint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1054</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Bernard MT Condensed</vt:lpstr>
      <vt:lpstr>Calibri</vt:lpstr>
      <vt:lpstr>Cambria</vt:lpstr>
      <vt:lpstr>ff4</vt:lpstr>
      <vt:lpstr>Source Sans Pro</vt:lpstr>
      <vt:lpstr>Trade Gothic LT Pro</vt:lpstr>
      <vt:lpstr>Trebuchet MS</vt:lpstr>
      <vt:lpstr>Office Theme</vt:lpstr>
      <vt:lpstr>CNS PROJECT</vt:lpstr>
      <vt:lpstr>IPv6 Addressing Scheme</vt:lpstr>
      <vt:lpstr>Abstract</vt:lpstr>
      <vt:lpstr>Introduction</vt:lpstr>
      <vt:lpstr>The significance in the three high order bits and the range of addresses that fall into each class</vt:lpstr>
      <vt:lpstr>Literature review</vt:lpstr>
      <vt:lpstr>Methods</vt:lpstr>
      <vt:lpstr>Tools</vt:lpstr>
      <vt:lpstr>Conclusion</vt:lpstr>
      <vt:lpstr>Text encryption using various algorithms</vt:lpstr>
      <vt:lpstr>TABLE OF CONTENTS</vt:lpstr>
      <vt:lpstr>ABSTRACT</vt:lpstr>
      <vt:lpstr>INTRODUCTION</vt:lpstr>
      <vt:lpstr>PURPOSE OF PROJECT</vt:lpstr>
      <vt:lpstr>Literature review </vt:lpstr>
      <vt:lpstr>PROBLEM STATEMENT </vt:lpstr>
      <vt:lpstr>PROBLEM SOLUTION</vt:lpstr>
      <vt:lpstr> ALGORITHM  </vt:lpstr>
      <vt:lpstr>AES ALGORITHM</vt:lpstr>
      <vt:lpstr>Advantages &amp; Disadvantages: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IPv6 Addressing Scheme</dc:title>
  <dc:creator/>
  <cp:lastModifiedBy/>
  <cp:revision>1</cp:revision>
  <dcterms:created xsi:type="dcterms:W3CDTF">2022-01-28T12:53:06Z</dcterms:created>
  <dcterms:modified xsi:type="dcterms:W3CDTF">2022-02-07T09:41:50Z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