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  <p:sldMasterId id="2147483945" r:id="rId2"/>
    <p:sldMasterId id="2147483957" r:id="rId3"/>
    <p:sldMasterId id="2147483975" r:id="rId4"/>
    <p:sldMasterId id="2147483987" r:id="rId5"/>
  </p:sldMasterIdLst>
  <p:sldIdLst>
    <p:sldId id="271" r:id="rId6"/>
    <p:sldId id="273" r:id="rId7"/>
    <p:sldId id="275" r:id="rId8"/>
    <p:sldId id="257" r:id="rId9"/>
    <p:sldId id="258" r:id="rId10"/>
    <p:sldId id="259" r:id="rId11"/>
    <p:sldId id="260" r:id="rId12"/>
    <p:sldId id="277" r:id="rId13"/>
    <p:sldId id="278" r:id="rId14"/>
    <p:sldId id="265" r:id="rId15"/>
    <p:sldId id="264" r:id="rId16"/>
    <p:sldId id="272" r:id="rId17"/>
    <p:sldId id="266" r:id="rId18"/>
    <p:sldId id="267" r:id="rId19"/>
    <p:sldId id="268" r:id="rId20"/>
    <p:sldId id="269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35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64" autoAdjust="0"/>
  </p:normalViewPr>
  <p:slideViewPr>
    <p:cSldViewPr snapToGrid="0" showGuides="1">
      <p:cViewPr varScale="1">
        <p:scale>
          <a:sx n="92" d="100"/>
          <a:sy n="92" d="100"/>
        </p:scale>
        <p:origin x="228" y="64"/>
      </p:cViewPr>
      <p:guideLst>
        <p:guide orient="horz" pos="4247"/>
        <p:guide pos="35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637C-55E0-5AD1-0726-3E4BD9C9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E1C4A-DF7D-6ABD-F4C8-3427563FE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D1A57-47B4-FDE4-22CA-EB4694BF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18252-C18F-1281-3B71-9107AE1E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CE281-67E3-69B4-338E-3FA3C7B9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141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586E-EF41-3B36-5DFD-23196925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B0699-79B7-F093-8D14-DD39AF5D4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60CE-6078-E1C7-4F8C-B421F0AB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FE6D2-2C7A-9F71-8964-322F5B25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CC137-AC83-B76F-BD6D-F92F8620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072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B845D-8BAF-7BC4-88E4-DEA73E8A3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7D2BE-3717-E060-1E8C-2B37FE0E0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5EAF1-1096-49DD-49ED-41949461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C8F01-3457-AE17-12FE-B86E222B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17104-9F54-FA67-4C5A-98B17C8A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194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637C-55E0-5AD1-0726-3E4BD9C9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E1C4A-DF7D-6ABD-F4C8-3427563FE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D1A57-47B4-FDE4-22CA-EB4694BF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18252-C18F-1281-3B71-9107AE1E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CE281-67E3-69B4-338E-3FA3C7B9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896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9AB6-8473-FA44-7EE0-A4A21931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7EB5-D308-B585-7AD0-BD074BAB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D755D-03BC-28F7-FFA0-764E1154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31415-E1F6-0993-7EF1-1D3E87CA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1F12-B2CA-2E1C-50C1-ED1645D2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356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8582-1306-3EA7-1F53-51787F6C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B8BCD-1DFB-9F0E-6887-5209D6878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B7D6A-60DF-3E9E-71CF-A90084FF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3B013-3D54-BCD9-B43C-9771C9ED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CBE5A-9C1F-E2C8-2D60-BF67C615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848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06B5-4195-044B-ACAC-B54C94B7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AB8A-14F8-5367-6E05-8DE14EFF9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04164-717F-6DF4-6A93-DF0B2B0B3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50D8D-B1B0-DA52-60A5-84E93B7A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FAA89-8C80-3A4C-5688-55A3FCC0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F18EA-7D7C-8C01-488B-27890796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951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69E8-45EC-6887-355A-707CD763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41A9A-8F48-8AFF-DAB3-5FF611299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723FE-E2A4-2E0C-4A2B-18E8E67B8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ADCAF-62B1-A910-5B01-840BF3C5C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8B468-0B82-CE16-7105-8A95CAFB2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89B6C-AA8F-A746-BE79-37CAECB9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F84FC-E82D-826B-43D3-E29EF28F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E67AB-51B9-579B-06E8-F007B507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296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FD2F-A5DD-54FD-7FCD-5B941E0B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25E98-8F7B-E4CC-D98B-20F5B63B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C1C5A-486D-4519-9B66-393D01DE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A0D23-E71E-1B7F-425A-FF59BCFD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591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507A7-75C2-802F-2576-ED644C11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4DB0E-7F62-1191-5178-50DA318B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BCDC1-57EF-F488-99CA-883F7DEC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311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9DE3-A7D3-64E8-5201-C402FD4C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8BEF-6776-9D83-E5AE-3B5AE825B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255E8-A057-C11B-28A6-93519928E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BB491-9E77-0C7C-6565-FE3D6DC8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D7AB-ED5C-45B8-FB1E-FB6C30E5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05D83-6718-10C4-7D07-81979602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530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9AB6-8473-FA44-7EE0-A4A21931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7EB5-D308-B585-7AD0-BD074BAB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D755D-03BC-28F7-FFA0-764E1154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31415-E1F6-0993-7EF1-1D3E87CA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1F12-B2CA-2E1C-50C1-ED1645D2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995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A2A4-8FBA-7852-9B97-EF4BD23A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7FF66-9A97-FBA5-E80D-3C0A88BDD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66E57-DBCB-55E4-6122-65AE53CFA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726E8-DEFD-81E6-494A-0E108097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BD7BF-743F-523C-F7C0-6F511D4F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EF114-D530-0D55-B83C-263479F6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507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586E-EF41-3B36-5DFD-23196925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B0699-79B7-F093-8D14-DD39AF5D4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60CE-6078-E1C7-4F8C-B421F0AB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FE6D2-2C7A-9F71-8964-322F5B25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CC137-AC83-B76F-BD6D-F92F8620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99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B845D-8BAF-7BC4-88E4-DEA73E8A3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7D2BE-3717-E060-1E8C-2B37FE0E0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5EAF1-1096-49DD-49ED-41949461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C8F01-3457-AE17-12FE-B86E222B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17104-9F54-FA67-4C5A-98B17C8A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741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872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651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62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545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289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092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31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8582-1306-3EA7-1F53-51787F6C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B8BCD-1DFB-9F0E-6887-5209D6878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B7D6A-60DF-3E9E-71CF-A90084FF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3B013-3D54-BCD9-B43C-9771C9ED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CBE5A-9C1F-E2C8-2D60-BF67C615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85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792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743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3565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333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0940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637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344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192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929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115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06B5-4195-044B-ACAC-B54C94B7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AB8A-14F8-5367-6E05-8DE14EFF9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04164-717F-6DF4-6A93-DF0B2B0B3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50D8D-B1B0-DA52-60A5-84E93B7A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FAA89-8C80-3A4C-5688-55A3FCC0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F18EA-7D7C-8C01-488B-27890796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327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637C-55E0-5AD1-0726-3E4BD9C9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E1C4A-DF7D-6ABD-F4C8-3427563FE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D1A57-47B4-FDE4-22CA-EB4694BF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18252-C18F-1281-3B71-9107AE1E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CE281-67E3-69B4-338E-3FA3C7B9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708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9AB6-8473-FA44-7EE0-A4A21931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7EB5-D308-B585-7AD0-BD074BAB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D755D-03BC-28F7-FFA0-764E1154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31415-E1F6-0993-7EF1-1D3E87CA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1F12-B2CA-2E1C-50C1-ED1645D2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451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8582-1306-3EA7-1F53-51787F6C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B8BCD-1DFB-9F0E-6887-5209D6878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B7D6A-60DF-3E9E-71CF-A90084FF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3B013-3D54-BCD9-B43C-9771C9ED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CBE5A-9C1F-E2C8-2D60-BF67C615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789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06B5-4195-044B-ACAC-B54C94B7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AB8A-14F8-5367-6E05-8DE14EFF9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04164-717F-6DF4-6A93-DF0B2B0B3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50D8D-B1B0-DA52-60A5-84E93B7A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FAA89-8C80-3A4C-5688-55A3FCC0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F18EA-7D7C-8C01-488B-27890796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475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69E8-45EC-6887-355A-707CD763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41A9A-8F48-8AFF-DAB3-5FF611299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723FE-E2A4-2E0C-4A2B-18E8E67B8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ADCAF-62B1-A910-5B01-840BF3C5C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8B468-0B82-CE16-7105-8A95CAFB2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89B6C-AA8F-A746-BE79-37CAECB9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F84FC-E82D-826B-43D3-E29EF28F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E67AB-51B9-579B-06E8-F007B507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788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FD2F-A5DD-54FD-7FCD-5B941E0B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25E98-8F7B-E4CC-D98B-20F5B63B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C1C5A-486D-4519-9B66-393D01DE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A0D23-E71E-1B7F-425A-FF59BCFD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123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507A7-75C2-802F-2576-ED644C11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4DB0E-7F62-1191-5178-50DA318B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BCDC1-57EF-F488-99CA-883F7DEC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403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9DE3-A7D3-64E8-5201-C402FD4C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8BEF-6776-9D83-E5AE-3B5AE825B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255E8-A057-C11B-28A6-93519928E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BB491-9E77-0C7C-6565-FE3D6DC8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D7AB-ED5C-45B8-FB1E-FB6C30E5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05D83-6718-10C4-7D07-81979602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593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A2A4-8FBA-7852-9B97-EF4BD23A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7FF66-9A97-FBA5-E80D-3C0A88BDD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66E57-DBCB-55E4-6122-65AE53CFA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726E8-DEFD-81E6-494A-0E108097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BD7BF-743F-523C-F7C0-6F511D4F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EF114-D530-0D55-B83C-263479F6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950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586E-EF41-3B36-5DFD-23196925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B0699-79B7-F093-8D14-DD39AF5D4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60CE-6078-E1C7-4F8C-B421F0AB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FE6D2-2C7A-9F71-8964-322F5B25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CC137-AC83-B76F-BD6D-F92F8620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6527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69E8-45EC-6887-355A-707CD763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41A9A-8F48-8AFF-DAB3-5FF611299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723FE-E2A4-2E0C-4A2B-18E8E67B8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ADCAF-62B1-A910-5B01-840BF3C5C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8B468-0B82-CE16-7105-8A95CAFB2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89B6C-AA8F-A746-BE79-37CAECB9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F84FC-E82D-826B-43D3-E29EF28F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E67AB-51B9-579B-06E8-F007B507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18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B845D-8BAF-7BC4-88E4-DEA73E8A3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7D2BE-3717-E060-1E8C-2B37FE0E0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5EAF1-1096-49DD-49ED-41949461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C8F01-3457-AE17-12FE-B86E222B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17104-9F54-FA67-4C5A-98B17C8A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885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637C-55E0-5AD1-0726-3E4BD9C9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E1C4A-DF7D-6ABD-F4C8-3427563FE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D1A57-47B4-FDE4-22CA-EB4694BF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18252-C18F-1281-3B71-9107AE1E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CE281-67E3-69B4-338E-3FA3C7B9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253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9AB6-8473-FA44-7EE0-A4A21931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C7EB5-D308-B585-7AD0-BD074BAB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D755D-03BC-28F7-FFA0-764E1154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31415-E1F6-0993-7EF1-1D3E87CA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1F12-B2CA-2E1C-50C1-ED1645D2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186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8582-1306-3EA7-1F53-51787F6C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B8BCD-1DFB-9F0E-6887-5209D6878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B7D6A-60DF-3E9E-71CF-A90084FF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3B013-3D54-BCD9-B43C-9771C9ED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CBE5A-9C1F-E2C8-2D60-BF67C615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96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06B5-4195-044B-ACAC-B54C94B7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AB8A-14F8-5367-6E05-8DE14EFF9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04164-717F-6DF4-6A93-DF0B2B0B3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50D8D-B1B0-DA52-60A5-84E93B7A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FAA89-8C80-3A4C-5688-55A3FCC0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F18EA-7D7C-8C01-488B-27890796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474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69E8-45EC-6887-355A-707CD763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41A9A-8F48-8AFF-DAB3-5FF611299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723FE-E2A4-2E0C-4A2B-18E8E67B8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ADCAF-62B1-A910-5B01-840BF3C5C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8B468-0B82-CE16-7105-8A95CAFB2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89B6C-AA8F-A746-BE79-37CAECB9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F84FC-E82D-826B-43D3-E29EF28F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E67AB-51B9-579B-06E8-F007B507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1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FD2F-A5DD-54FD-7FCD-5B941E0B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25E98-8F7B-E4CC-D98B-20F5B63B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C1C5A-486D-4519-9B66-393D01DE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A0D23-E71E-1B7F-425A-FF59BCFD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556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507A7-75C2-802F-2576-ED644C11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4DB0E-7F62-1191-5178-50DA318B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BCDC1-57EF-F488-99CA-883F7DEC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962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9DE3-A7D3-64E8-5201-C402FD4C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8BEF-6776-9D83-E5AE-3B5AE825B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255E8-A057-C11B-28A6-93519928E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BB491-9E77-0C7C-6565-FE3D6DC8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D7AB-ED5C-45B8-FB1E-FB6C30E5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05D83-6718-10C4-7D07-81979602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062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A2A4-8FBA-7852-9B97-EF4BD23A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7FF66-9A97-FBA5-E80D-3C0A88BDD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66E57-DBCB-55E4-6122-65AE53CFA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726E8-DEFD-81E6-494A-0E108097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BD7BF-743F-523C-F7C0-6F511D4F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EF114-D530-0D55-B83C-263479F6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112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FD2F-A5DD-54FD-7FCD-5B941E0B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25E98-8F7B-E4CC-D98B-20F5B63B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C1C5A-486D-4519-9B66-393D01DE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A0D23-E71E-1B7F-425A-FF59BCFD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281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586E-EF41-3B36-5DFD-23196925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B0699-79B7-F093-8D14-DD39AF5D4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B60CE-6078-E1C7-4F8C-B421F0AB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FE6D2-2C7A-9F71-8964-322F5B25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CC137-AC83-B76F-BD6D-F92F8620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582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B845D-8BAF-7BC4-88E4-DEA73E8A3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7D2BE-3717-E060-1E8C-2B37FE0E0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5EAF1-1096-49DD-49ED-41949461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C8F01-3457-AE17-12FE-B86E222B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17104-9F54-FA67-4C5A-98B17C8A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50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507A7-75C2-802F-2576-ED644C11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4DB0E-7F62-1191-5178-50DA318B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BCDC1-57EF-F488-99CA-883F7DEC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386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9DE3-A7D3-64E8-5201-C402FD4C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8BEF-6776-9D83-E5AE-3B5AE825B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255E8-A057-C11B-28A6-93519928E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BB491-9E77-0C7C-6565-FE3D6DC8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D7AB-ED5C-45B8-FB1E-FB6C30E5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05D83-6718-10C4-7D07-81979602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929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A2A4-8FBA-7852-9B97-EF4BD23A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7FF66-9A97-FBA5-E80D-3C0A88BDD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66E57-DBCB-55E4-6122-65AE53CFA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726E8-DEFD-81E6-494A-0E108097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BD7BF-743F-523C-F7C0-6F511D4F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EF114-D530-0D55-B83C-263479F6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039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3647C-462D-4FC1-3A2B-B2E432DA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156E1-8B25-3727-976D-948C24CE6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D3637-AC74-7DCB-0AA7-FBC2FA8A8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F0CCF-84A4-71C3-20F1-4E3605922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F72C4-EEAF-8ED1-E1CC-6BB9F62D2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9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3647C-462D-4FC1-3A2B-B2E432DA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156E1-8B25-3727-976D-948C24CE6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D3637-AC74-7DCB-0AA7-FBC2FA8A8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F0CCF-84A4-71C3-20F1-4E3605922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F72C4-EEAF-8ED1-E1CC-6BB9F62D2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37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53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  <p:sldLayoutId id="2147483974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3647C-462D-4FC1-3A2B-B2E432DA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156E1-8B25-3727-976D-948C24CE6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D3637-AC74-7DCB-0AA7-FBC2FA8A8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F0CCF-84A4-71C3-20F1-4E3605922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F72C4-EEAF-8ED1-E1CC-6BB9F62D2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55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3647C-462D-4FC1-3A2B-B2E432DA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156E1-8B25-3727-976D-948C24CE6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D3637-AC74-7DCB-0AA7-FBC2FA8A8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09A2D-0931-4F43-8081-F51F8D03DD91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F0CCF-84A4-71C3-20F1-4E3605922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F72C4-EEAF-8ED1-E1CC-6BB9F62D2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CCF2A-F8DC-4ABB-922A-9DFA91363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14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fif"/><Relationship Id="rId2" Type="http://schemas.openxmlformats.org/officeDocument/2006/relationships/image" Target="../media/image28.jfif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1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bloodpressure/about.htm" TargetMode="External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jpg"/><Relationship Id="rId4" Type="http://schemas.openxmlformats.org/officeDocument/2006/relationships/hyperlink" Target="https://health.ucdavis.edu/blog/cultivating-health/7-steps-you-can-take-to-help-prevent-heart-disease/2023/0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.ucdavis.edu/blog/good-food/meal-prepping/2021/12" TargetMode="External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yoclinic.org/diseases-conditions/indigestion/symptoms-causes/syc-20352211" TargetMode="External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g"/><Relationship Id="rId5" Type="http://schemas.openxmlformats.org/officeDocument/2006/relationships/hyperlink" Target="https://health.ucdavis.edu/blog/good-food/why-its-important-for-you-to-drink-water-and-stay-hydrated/2022/07" TargetMode="External"/><Relationship Id="rId4" Type="http://schemas.openxmlformats.org/officeDocument/2006/relationships/hyperlink" Target="https://health.ucdavis.edu/blog/cultivating-health/acid-reflux-symptoms-and-treatments-to-help-ease-your-heartburn/2022/0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fif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8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2111C3-FECD-757B-D4FB-7ED9DF300BDD}"/>
              </a:ext>
            </a:extLst>
          </p:cNvPr>
          <p:cNvSpPr txBox="1"/>
          <p:nvPr/>
        </p:nvSpPr>
        <p:spPr>
          <a:xfrm>
            <a:off x="3291840" y="2500745"/>
            <a:ext cx="48213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</a:t>
            </a:r>
          </a:p>
          <a:p>
            <a:r>
              <a:rPr lang="en-US" sz="2400" b="1" dirty="0"/>
              <a:t>             </a:t>
            </a:r>
            <a:r>
              <a:rPr lang="en-US" sz="4400" b="1" dirty="0"/>
              <a:t>FOOD HABITS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154253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1257" y="101600"/>
            <a:ext cx="11756572" cy="703072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        </a:t>
            </a:r>
          </a:p>
          <a:p>
            <a:pPr marL="0" indent="0">
              <a:buNone/>
            </a:pPr>
            <a:r>
              <a:rPr lang="en-US" sz="11200" dirty="0"/>
              <a:t>                                                                   </a:t>
            </a:r>
            <a:r>
              <a:rPr lang="en-US" sz="12800" dirty="0">
                <a:solidFill>
                  <a:srgbClr val="00B050"/>
                </a:solidFill>
              </a:rPr>
              <a:t>VITAMINS  </a:t>
            </a:r>
            <a:r>
              <a:rPr lang="en-US" sz="11200" dirty="0"/>
              <a:t>   </a:t>
            </a:r>
          </a:p>
          <a:p>
            <a:pPr marL="0" indent="0">
              <a:buNone/>
            </a:pPr>
            <a:r>
              <a:rPr lang="en-US" sz="7200" dirty="0"/>
              <a:t>     </a:t>
            </a:r>
          </a:p>
          <a:p>
            <a:pPr marL="0" indent="0">
              <a:buNone/>
            </a:pPr>
            <a:r>
              <a:rPr lang="en-US" sz="11200" b="1" u="sng" dirty="0">
                <a:solidFill>
                  <a:srgbClr val="FF0000"/>
                </a:solidFill>
              </a:rPr>
              <a:t>Definition</a:t>
            </a:r>
            <a:r>
              <a:rPr lang="en-US" sz="11200" u="sng" dirty="0">
                <a:solidFill>
                  <a:srgbClr val="FF0000"/>
                </a:solidFill>
              </a:rPr>
              <a:t> :-</a:t>
            </a:r>
            <a:r>
              <a:rPr lang="en-US" sz="11200" dirty="0">
                <a:solidFill>
                  <a:srgbClr val="FF0000"/>
                </a:solidFill>
              </a:rPr>
              <a:t>    </a:t>
            </a:r>
            <a:r>
              <a:rPr lang="en-US" sz="6400" b="1" dirty="0"/>
              <a:t>A nutrient that the body needs in small amounts to function and stay healthy.</a:t>
            </a:r>
          </a:p>
          <a:p>
            <a:pPr marL="0" indent="0">
              <a:buNone/>
            </a:pPr>
            <a:r>
              <a:rPr lang="en-US" sz="6400" b="1" dirty="0"/>
              <a:t>Sources of vitamins are plant and animal food products and dietary supplements</a:t>
            </a:r>
            <a:endParaRPr lang="en-US" sz="4800" dirty="0"/>
          </a:p>
          <a:p>
            <a:pPr marL="0" indent="0">
              <a:buNone/>
            </a:pPr>
            <a:r>
              <a:rPr lang="en-US" sz="6400" i="1" u="sng" dirty="0">
                <a:solidFill>
                  <a:srgbClr val="00B050"/>
                </a:solidFill>
              </a:rPr>
              <a:t>Types of vitamins </a:t>
            </a:r>
            <a:r>
              <a:rPr lang="en-US" sz="6400" i="1" u="sng" dirty="0"/>
              <a:t>:-</a:t>
            </a:r>
          </a:p>
          <a:p>
            <a:pPr marL="0" indent="0">
              <a:buNone/>
            </a:pPr>
            <a:r>
              <a:rPr lang="en-US" sz="6400" i="1" dirty="0"/>
              <a:t>A. </a:t>
            </a:r>
            <a:r>
              <a:rPr lang="en-US" sz="6400" dirty="0"/>
              <a:t>Fat Soluble </a:t>
            </a:r>
          </a:p>
          <a:p>
            <a:pPr marL="0" indent="0">
              <a:buNone/>
            </a:pPr>
            <a:r>
              <a:rPr lang="en-US" sz="6400" dirty="0"/>
              <a:t>B. Water Soluble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 </a:t>
            </a:r>
            <a:r>
              <a:rPr lang="en-US" sz="11200" b="1" u="sng" dirty="0">
                <a:solidFill>
                  <a:srgbClr val="FF0000"/>
                </a:solidFill>
              </a:rPr>
              <a:t>Fat soluble </a:t>
            </a:r>
            <a:r>
              <a:rPr lang="en-US" sz="12800" b="1" u="sng" dirty="0">
                <a:solidFill>
                  <a:srgbClr val="FF0000"/>
                </a:solidFill>
              </a:rPr>
              <a:t>:- </a:t>
            </a:r>
            <a:r>
              <a:rPr lang="en-US" sz="12800" b="1" dirty="0">
                <a:solidFill>
                  <a:srgbClr val="FF0000"/>
                </a:solidFill>
              </a:rPr>
              <a:t>  </a:t>
            </a:r>
            <a:r>
              <a:rPr lang="en-US" sz="7200" dirty="0"/>
              <a:t>Fat-soluble vitamins are absorbed </a:t>
            </a:r>
          </a:p>
          <a:p>
            <a:pPr marL="0" indent="0">
              <a:buNone/>
            </a:pPr>
            <a:r>
              <a:rPr lang="en-US" sz="7200" dirty="0"/>
              <a:t>along with fats in the diet and are stored </a:t>
            </a:r>
          </a:p>
          <a:p>
            <a:pPr marL="0" indent="0">
              <a:buNone/>
            </a:pPr>
            <a:r>
              <a:rPr lang="en-US" sz="7200" dirty="0"/>
              <a:t>in the body's fatty tissue and in the liver. </a:t>
            </a:r>
          </a:p>
          <a:p>
            <a:pPr marL="0" indent="0">
              <a:buNone/>
            </a:pPr>
            <a:r>
              <a:rPr lang="en-US" sz="7200" dirty="0"/>
              <a:t>They are found in many plant and animal foods</a:t>
            </a:r>
          </a:p>
          <a:p>
            <a:pPr marL="0" indent="0">
              <a:buNone/>
            </a:pPr>
            <a:r>
              <a:rPr lang="en-US" sz="7200" dirty="0"/>
              <a:t> and in dietary supplements. 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B050"/>
                </a:solidFill>
              </a:rPr>
              <a:t>Types of fat soluble :-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Vitamins A, D, E, 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K </a:t>
            </a:r>
            <a:endParaRPr lang="en-US" sz="48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9600" b="1" u="sng" dirty="0">
                <a:solidFill>
                  <a:srgbClr val="FF0000"/>
                </a:solidFill>
              </a:rPr>
              <a:t>Water soluble:-</a:t>
            </a:r>
            <a:r>
              <a:rPr lang="en-US" sz="7200" dirty="0"/>
              <a:t> A vitamin that can dissolve in water.</a:t>
            </a:r>
            <a:endParaRPr lang="en-US" sz="7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8000" i="1" u="sng" dirty="0">
                <a:solidFill>
                  <a:srgbClr val="00B050"/>
                </a:solidFill>
              </a:rPr>
              <a:t>Types of water soluble :-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7200" dirty="0"/>
              <a:t>Non B-Complex(vitamin c)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7200" dirty="0"/>
              <a:t>B-Complex</a:t>
            </a:r>
            <a:endParaRPr lang="en-IN" sz="7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707" y="2079569"/>
            <a:ext cx="4186844" cy="363266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6826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234312"/>
              </p:ext>
            </p:extLst>
          </p:nvPr>
        </p:nvGraphicFramePr>
        <p:xfrm>
          <a:off x="0" y="41563"/>
          <a:ext cx="12192000" cy="6949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47848891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5213762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6125117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5660058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60178153"/>
                    </a:ext>
                  </a:extLst>
                </a:gridCol>
              </a:tblGrid>
              <a:tr h="606050">
                <a:tc>
                  <a:txBody>
                    <a:bodyPr/>
                    <a:lstStyle/>
                    <a:p>
                      <a:r>
                        <a:rPr lang="en-US" baseline="0" dirty="0"/>
                        <a:t>         </a:t>
                      </a:r>
                      <a:r>
                        <a:rPr lang="en-US" b="0" baseline="0" dirty="0">
                          <a:solidFill>
                            <a:srgbClr val="FF0000"/>
                          </a:solidFill>
                        </a:rPr>
                        <a:t>VITAMINS</a:t>
                      </a:r>
                      <a:endParaRPr lang="en-IN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SCIENTIFIC NAME</a:t>
                      </a:r>
                      <a:endParaRPr lang="en-IN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RESOURCES</a:t>
                      </a:r>
                      <a:endParaRPr lang="en-IN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DEFICIENCY</a:t>
                      </a:r>
                    </a:p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DISEASES</a:t>
                      </a:r>
                      <a:endParaRPr lang="en-IN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SYMPTOMS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     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24978"/>
                  </a:ext>
                </a:extLst>
              </a:tr>
              <a:tr h="18270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          </a:t>
                      </a:r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Vitamin A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Retinol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Leafy vegetables, carrot,  </a:t>
                      </a:r>
                      <a:r>
                        <a:rPr lang="en-US" dirty="0" err="1"/>
                        <a:t>tomoto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pumpkin,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papaya, mango, meat,</a:t>
                      </a:r>
                    </a:p>
                    <a:p>
                      <a:r>
                        <a:rPr lang="en-US" dirty="0"/>
                        <a:t>Fish, egg, liver, milk</a:t>
                      </a:r>
                      <a:r>
                        <a:rPr lang="en-US" baseline="0" dirty="0"/>
                        <a:t> , </a:t>
                      </a:r>
                      <a:r>
                        <a:rPr lang="en-US" dirty="0"/>
                        <a:t>cod liver oi</a:t>
                      </a:r>
                      <a:r>
                        <a:rPr lang="en-US" baseline="0" dirty="0"/>
                        <a:t>l ,</a:t>
                      </a:r>
                      <a:r>
                        <a:rPr lang="en-US" dirty="0"/>
                        <a:t> shark</a:t>
                      </a:r>
                      <a:r>
                        <a:rPr lang="en-US" baseline="0" dirty="0"/>
                        <a:t> liver oil.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Eye</a:t>
                      </a:r>
                      <a:r>
                        <a:rPr lang="en-US" baseline="0" dirty="0"/>
                        <a:t> , skin diseases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Night blindness , </a:t>
                      </a:r>
                      <a:r>
                        <a:rPr lang="en-US" dirty="0" err="1"/>
                        <a:t>Xeropthalmia</a:t>
                      </a:r>
                      <a:r>
                        <a:rPr lang="en-US" dirty="0"/>
                        <a:t> ,</a:t>
                      </a:r>
                      <a:endParaRPr lang="en-IN" dirty="0"/>
                    </a:p>
                    <a:p>
                      <a:r>
                        <a:rPr lang="en-US" dirty="0"/>
                        <a:t>Cornea failure , scaly skin.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79675"/>
                  </a:ext>
                </a:extLst>
              </a:tr>
              <a:tr h="8304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         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Vitamin B1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Thiamine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Cereals</a:t>
                      </a:r>
                      <a:r>
                        <a:rPr lang="en-US" baseline="0" dirty="0"/>
                        <a:t> , oil seeds , vegetables , milk ,meal ,fish , eggs 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Beri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beri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Vomitings</a:t>
                      </a:r>
                      <a:r>
                        <a:rPr lang="en-US" dirty="0"/>
                        <a:t> , fits</a:t>
                      </a:r>
                      <a:r>
                        <a:rPr lang="en-US" baseline="0" dirty="0"/>
                        <a:t> , loss of appetite , difficulty in breathing , paralysis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88431"/>
                  </a:ext>
                </a:extLst>
              </a:tr>
              <a:tr h="830470">
                <a:tc>
                  <a:txBody>
                    <a:bodyPr/>
                    <a:lstStyle/>
                    <a:p>
                      <a:r>
                        <a:rPr lang="en-US" dirty="0"/>
                        <a:t>          </a:t>
                      </a:r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Vitamin B2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Riboflavin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Milk, eggs , liver,</a:t>
                      </a:r>
                      <a:r>
                        <a:rPr lang="en-US" baseline="0" dirty="0"/>
                        <a:t> kidney , green leafy vegetables.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Glossitis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Mouth crucks</a:t>
                      </a:r>
                      <a:r>
                        <a:rPr lang="en-US" baseline="0" dirty="0"/>
                        <a:t> at corners , red and sore tongue , photophobia , scaly skin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883686"/>
                  </a:ext>
                </a:extLst>
              </a:tr>
              <a:tr h="830470">
                <a:tc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Vitamin B3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Niacin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Kidney , liver, meat, egg , fish , oil</a:t>
                      </a:r>
                      <a:r>
                        <a:rPr lang="en-US" baseline="0" dirty="0"/>
                        <a:t> seeds.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Pellagra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Dermatitis , </a:t>
                      </a:r>
                      <a:r>
                        <a:rPr lang="en-US" dirty="0" err="1"/>
                        <a:t>diarrhoca</a:t>
                      </a:r>
                      <a:r>
                        <a:rPr lang="en-US" dirty="0"/>
                        <a:t> , </a:t>
                      </a:r>
                    </a:p>
                    <a:p>
                      <a:r>
                        <a:rPr lang="en-US" dirty="0"/>
                        <a:t>Loss</a:t>
                      </a:r>
                      <a:r>
                        <a:rPr lang="en-US" baseline="0" dirty="0"/>
                        <a:t> of memory , scaly skin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50237"/>
                  </a:ext>
                </a:extLst>
              </a:tr>
              <a:tr h="830470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sz="2400" b="1" dirty="0">
                          <a:solidFill>
                            <a:srgbClr val="FFC000"/>
                          </a:solidFill>
                        </a:rPr>
                        <a:t>Vitamin</a:t>
                      </a:r>
                      <a:r>
                        <a:rPr lang="en-US" sz="2400" b="1" baseline="0" dirty="0">
                          <a:solidFill>
                            <a:srgbClr val="FFC000"/>
                          </a:solidFill>
                        </a:rPr>
                        <a:t> B6</a:t>
                      </a:r>
                      <a:endParaRPr lang="en-IN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pyridoxine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Cereals , oil seeds, vegetables , milk , meat , fish  , egg , liver.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Anaemia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 </a:t>
                      </a:r>
                      <a:r>
                        <a:rPr lang="en-US" dirty="0" err="1"/>
                        <a:t>irritatibility</a:t>
                      </a:r>
                      <a:r>
                        <a:rPr lang="en-US" baseline="0" dirty="0"/>
                        <a:t> , </a:t>
                      </a:r>
                      <a:r>
                        <a:rPr lang="en-US" baseline="0" dirty="0" err="1"/>
                        <a:t>nausca</a:t>
                      </a:r>
                      <a:r>
                        <a:rPr lang="en-US" baseline="0" dirty="0"/>
                        <a:t> , </a:t>
                      </a:r>
                      <a:r>
                        <a:rPr lang="en-US" baseline="0" dirty="0" err="1"/>
                        <a:t>vomitings</a:t>
                      </a:r>
                      <a:r>
                        <a:rPr lang="en-US" baseline="0" dirty="0"/>
                        <a:t> , fits.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915561"/>
                  </a:ext>
                </a:extLst>
              </a:tr>
              <a:tr h="581329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sz="2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Vitamin B12</a:t>
                      </a:r>
                      <a:endParaRPr lang="en-IN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Cyanocobalamine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Synthesised</a:t>
                      </a:r>
                      <a:r>
                        <a:rPr lang="en-US" baseline="0" dirty="0"/>
                        <a:t> by bacteria present in intestine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Permicious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anaemia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Lean and weak</a:t>
                      </a:r>
                      <a:r>
                        <a:rPr lang="en-US" baseline="0" dirty="0"/>
                        <a:t> , less appetite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279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45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EB94E1F-06E6-6B64-42BF-76FCCFE47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968896"/>
              </p:ext>
            </p:extLst>
          </p:nvPr>
        </p:nvGraphicFramePr>
        <p:xfrm>
          <a:off x="0" y="1"/>
          <a:ext cx="12192002" cy="69411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2543">
                  <a:extLst>
                    <a:ext uri="{9D8B030D-6E8A-4147-A177-3AD203B41FA5}">
                      <a16:colId xmlns:a16="http://schemas.microsoft.com/office/drawing/2014/main" val="2845767119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1127229368"/>
                    </a:ext>
                  </a:extLst>
                </a:gridCol>
                <a:gridCol w="2428744">
                  <a:extLst>
                    <a:ext uri="{9D8B030D-6E8A-4147-A177-3AD203B41FA5}">
                      <a16:colId xmlns:a16="http://schemas.microsoft.com/office/drawing/2014/main" val="2133680720"/>
                    </a:ext>
                  </a:extLst>
                </a:gridCol>
                <a:gridCol w="2443229">
                  <a:extLst>
                    <a:ext uri="{9D8B030D-6E8A-4147-A177-3AD203B41FA5}">
                      <a16:colId xmlns:a16="http://schemas.microsoft.com/office/drawing/2014/main" val="3415433268"/>
                    </a:ext>
                  </a:extLst>
                </a:gridCol>
                <a:gridCol w="2419085">
                  <a:extLst>
                    <a:ext uri="{9D8B030D-6E8A-4147-A177-3AD203B41FA5}">
                      <a16:colId xmlns:a16="http://schemas.microsoft.com/office/drawing/2014/main" val="1624930639"/>
                    </a:ext>
                  </a:extLst>
                </a:gridCol>
              </a:tblGrid>
              <a:tr h="1176462">
                <a:tc>
                  <a:txBody>
                    <a:bodyPr/>
                    <a:lstStyle/>
                    <a:p>
                      <a:r>
                        <a:rPr lang="en-US" baseline="0" dirty="0"/>
                        <a:t>       </a:t>
                      </a:r>
                    </a:p>
                    <a:p>
                      <a:r>
                        <a:rPr lang="en-US" b="0" baseline="0" dirty="0">
                          <a:solidFill>
                            <a:srgbClr val="FF0000"/>
                          </a:solidFill>
                        </a:rPr>
                        <a:t>         VITAMINS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SCIENTIFIC NAME</a:t>
                      </a:r>
                      <a:endParaRPr lang="en-IN" b="0" dirty="0">
                        <a:solidFill>
                          <a:srgbClr val="FF0000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RESOURCES</a:t>
                      </a:r>
                      <a:endParaRPr lang="en-IN" b="0" dirty="0">
                        <a:solidFill>
                          <a:srgbClr val="FF0000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DEFICIENCY</a:t>
                      </a:r>
                    </a:p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DISEASES</a:t>
                      </a:r>
                      <a:endParaRPr lang="en-IN" b="0" dirty="0">
                        <a:solidFill>
                          <a:srgbClr val="FF0000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    SYMPTOMS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805719"/>
                  </a:ext>
                </a:extLst>
              </a:tr>
              <a:tr h="1176462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    </a:t>
                      </a:r>
                    </a:p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    Vitamin C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Ascorbic acid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 leafy vegetables, citrus</a:t>
                      </a:r>
                      <a:r>
                        <a:rPr lang="en-US" baseline="0" dirty="0"/>
                        <a:t> fruits, sprouts.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Scurvy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Delay in healing of wounds</a:t>
                      </a:r>
                      <a:r>
                        <a:rPr lang="en-US" baseline="0" dirty="0"/>
                        <a:t> , fractures of bones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66254"/>
                  </a:ext>
                </a:extLst>
              </a:tr>
              <a:tr h="2235279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  <a:p>
                      <a:r>
                        <a:rPr lang="en-US" dirty="0"/>
                        <a:t>  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Vitamin D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Calciferol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Liver</a:t>
                      </a:r>
                      <a:r>
                        <a:rPr lang="en-US" baseline="0" dirty="0"/>
                        <a:t> , egg , butter , cod liver oil, shark liver oil ,</a:t>
                      </a:r>
                    </a:p>
                    <a:p>
                      <a:r>
                        <a:rPr lang="en-US" baseline="0" dirty="0"/>
                        <a:t>(Morning sun rays).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Rickets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Improper formation of bones</a:t>
                      </a:r>
                      <a:r>
                        <a:rPr lang="en-US" baseline="0" dirty="0"/>
                        <a:t> , </a:t>
                      </a:r>
                      <a:r>
                        <a:rPr lang="en-US" dirty="0" err="1"/>
                        <a:t>knocknees</a:t>
                      </a:r>
                      <a:r>
                        <a:rPr lang="en-US" dirty="0"/>
                        <a:t> , swollen wrists , delayed </a:t>
                      </a:r>
                    </a:p>
                    <a:p>
                      <a:r>
                        <a:rPr lang="en-US" dirty="0"/>
                        <a:t>Dentition , weak bones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8203"/>
                  </a:ext>
                </a:extLst>
              </a:tr>
              <a:tr h="1176462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Vitamin E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dirty="0" err="1"/>
                        <a:t>Tocoferol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fruits, vegetables , sprouts , meat</a:t>
                      </a:r>
                      <a:r>
                        <a:rPr lang="en-US" baseline="0" dirty="0"/>
                        <a:t> , egg , sun flower oil.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Fertility disorders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Sterility in males , abortions in females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24653"/>
                  </a:ext>
                </a:extLst>
              </a:tr>
              <a:tr h="1176462"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Vitamin K</a:t>
                      </a:r>
                      <a:endParaRPr lang="en-I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Phylloquinone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 leafy vegetables</a:t>
                      </a:r>
                      <a:r>
                        <a:rPr lang="en-US" baseline="0" dirty="0"/>
                        <a:t> , milk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Blood clotting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Delay in blood clotting ,</a:t>
                      </a:r>
                    </a:p>
                    <a:p>
                      <a:r>
                        <a:rPr lang="en-US" dirty="0"/>
                        <a:t>Over bleeding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5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012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253568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52700"/>
            <a:ext cx="4405311" cy="334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41600"/>
            <a:ext cx="452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08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039845"/>
          </a:xfrm>
        </p:spPr>
        <p:txBody>
          <a:bodyPr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14600"/>
            <a:ext cx="4838700" cy="3276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00" y="2514600"/>
            <a:ext cx="4521198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34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969432"/>
            <a:ext cx="10109200" cy="5151968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2628900"/>
            <a:ext cx="4633913" cy="337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13" y="2628900"/>
            <a:ext cx="5475287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63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121832"/>
            <a:ext cx="10198100" cy="4986868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99" y="2565400"/>
            <a:ext cx="4367213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0" y="2565400"/>
            <a:ext cx="5003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06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D15F99-003A-B8B9-8C69-567146138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469" y="1574221"/>
            <a:ext cx="5993475" cy="436106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71911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54D2-4896-3E9E-1264-BEC94B7BB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96" y="387927"/>
            <a:ext cx="11029604" cy="602949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</a:t>
            </a:r>
            <a:r>
              <a:rPr lang="en-US" sz="3200" b="1" dirty="0">
                <a:solidFill>
                  <a:srgbClr val="FF0000"/>
                </a:solidFill>
              </a:rPr>
              <a:t>RAGHU INSTITUTE OF TECHNOLOGY (AUTONOMOU)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(</a:t>
            </a:r>
            <a:r>
              <a:rPr lang="en-US" dirty="0">
                <a:solidFill>
                  <a:srgbClr val="010101"/>
                </a:solidFill>
              </a:rPr>
              <a:t>Approved by AICTE New </a:t>
            </a:r>
            <a:r>
              <a:rPr lang="en-US" dirty="0" err="1">
                <a:solidFill>
                  <a:srgbClr val="010101"/>
                </a:solidFill>
              </a:rPr>
              <a:t>Delhi,and</a:t>
            </a:r>
            <a:r>
              <a:rPr lang="en-US" dirty="0">
                <a:solidFill>
                  <a:srgbClr val="010101"/>
                </a:solidFill>
              </a:rPr>
              <a:t> Permanently affiliated TO JNTU-VIZ           NBA and NAAC A+ Grade accredited institute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DEPARTMENT OF COMPUTER SCIENCE AND ENGINEERING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BATCH-3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C75E0-2027-05FA-CB55-8859288DBC4F}"/>
              </a:ext>
            </a:extLst>
          </p:cNvPr>
          <p:cNvSpPr txBox="1"/>
          <p:nvPr/>
        </p:nvSpPr>
        <p:spPr>
          <a:xfrm>
            <a:off x="1246909" y="3965171"/>
            <a:ext cx="306739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TEAM MEMBERS</a:t>
            </a:r>
          </a:p>
          <a:p>
            <a:endParaRPr lang="en-US" dirty="0"/>
          </a:p>
          <a:p>
            <a:r>
              <a:rPr lang="en-US" sz="2000" dirty="0" err="1"/>
              <a:t>N.Harshitha</a:t>
            </a:r>
            <a:r>
              <a:rPr lang="en-US" sz="2000" dirty="0"/>
              <a:t>(223J1A05C5)</a:t>
            </a:r>
          </a:p>
          <a:p>
            <a:r>
              <a:rPr lang="en-US" sz="2000" dirty="0" err="1"/>
              <a:t>N.Pujitha</a:t>
            </a:r>
            <a:r>
              <a:rPr lang="en-US" sz="2000" dirty="0"/>
              <a:t>(223J1A05C9)</a:t>
            </a:r>
          </a:p>
          <a:p>
            <a:r>
              <a:rPr lang="en-US" sz="2000" dirty="0" err="1"/>
              <a:t>G.Sri</a:t>
            </a:r>
            <a:r>
              <a:rPr lang="en-US" sz="2000" dirty="0"/>
              <a:t> Kavya(223J1A0571)</a:t>
            </a:r>
          </a:p>
          <a:p>
            <a:r>
              <a:rPr lang="en-US" sz="2000" dirty="0" err="1"/>
              <a:t>K.Anitha</a:t>
            </a:r>
            <a:r>
              <a:rPr lang="en-US" sz="2000" dirty="0"/>
              <a:t>(223J1A0592)</a:t>
            </a:r>
          </a:p>
          <a:p>
            <a:r>
              <a:rPr lang="en-US" sz="2000" dirty="0" err="1"/>
              <a:t>K.Sushmitha</a:t>
            </a:r>
            <a:r>
              <a:rPr lang="en-US" sz="2000" dirty="0"/>
              <a:t>(223J1A0583)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EE1AC-01EE-2021-7E4A-F1DB1ED85E13}"/>
              </a:ext>
            </a:extLst>
          </p:cNvPr>
          <p:cNvSpPr txBox="1"/>
          <p:nvPr/>
        </p:nvSpPr>
        <p:spPr>
          <a:xfrm>
            <a:off x="6096000" y="3724102"/>
            <a:ext cx="3067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</a:p>
          <a:p>
            <a:r>
              <a:rPr lang="en-US" dirty="0"/>
              <a:t>             GUIDE NAME</a:t>
            </a:r>
          </a:p>
          <a:p>
            <a:endParaRPr lang="en-US" dirty="0"/>
          </a:p>
          <a:p>
            <a:pPr algn="ctr"/>
            <a:r>
              <a:rPr lang="en-US" dirty="0" err="1"/>
              <a:t>Mr</a:t>
            </a:r>
            <a:r>
              <a:rPr lang="en-US" dirty="0"/>
              <a:t> . Ravi Raj</a:t>
            </a:r>
          </a:p>
          <a:p>
            <a:pPr algn="ctr"/>
            <a:r>
              <a:rPr lang="en-US" dirty="0"/>
              <a:t> </a:t>
            </a:r>
            <a:r>
              <a:rPr lang="en-US" dirty="0" err="1"/>
              <a:t>Asst.professor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  </a:t>
            </a:r>
            <a:r>
              <a:rPr lang="en-US" dirty="0" err="1"/>
              <a:t>Deparment</a:t>
            </a:r>
            <a:r>
              <a:rPr lang="en-US" dirty="0"/>
              <a:t> of CSE,</a:t>
            </a:r>
          </a:p>
          <a:p>
            <a:pPr algn="ctr"/>
            <a:r>
              <a:rPr lang="en-US" dirty="0"/>
              <a:t>  Raghu Institute of Technology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581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CD888E-123C-6DC2-E5BB-4E848B6E0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6" y="846513"/>
            <a:ext cx="5245331" cy="2912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1609E9-25A0-8D80-A1F6-7B906EE21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564" y="640087"/>
            <a:ext cx="5328459" cy="3325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9979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2192000" cy="67273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                                                            </a:t>
            </a:r>
          </a:p>
          <a:p>
            <a:pPr marL="0" indent="0">
              <a:buNone/>
            </a:pPr>
            <a:r>
              <a:rPr lang="en-US" sz="3600" b="1" dirty="0"/>
              <a:t>                                                          </a:t>
            </a:r>
            <a:r>
              <a:rPr lang="en-US" sz="4100" b="1" dirty="0">
                <a:solidFill>
                  <a:srgbClr val="FF0000"/>
                </a:solidFill>
              </a:rPr>
              <a:t>INTRODUCTION</a:t>
            </a:r>
          </a:p>
          <a:p>
            <a:pPr marL="0" indent="0">
              <a:buNone/>
            </a:pPr>
            <a:endParaRPr lang="en-US" sz="41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1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Now-a-days when it comes to eating, </a:t>
            </a:r>
          </a:p>
          <a:p>
            <a:pPr marL="0" indent="0">
              <a:buNone/>
            </a:pPr>
            <a:r>
              <a:rPr lang="en-US" dirty="0"/>
              <a:t>everyone has different habits.</a:t>
            </a:r>
          </a:p>
          <a:p>
            <a:pPr marL="0" indent="0">
              <a:buNone/>
            </a:pPr>
            <a:r>
              <a:rPr lang="en-US" dirty="0"/>
              <a:t>Some of us enjoy three meals a day, </a:t>
            </a:r>
          </a:p>
          <a:p>
            <a:pPr marL="0" indent="0">
              <a:buNone/>
            </a:pPr>
            <a:r>
              <a:rPr lang="en-US" dirty="0"/>
              <a:t>while some of us would rather enjoy </a:t>
            </a:r>
          </a:p>
          <a:p>
            <a:pPr marL="0" indent="0">
              <a:buNone/>
            </a:pPr>
            <a:r>
              <a:rPr lang="en-US" dirty="0"/>
              <a:t>little snacks and meals spread throughout </a:t>
            </a:r>
          </a:p>
          <a:p>
            <a:pPr marL="0" indent="0">
              <a:buNone/>
            </a:pPr>
            <a:r>
              <a:rPr lang="en-US" dirty="0"/>
              <a:t>the day.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Additionally, we also must compete with </a:t>
            </a:r>
          </a:p>
          <a:p>
            <a:pPr marL="0" indent="0">
              <a:buNone/>
            </a:pPr>
            <a:r>
              <a:rPr lang="en-US" dirty="0"/>
              <a:t>the demands of our everyday lives affecting</a:t>
            </a:r>
          </a:p>
          <a:p>
            <a:pPr marL="0" indent="0">
              <a:buNone/>
            </a:pPr>
            <a:r>
              <a:rPr lang="en-US" dirty="0"/>
              <a:t> our meals. You might work two jobs and </a:t>
            </a:r>
          </a:p>
          <a:p>
            <a:pPr marL="0" indent="0">
              <a:buNone/>
            </a:pPr>
            <a:r>
              <a:rPr lang="en-US" dirty="0"/>
              <a:t>take care of children when you get home.</a:t>
            </a:r>
          </a:p>
          <a:p>
            <a:pPr marL="0" indent="0">
              <a:buNone/>
            </a:pPr>
            <a:r>
              <a:rPr lang="en-US" dirty="0"/>
              <a:t> Maybe you have a fixed schedule some days,</a:t>
            </a:r>
          </a:p>
          <a:p>
            <a:pPr marL="0" indent="0">
              <a:buNone/>
            </a:pPr>
            <a:r>
              <a:rPr lang="en-US" dirty="0"/>
              <a:t> but other days, a more unpredictable one.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Those situations will affect the way we eat, and at times, will push us to pick up </a:t>
            </a:r>
            <a:r>
              <a:rPr lang="en-US" b="1" dirty="0">
                <a:solidFill>
                  <a:srgbClr val="FF0000"/>
                </a:solidFill>
              </a:rPr>
              <a:t>bad eating habits. These can include eating close to bedtime, skipping meals, eating too fast, mindless eating, or stress eating.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Let’s talk about how those habits can affect your health and some suggestions for managing them.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950" y="1205344"/>
            <a:ext cx="4812872" cy="37241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86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sz="3800" b="1" dirty="0">
                <a:solidFill>
                  <a:srgbClr val="FF0000"/>
                </a:solidFill>
              </a:rPr>
              <a:t>Eating close to bedtime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Eating close to bedtime can affect your natural sleep cycle by decreasing the amount of rest you get. This has been associated with unwanted weight gain, </a:t>
            </a:r>
            <a:r>
              <a:rPr lang="en-US" b="1" dirty="0">
                <a:hlinkClick r:id="rId3"/>
              </a:rPr>
              <a:t>increased blood pressure</a:t>
            </a:r>
            <a:r>
              <a:rPr lang="en-US" dirty="0"/>
              <a:t> and increased risk of </a:t>
            </a:r>
            <a:r>
              <a:rPr lang="en-US" b="1" dirty="0">
                <a:hlinkClick r:id="rId4"/>
              </a:rPr>
              <a:t>heart disease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 Things to try instead: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Eat about 2-3 hours before going </a:t>
            </a:r>
          </a:p>
          <a:p>
            <a:pPr marL="0" indent="0">
              <a:buNone/>
            </a:pPr>
            <a:r>
              <a:rPr lang="en-US" dirty="0"/>
              <a:t>to bed..</a:t>
            </a:r>
          </a:p>
          <a:p>
            <a:r>
              <a:rPr lang="en-US" dirty="0"/>
              <a:t>If you find yourself hungry again </a:t>
            </a:r>
          </a:p>
          <a:p>
            <a:pPr marL="0" indent="0">
              <a:buNone/>
            </a:pPr>
            <a:r>
              <a:rPr lang="en-US" dirty="0"/>
              <a:t>after dinner, opt for a light snack </a:t>
            </a:r>
          </a:p>
          <a:p>
            <a:pPr marL="0" indent="0">
              <a:buNone/>
            </a:pPr>
            <a:r>
              <a:rPr lang="en-US" dirty="0"/>
              <a:t>such as a yogurt or a piece of fruit.</a:t>
            </a:r>
          </a:p>
          <a:p>
            <a:r>
              <a:rPr lang="en-US" dirty="0"/>
              <a:t>If you're not able to fit in a </a:t>
            </a:r>
          </a:p>
          <a:p>
            <a:pPr marL="0" indent="0">
              <a:buNone/>
            </a:pPr>
            <a:r>
              <a:rPr lang="en-US" dirty="0"/>
              <a:t>full meal 2-3 hours before your</a:t>
            </a:r>
          </a:p>
          <a:p>
            <a:pPr marL="0" indent="0">
              <a:buNone/>
            </a:pPr>
            <a:r>
              <a:rPr lang="en-US" dirty="0"/>
              <a:t> bedtime and need to eat closer </a:t>
            </a:r>
          </a:p>
          <a:p>
            <a:pPr marL="0" indent="0">
              <a:buNone/>
            </a:pPr>
            <a:r>
              <a:rPr lang="en-US" dirty="0"/>
              <a:t>to your bedtime, try a smaller snack </a:t>
            </a:r>
          </a:p>
          <a:p>
            <a:pPr marL="0" indent="0">
              <a:buNone/>
            </a:pPr>
            <a:r>
              <a:rPr lang="en-US" dirty="0"/>
              <a:t>instead.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88" y="1770611"/>
            <a:ext cx="4746567" cy="4206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70356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20000"/>
          </a:bodyPr>
          <a:lstStyle/>
          <a:p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900" b="1" dirty="0">
                <a:solidFill>
                  <a:srgbClr val="FF0000"/>
                </a:solidFill>
              </a:rPr>
              <a:t> Skipping meals</a:t>
            </a:r>
          </a:p>
          <a:p>
            <a:pPr marL="0" indent="0">
              <a:buNone/>
            </a:pPr>
            <a:endParaRPr lang="en-US" sz="39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Missing meals can affect your mood as </a:t>
            </a:r>
          </a:p>
          <a:p>
            <a:pPr marL="0" indent="0">
              <a:buNone/>
            </a:pPr>
            <a:r>
              <a:rPr lang="en-US" dirty="0"/>
              <a:t>your blood sugar may start to drop. </a:t>
            </a:r>
          </a:p>
          <a:p>
            <a:pPr marL="0" indent="0">
              <a:buNone/>
            </a:pPr>
            <a:r>
              <a:rPr lang="en-US" dirty="0"/>
              <a:t>You may feel tired, have trouble </a:t>
            </a:r>
          </a:p>
          <a:p>
            <a:pPr marL="0" indent="0">
              <a:buNone/>
            </a:pPr>
            <a:r>
              <a:rPr lang="en-US" dirty="0"/>
              <a:t>concentrating, or feel dizzy and irritable.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Additionally, it may make you more </a:t>
            </a:r>
          </a:p>
          <a:p>
            <a:pPr marL="0" indent="0">
              <a:buNone/>
            </a:pPr>
            <a:r>
              <a:rPr lang="en-US" dirty="0"/>
              <a:t>prone to overeat at your next meal or </a:t>
            </a:r>
          </a:p>
          <a:p>
            <a:pPr marL="0" indent="0">
              <a:buNone/>
            </a:pPr>
            <a:r>
              <a:rPr lang="en-US" dirty="0"/>
              <a:t>increase cravings for high fat and high </a:t>
            </a:r>
          </a:p>
          <a:p>
            <a:pPr marL="0" indent="0">
              <a:buNone/>
            </a:pPr>
            <a:r>
              <a:rPr lang="en-US" dirty="0"/>
              <a:t>sugar foods because you feel so hungry.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3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300" dirty="0">
                <a:solidFill>
                  <a:srgbClr val="00B050"/>
                </a:solidFill>
              </a:rPr>
              <a:t> Things to try instead: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hlinkClick r:id="rId3"/>
              </a:rPr>
              <a:t> Meal planning</a:t>
            </a:r>
            <a:r>
              <a:rPr lang="en-US" dirty="0"/>
              <a:t> can be helpful when you don't have time to cook for yourself on a daily basis. There are different ways to meal prep – it doesn't have to be done all on one day for the entire week. You can make a grain and a protein (chicken and rice, for example) and throughout the week add various seasonings for some variety. Using pre-cut vegetables or frozen vegetables can cut down on the time it takes to prepare and cook food.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92" y="542703"/>
            <a:ext cx="4414060" cy="44948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15581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"/>
            <a:ext cx="12057016" cy="68580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51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5100" b="1" dirty="0">
                <a:solidFill>
                  <a:srgbClr val="FF0000"/>
                </a:solidFill>
              </a:rPr>
              <a:t> Eating too fast</a:t>
            </a:r>
          </a:p>
          <a:p>
            <a:r>
              <a:rPr lang="en-US" sz="2900" dirty="0"/>
              <a:t>Eating quickly makes it difficult to know when you are full.</a:t>
            </a:r>
          </a:p>
          <a:p>
            <a:pPr marL="0" indent="0">
              <a:buNone/>
            </a:pPr>
            <a:r>
              <a:rPr lang="en-US" sz="2900" dirty="0"/>
              <a:t>    This can lead to overeating, </a:t>
            </a:r>
            <a:r>
              <a:rPr lang="en-US" sz="2900" dirty="0">
                <a:hlinkClick r:id="rId3"/>
              </a:rPr>
              <a:t>indigestion</a:t>
            </a:r>
            <a:r>
              <a:rPr lang="en-US" sz="2900" dirty="0"/>
              <a:t>, </a:t>
            </a:r>
            <a:r>
              <a:rPr lang="en-US" sz="2900" dirty="0">
                <a:hlinkClick r:id="rId4"/>
              </a:rPr>
              <a:t>heart burn</a:t>
            </a:r>
            <a:r>
              <a:rPr lang="en-US" sz="2900" dirty="0"/>
              <a:t> and </a:t>
            </a:r>
          </a:p>
          <a:p>
            <a:pPr marL="0" indent="0">
              <a:buNone/>
            </a:pPr>
            <a:r>
              <a:rPr lang="en-US" sz="2900" dirty="0"/>
              <a:t>     unwanted weight gain.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300" dirty="0">
                <a:solidFill>
                  <a:srgbClr val="00B050"/>
                </a:solidFill>
              </a:rPr>
              <a:t> Things to try instead:</a:t>
            </a:r>
          </a:p>
          <a:p>
            <a:r>
              <a:rPr lang="en-US" sz="2900" dirty="0"/>
              <a:t>Use smaller utensils to take smaller bites (such as a dessert fork or spoon)</a:t>
            </a:r>
          </a:p>
          <a:p>
            <a:pPr marL="0" indent="0">
              <a:buNone/>
            </a:pPr>
            <a:r>
              <a:rPr lang="en-US" sz="2900" dirty="0"/>
              <a:t>      and put down your utensils between bites.</a:t>
            </a:r>
          </a:p>
          <a:p>
            <a:r>
              <a:rPr lang="en-US" sz="2900" dirty="0"/>
              <a:t>Sip a calorie-free beverage, </a:t>
            </a:r>
            <a:r>
              <a:rPr lang="en-US" sz="2900" b="1" dirty="0">
                <a:hlinkClick r:id="rId5"/>
              </a:rPr>
              <a:t>like water</a:t>
            </a:r>
            <a:r>
              <a:rPr lang="en-US" sz="2900" dirty="0"/>
              <a:t>, </a:t>
            </a:r>
          </a:p>
          <a:p>
            <a:pPr marL="0" indent="0">
              <a:buNone/>
            </a:pPr>
            <a:r>
              <a:rPr lang="en-US" sz="2900" dirty="0"/>
              <a:t>     sparkling water, or unsweetened tea between bites.</a:t>
            </a:r>
          </a:p>
          <a:p>
            <a:r>
              <a:rPr lang="en-US" sz="2900" dirty="0"/>
              <a:t>When possible, eating with others, relaxing and having a</a:t>
            </a:r>
          </a:p>
          <a:p>
            <a:pPr marL="0" indent="0">
              <a:buNone/>
            </a:pPr>
            <a:r>
              <a:rPr lang="en-US" sz="2900" dirty="0"/>
              <a:t>      conversation over a meal can help slow down your eating.</a:t>
            </a:r>
          </a:p>
          <a:p>
            <a:pPr marL="0" indent="0">
              <a:buNone/>
            </a:pPr>
            <a:endParaRPr lang="en-US" sz="33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5100" b="1" dirty="0">
                <a:solidFill>
                  <a:srgbClr val="FF0000"/>
                </a:solidFill>
              </a:rPr>
              <a:t> Mindless eating</a:t>
            </a:r>
          </a:p>
          <a:p>
            <a:r>
              <a:rPr lang="en-US" sz="2900" dirty="0"/>
              <a:t>Mindless eating can lead to overeating and unwanted weight gain</a:t>
            </a:r>
          </a:p>
          <a:p>
            <a:pPr marL="0" indent="0">
              <a:buNone/>
            </a:pPr>
            <a:r>
              <a:rPr lang="en-US" sz="2900" dirty="0"/>
              <a:t>. It also can be a sign of stress or other emotional burden.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300" dirty="0">
                <a:solidFill>
                  <a:srgbClr val="00B050"/>
                </a:solidFill>
              </a:rPr>
              <a:t> Things to try instead:</a:t>
            </a:r>
          </a:p>
          <a:p>
            <a:r>
              <a:rPr lang="en-US" sz="2900" dirty="0"/>
              <a:t>Eat at a designated spot, such as your kitchen table, rather than in front of the TV.</a:t>
            </a:r>
          </a:p>
          <a:p>
            <a:r>
              <a:rPr lang="en-US" sz="2900" dirty="0"/>
              <a:t>Practice paying attention to the smell and flavor of your food, its appearance and the sensations you feel while eating. </a:t>
            </a:r>
          </a:p>
          <a:p>
            <a:r>
              <a:rPr lang="en-US" sz="2900" dirty="0"/>
              <a:t>If you like to track and compare things, keep a journal of what you’re eating and when you eat. This can make you aware of your eating habits.</a:t>
            </a:r>
          </a:p>
          <a:p>
            <a:r>
              <a:rPr lang="en-US" sz="2900" dirty="0"/>
              <a:t>When you eat, ask yourself if it’s because you’re hungry or if it’s out of habit or boredom.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179" y="684018"/>
            <a:ext cx="3798916" cy="40292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3467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B374D-D05C-EA6B-7C84-4C8BC0E5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58" y="318655"/>
            <a:ext cx="11054542" cy="5858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chemeClr val="accent6">
                    <a:lumMod val="50000"/>
                  </a:schemeClr>
                </a:solidFill>
              </a:rPr>
              <a:t>TYPES OF FOODS:</a:t>
            </a:r>
          </a:p>
          <a:p>
            <a:pPr marL="0" indent="0">
              <a:buNone/>
            </a:pPr>
            <a:endParaRPr lang="en-US" sz="3200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Vegetables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Fruits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Meat and Poultry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Grains beans and nuts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Fish and seafood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Dairy foods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Proteins</a:t>
            </a:r>
          </a:p>
          <a:p>
            <a:pPr marL="0" indent="0">
              <a:buNone/>
            </a:pPr>
            <a:endParaRPr lang="en-IN" sz="3200" b="1" u="sng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38A4F-D040-0FE7-D741-C65A168BF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943" y="1305098"/>
            <a:ext cx="4904508" cy="36160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09956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FB17-2065-3019-01DA-9F79F3451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432261"/>
            <a:ext cx="12191999" cy="7672646"/>
          </a:xfrm>
          <a:blipFill>
            <a:blip r:embed="rId2"/>
            <a:stretch>
              <a:fillRect/>
            </a:stretch>
          </a:blipFill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u="sng" dirty="0">
                <a:solidFill>
                  <a:srgbClr val="FFFF00"/>
                </a:solidFill>
              </a:rPr>
              <a:t>LOCAL FOODS OF ANDHRA PRADESH :-</a:t>
            </a:r>
          </a:p>
          <a:p>
            <a:pPr marL="0" indent="0">
              <a:buNone/>
            </a:pPr>
            <a:endParaRPr lang="en-US" b="1" u="sng" dirty="0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010101"/>
                </a:solidFill>
              </a:rPr>
              <a:t>Gutti</a:t>
            </a:r>
            <a:r>
              <a:rPr lang="en-US" b="1" dirty="0">
                <a:solidFill>
                  <a:srgbClr val="010101"/>
                </a:solidFill>
              </a:rPr>
              <a:t> </a:t>
            </a:r>
            <a:r>
              <a:rPr lang="en-US" b="1" dirty="0" err="1">
                <a:solidFill>
                  <a:srgbClr val="010101"/>
                </a:solidFill>
              </a:rPr>
              <a:t>Vankaya</a:t>
            </a:r>
            <a:r>
              <a:rPr lang="en-US" b="1" dirty="0">
                <a:solidFill>
                  <a:srgbClr val="010101"/>
                </a:solidFill>
              </a:rPr>
              <a:t> Kura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010101"/>
                </a:solidFill>
              </a:rPr>
              <a:t>Mudda</a:t>
            </a:r>
            <a:r>
              <a:rPr lang="en-US" b="1" dirty="0">
                <a:solidFill>
                  <a:srgbClr val="010101"/>
                </a:solidFill>
              </a:rPr>
              <a:t> </a:t>
            </a:r>
            <a:r>
              <a:rPr lang="en-US" b="1" dirty="0" err="1">
                <a:solidFill>
                  <a:srgbClr val="010101"/>
                </a:solidFill>
              </a:rPr>
              <a:t>Pappu</a:t>
            </a:r>
            <a:r>
              <a:rPr lang="en-US" b="1" dirty="0">
                <a:solidFill>
                  <a:srgbClr val="010101"/>
                </a:solidFill>
              </a:rPr>
              <a:t> with </a:t>
            </a:r>
            <a:r>
              <a:rPr lang="en-US" b="1" dirty="0" err="1">
                <a:solidFill>
                  <a:srgbClr val="010101"/>
                </a:solidFill>
              </a:rPr>
              <a:t>Avakai</a:t>
            </a:r>
            <a:r>
              <a:rPr lang="en-US" b="1" dirty="0">
                <a:solidFill>
                  <a:srgbClr val="010101"/>
                </a:solidFill>
              </a:rPr>
              <a:t> And Ghee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010101"/>
                </a:solidFill>
              </a:rPr>
              <a:t>Ulava</a:t>
            </a:r>
            <a:r>
              <a:rPr lang="en-US" b="1" dirty="0">
                <a:solidFill>
                  <a:srgbClr val="010101"/>
                </a:solidFill>
              </a:rPr>
              <a:t> Charu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010101"/>
                </a:solidFill>
              </a:rPr>
              <a:t>Gongura</a:t>
            </a:r>
            <a:r>
              <a:rPr lang="en-US" b="1" dirty="0">
                <a:solidFill>
                  <a:srgbClr val="010101"/>
                </a:solidFill>
              </a:rPr>
              <a:t> </a:t>
            </a:r>
            <a:r>
              <a:rPr lang="en-US" b="1" dirty="0" err="1">
                <a:solidFill>
                  <a:srgbClr val="010101"/>
                </a:solidFill>
              </a:rPr>
              <a:t>Pachadi</a:t>
            </a:r>
            <a:endParaRPr lang="en-US" b="1" dirty="0">
              <a:solidFill>
                <a:srgbClr val="01010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010101"/>
                </a:solidFill>
              </a:rPr>
              <a:t>Pulihora</a:t>
            </a:r>
            <a:endParaRPr lang="en-US" b="1" dirty="0">
              <a:solidFill>
                <a:srgbClr val="01010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10101"/>
                </a:solidFill>
              </a:rPr>
              <a:t>Kodi Pulao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010101"/>
                </a:solidFill>
              </a:rPr>
              <a:t>Gongura</a:t>
            </a:r>
            <a:r>
              <a:rPr lang="en-US" b="1" dirty="0">
                <a:solidFill>
                  <a:srgbClr val="010101"/>
                </a:solidFill>
              </a:rPr>
              <a:t> mutton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010101"/>
                </a:solidFill>
              </a:rPr>
              <a:t>Natu</a:t>
            </a:r>
            <a:r>
              <a:rPr lang="en-US" b="1" dirty="0">
                <a:solidFill>
                  <a:srgbClr val="010101"/>
                </a:solidFill>
              </a:rPr>
              <a:t> </a:t>
            </a:r>
            <a:r>
              <a:rPr lang="en-US" b="1" dirty="0" err="1">
                <a:solidFill>
                  <a:srgbClr val="010101"/>
                </a:solidFill>
              </a:rPr>
              <a:t>Kodipulusu</a:t>
            </a:r>
            <a:endParaRPr lang="en-US" b="1" dirty="0">
              <a:solidFill>
                <a:srgbClr val="01010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010101"/>
                </a:solidFill>
              </a:rPr>
              <a:t>Chilli</a:t>
            </a:r>
            <a:r>
              <a:rPr lang="en-US" b="1" dirty="0">
                <a:solidFill>
                  <a:srgbClr val="010101"/>
                </a:solidFill>
              </a:rPr>
              <a:t> Chicken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10101"/>
                </a:solidFill>
              </a:rPr>
              <a:t>                                              </a:t>
            </a:r>
            <a:r>
              <a:rPr lang="en-US" sz="3400" dirty="0">
                <a:solidFill>
                  <a:srgbClr val="FF0000"/>
                </a:solidFill>
              </a:rPr>
              <a:t>SOME VED FOOD ITEMS IN ANDHRA PRADESH </a:t>
            </a:r>
            <a:r>
              <a:rPr lang="en-US" sz="3400" dirty="0">
                <a:solidFill>
                  <a:srgbClr val="FFFF00"/>
                </a:solidFill>
              </a:rPr>
              <a:t>:-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                          1.Paneer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                           2.Sweet Potatoes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                           3.cucumber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etc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SOME NON-VEG FOOD ITEMS IN ANDHRAPRADESH:-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1.Chicken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2.Mutton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3.Fish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etc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</a:p>
          <a:p>
            <a:pPr marL="0" indent="0">
              <a:buNone/>
            </a:pPr>
            <a:endParaRPr lang="en-US" b="1" u="sng" dirty="0">
              <a:solidFill>
                <a:srgbClr val="01010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37EA8-6E96-591B-58ED-32E349964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78" y="290947"/>
            <a:ext cx="4389119" cy="28180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13DD75-849A-4C4A-5C55-23E4CAA39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9" y="4940877"/>
            <a:ext cx="3773978" cy="22163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52068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439</TotalTime>
  <Words>1306</Words>
  <Application>Microsoft Office PowerPoint</Application>
  <PresentationFormat>Widescreen</PresentationFormat>
  <Paragraphs>218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Garamond</vt:lpstr>
      <vt:lpstr>Wingdings</vt:lpstr>
      <vt:lpstr>1_Office Theme</vt:lpstr>
      <vt:lpstr>Office Theme</vt:lpstr>
      <vt:lpstr>Organic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Yenda Divya</cp:lastModifiedBy>
  <cp:revision>49</cp:revision>
  <dcterms:created xsi:type="dcterms:W3CDTF">2024-09-25T14:17:29Z</dcterms:created>
  <dcterms:modified xsi:type="dcterms:W3CDTF">2024-11-16T01:03:11Z</dcterms:modified>
</cp:coreProperties>
</file>