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 initials="m" lastIdx="1" clrIdx="0">
    <p:extLst>
      <p:ext uri="{19B8F6BF-5375-455C-9EA6-DF929625EA0E}">
        <p15:presenceInfo xmlns:p15="http://schemas.microsoft.com/office/powerpoint/2012/main" userId="m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31" d="100"/>
          <a:sy n="31" d="100"/>
        </p:scale>
        <p:origin x="18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0T19:31:12.51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6918D0-AF84-46C1-AB55-910872A2477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BBA98-9A92-4F0E-91B0-45D59AC7B553}" type="slidenum">
              <a:rPr lang="en-IN" smtClean="0"/>
              <a:t>‹#›</a:t>
            </a:fld>
            <a:endParaRPr lang="en-IN"/>
          </a:p>
        </p:txBody>
      </p:sp>
    </p:spTree>
    <p:extLst>
      <p:ext uri="{BB962C8B-B14F-4D97-AF65-F5344CB8AC3E}">
        <p14:creationId xmlns:p14="http://schemas.microsoft.com/office/powerpoint/2010/main" val="298582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918D0-AF84-46C1-AB55-910872A2477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BBA98-9A92-4F0E-91B0-45D59AC7B553}" type="slidenum">
              <a:rPr lang="en-IN" smtClean="0"/>
              <a:t>‹#›</a:t>
            </a:fld>
            <a:endParaRPr lang="en-IN"/>
          </a:p>
        </p:txBody>
      </p:sp>
    </p:spTree>
    <p:extLst>
      <p:ext uri="{BB962C8B-B14F-4D97-AF65-F5344CB8AC3E}">
        <p14:creationId xmlns:p14="http://schemas.microsoft.com/office/powerpoint/2010/main" val="234312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918D0-AF84-46C1-AB55-910872A2477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BBA98-9A92-4F0E-91B0-45D59AC7B553}" type="slidenum">
              <a:rPr lang="en-IN" smtClean="0"/>
              <a:t>‹#›</a:t>
            </a:fld>
            <a:endParaRPr lang="en-IN"/>
          </a:p>
        </p:txBody>
      </p:sp>
    </p:spTree>
    <p:extLst>
      <p:ext uri="{BB962C8B-B14F-4D97-AF65-F5344CB8AC3E}">
        <p14:creationId xmlns:p14="http://schemas.microsoft.com/office/powerpoint/2010/main" val="344367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918D0-AF84-46C1-AB55-910872A2477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BBA98-9A92-4F0E-91B0-45D59AC7B553}" type="slidenum">
              <a:rPr lang="en-IN" smtClean="0"/>
              <a:t>‹#›</a:t>
            </a:fld>
            <a:endParaRPr lang="en-IN"/>
          </a:p>
        </p:txBody>
      </p:sp>
    </p:spTree>
    <p:extLst>
      <p:ext uri="{BB962C8B-B14F-4D97-AF65-F5344CB8AC3E}">
        <p14:creationId xmlns:p14="http://schemas.microsoft.com/office/powerpoint/2010/main" val="135551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918D0-AF84-46C1-AB55-910872A24774}"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BBA98-9A92-4F0E-91B0-45D59AC7B553}" type="slidenum">
              <a:rPr lang="en-IN" smtClean="0"/>
              <a:t>‹#›</a:t>
            </a:fld>
            <a:endParaRPr lang="en-IN"/>
          </a:p>
        </p:txBody>
      </p:sp>
    </p:spTree>
    <p:extLst>
      <p:ext uri="{BB962C8B-B14F-4D97-AF65-F5344CB8AC3E}">
        <p14:creationId xmlns:p14="http://schemas.microsoft.com/office/powerpoint/2010/main" val="46728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6918D0-AF84-46C1-AB55-910872A2477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7BBA98-9A92-4F0E-91B0-45D59AC7B553}" type="slidenum">
              <a:rPr lang="en-IN" smtClean="0"/>
              <a:t>‹#›</a:t>
            </a:fld>
            <a:endParaRPr lang="en-IN"/>
          </a:p>
        </p:txBody>
      </p:sp>
    </p:spTree>
    <p:extLst>
      <p:ext uri="{BB962C8B-B14F-4D97-AF65-F5344CB8AC3E}">
        <p14:creationId xmlns:p14="http://schemas.microsoft.com/office/powerpoint/2010/main" val="75867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6918D0-AF84-46C1-AB55-910872A24774}"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7BBA98-9A92-4F0E-91B0-45D59AC7B553}" type="slidenum">
              <a:rPr lang="en-IN" smtClean="0"/>
              <a:t>‹#›</a:t>
            </a:fld>
            <a:endParaRPr lang="en-IN"/>
          </a:p>
        </p:txBody>
      </p:sp>
    </p:spTree>
    <p:extLst>
      <p:ext uri="{BB962C8B-B14F-4D97-AF65-F5344CB8AC3E}">
        <p14:creationId xmlns:p14="http://schemas.microsoft.com/office/powerpoint/2010/main" val="333522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6918D0-AF84-46C1-AB55-910872A24774}"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7BBA98-9A92-4F0E-91B0-45D59AC7B553}" type="slidenum">
              <a:rPr lang="en-IN" smtClean="0"/>
              <a:t>‹#›</a:t>
            </a:fld>
            <a:endParaRPr lang="en-IN"/>
          </a:p>
        </p:txBody>
      </p:sp>
    </p:spTree>
    <p:extLst>
      <p:ext uri="{BB962C8B-B14F-4D97-AF65-F5344CB8AC3E}">
        <p14:creationId xmlns:p14="http://schemas.microsoft.com/office/powerpoint/2010/main" val="81055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918D0-AF84-46C1-AB55-910872A24774}"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7BBA98-9A92-4F0E-91B0-45D59AC7B553}" type="slidenum">
              <a:rPr lang="en-IN" smtClean="0"/>
              <a:t>‹#›</a:t>
            </a:fld>
            <a:endParaRPr lang="en-IN"/>
          </a:p>
        </p:txBody>
      </p:sp>
    </p:spTree>
    <p:extLst>
      <p:ext uri="{BB962C8B-B14F-4D97-AF65-F5344CB8AC3E}">
        <p14:creationId xmlns:p14="http://schemas.microsoft.com/office/powerpoint/2010/main" val="142007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6918D0-AF84-46C1-AB55-910872A2477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7BBA98-9A92-4F0E-91B0-45D59AC7B553}" type="slidenum">
              <a:rPr lang="en-IN" smtClean="0"/>
              <a:t>‹#›</a:t>
            </a:fld>
            <a:endParaRPr lang="en-IN"/>
          </a:p>
        </p:txBody>
      </p:sp>
    </p:spTree>
    <p:extLst>
      <p:ext uri="{BB962C8B-B14F-4D97-AF65-F5344CB8AC3E}">
        <p14:creationId xmlns:p14="http://schemas.microsoft.com/office/powerpoint/2010/main" val="59287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6918D0-AF84-46C1-AB55-910872A24774}"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7BBA98-9A92-4F0E-91B0-45D59AC7B553}" type="slidenum">
              <a:rPr lang="en-IN" smtClean="0"/>
              <a:t>‹#›</a:t>
            </a:fld>
            <a:endParaRPr lang="en-IN"/>
          </a:p>
        </p:txBody>
      </p:sp>
    </p:spTree>
    <p:extLst>
      <p:ext uri="{BB962C8B-B14F-4D97-AF65-F5344CB8AC3E}">
        <p14:creationId xmlns:p14="http://schemas.microsoft.com/office/powerpoint/2010/main" val="132035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76918D0-AF84-46C1-AB55-910872A24774}" type="datetimeFigureOut">
              <a:rPr lang="en-IN" smtClean="0"/>
              <a:t>11-10-2023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87BBA98-9A92-4F0E-91B0-45D59AC7B553}" type="slidenum">
              <a:rPr lang="en-IN" smtClean="0"/>
              <a:t>‹#›</a:t>
            </a:fld>
            <a:endParaRPr lang="en-IN"/>
          </a:p>
        </p:txBody>
      </p:sp>
    </p:spTree>
    <p:extLst>
      <p:ext uri="{BB962C8B-B14F-4D97-AF65-F5344CB8AC3E}">
        <p14:creationId xmlns:p14="http://schemas.microsoft.com/office/powerpoint/2010/main" val="318402858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51BBAF-F777-0619-7420-64A343972B8E}"/>
              </a:ext>
            </a:extLst>
          </p:cNvPr>
          <p:cNvPicPr>
            <a:picLocks noChangeAspect="1"/>
          </p:cNvPicPr>
          <p:nvPr/>
        </p:nvPicPr>
        <p:blipFill>
          <a:blip r:embed="rId2">
            <a:extLst>
              <a:ext uri="{28A0092B-C50C-407E-A947-70E740481C1C}">
                <a14:useLocalDpi xmlns:a14="http://schemas.microsoft.com/office/drawing/2010/main" val="0"/>
              </a:ext>
            </a:extLst>
          </a:blip>
          <a:srcRect t="678" b="678"/>
          <a:stretch/>
        </p:blipFill>
        <p:spPr>
          <a:xfrm>
            <a:off x="771525" y="1820582"/>
            <a:ext cx="5695950" cy="3132418"/>
          </a:xfrm>
          <a:prstGeom prst="rect">
            <a:avLst/>
          </a:prstGeom>
        </p:spPr>
      </p:pic>
      <p:sp>
        <p:nvSpPr>
          <p:cNvPr id="12" name="TextBox 11">
            <a:extLst>
              <a:ext uri="{FF2B5EF4-FFF2-40B4-BE49-F238E27FC236}">
                <a16:creationId xmlns:a16="http://schemas.microsoft.com/office/drawing/2014/main" id="{F678FE51-CC72-BCB6-F306-795CA5F259E6}"/>
              </a:ext>
            </a:extLst>
          </p:cNvPr>
          <p:cNvSpPr txBox="1"/>
          <p:nvPr/>
        </p:nvSpPr>
        <p:spPr>
          <a:xfrm>
            <a:off x="723900" y="381000"/>
            <a:ext cx="6419849" cy="584775"/>
          </a:xfrm>
          <a:prstGeom prst="rect">
            <a:avLst/>
          </a:prstGeom>
          <a:noFill/>
        </p:spPr>
        <p:txBody>
          <a:bodyPr wrap="square" rtlCol="0">
            <a:spAutoFit/>
          </a:bodyPr>
          <a:lstStyle/>
          <a:p>
            <a:r>
              <a:rPr lang="en-US" sz="3200" dirty="0">
                <a:latin typeface="Bodoni MT" panose="02070603080606020203" pitchFamily="18" charset="0"/>
              </a:rPr>
              <a:t>Uber Expeditionary Analysis</a:t>
            </a:r>
            <a:endParaRPr lang="en-IN" sz="3200" dirty="0">
              <a:latin typeface="Bodoni MT" panose="02070603080606020203" pitchFamily="18" charset="0"/>
            </a:endParaRPr>
          </a:p>
        </p:txBody>
      </p:sp>
      <p:sp>
        <p:nvSpPr>
          <p:cNvPr id="15" name="TextBox 14">
            <a:extLst>
              <a:ext uri="{FF2B5EF4-FFF2-40B4-BE49-F238E27FC236}">
                <a16:creationId xmlns:a16="http://schemas.microsoft.com/office/drawing/2014/main" id="{A48384F9-F816-55D4-EE67-FB9CFA54B24A}"/>
              </a:ext>
            </a:extLst>
          </p:cNvPr>
          <p:cNvSpPr txBox="1"/>
          <p:nvPr/>
        </p:nvSpPr>
        <p:spPr>
          <a:xfrm>
            <a:off x="1420173" y="5824414"/>
            <a:ext cx="4017654" cy="1938992"/>
          </a:xfrm>
          <a:prstGeom prst="rect">
            <a:avLst/>
          </a:prstGeom>
          <a:noFill/>
        </p:spPr>
        <p:txBody>
          <a:bodyPr wrap="square" rtlCol="0">
            <a:spAutoFit/>
          </a:bodyPr>
          <a:lstStyle/>
          <a:p>
            <a:r>
              <a:rPr lang="en-US" sz="2000" dirty="0">
                <a:solidFill>
                  <a:schemeClr val="accent3">
                    <a:lumMod val="20000"/>
                    <a:lumOff val="80000"/>
                  </a:schemeClr>
                </a:solidFill>
                <a:latin typeface="Bodoni MT" panose="02070603080606020203" pitchFamily="18" charset="0"/>
              </a:rPr>
              <a:t>Project submitted by:</a:t>
            </a:r>
          </a:p>
          <a:p>
            <a:endParaRPr lang="en-US" sz="2000" dirty="0">
              <a:solidFill>
                <a:schemeClr val="accent3">
                  <a:lumMod val="20000"/>
                  <a:lumOff val="80000"/>
                </a:schemeClr>
              </a:solidFill>
              <a:latin typeface="Bodoni MT" panose="02070603080606020203" pitchFamily="18" charset="0"/>
            </a:endParaRPr>
          </a:p>
          <a:p>
            <a:r>
              <a:rPr lang="en-US" sz="2000" dirty="0">
                <a:solidFill>
                  <a:schemeClr val="accent3">
                    <a:lumMod val="20000"/>
                    <a:lumOff val="80000"/>
                  </a:schemeClr>
                </a:solidFill>
                <a:latin typeface="Bodoni MT" panose="02070603080606020203" pitchFamily="18" charset="0"/>
              </a:rPr>
              <a:t>G.SRINITHI</a:t>
            </a:r>
          </a:p>
          <a:p>
            <a:r>
              <a:rPr lang="en-US" sz="2000" dirty="0">
                <a:solidFill>
                  <a:schemeClr val="accent3">
                    <a:lumMod val="20000"/>
                    <a:lumOff val="80000"/>
                  </a:schemeClr>
                </a:solidFill>
                <a:latin typeface="Bodoni MT" panose="02070603080606020203" pitchFamily="18" charset="0"/>
              </a:rPr>
              <a:t>S.SRIPRIYA</a:t>
            </a:r>
          </a:p>
          <a:p>
            <a:r>
              <a:rPr lang="en-US" sz="2000" dirty="0">
                <a:solidFill>
                  <a:schemeClr val="accent3">
                    <a:lumMod val="20000"/>
                    <a:lumOff val="80000"/>
                  </a:schemeClr>
                </a:solidFill>
                <a:latin typeface="Bodoni MT" panose="02070603080606020203" pitchFamily="18" charset="0"/>
              </a:rPr>
              <a:t>G.SRINI</a:t>
            </a:r>
          </a:p>
          <a:p>
            <a:r>
              <a:rPr lang="en-US" sz="2000" dirty="0">
                <a:solidFill>
                  <a:schemeClr val="accent3">
                    <a:lumMod val="20000"/>
                    <a:lumOff val="80000"/>
                  </a:schemeClr>
                </a:solidFill>
                <a:latin typeface="Bodoni MT" panose="02070603080606020203" pitchFamily="18" charset="0"/>
              </a:rPr>
              <a:t>T.SNEKA </a:t>
            </a:r>
            <a:endParaRPr lang="en-IN" sz="2000" dirty="0">
              <a:solidFill>
                <a:schemeClr val="accent3">
                  <a:lumMod val="20000"/>
                  <a:lumOff val="80000"/>
                </a:schemeClr>
              </a:solidFill>
              <a:latin typeface="Bodoni MT" panose="02070603080606020203" pitchFamily="18" charset="0"/>
            </a:endParaRPr>
          </a:p>
        </p:txBody>
      </p:sp>
    </p:spTree>
    <p:extLst>
      <p:ext uri="{BB962C8B-B14F-4D97-AF65-F5344CB8AC3E}">
        <p14:creationId xmlns:p14="http://schemas.microsoft.com/office/powerpoint/2010/main" val="21753140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E5490-AE70-6B90-2922-D84D65C2F3B3}"/>
              </a:ext>
            </a:extLst>
          </p:cNvPr>
          <p:cNvSpPr txBox="1"/>
          <p:nvPr/>
        </p:nvSpPr>
        <p:spPr>
          <a:xfrm>
            <a:off x="0" y="190500"/>
            <a:ext cx="6858000" cy="461665"/>
          </a:xfrm>
          <a:prstGeom prst="rect">
            <a:avLst/>
          </a:prstGeom>
          <a:noFill/>
        </p:spPr>
        <p:txBody>
          <a:bodyPr wrap="square" rtlCol="0">
            <a:spAutoFit/>
          </a:bodyPr>
          <a:lstStyle/>
          <a:p>
            <a:r>
              <a:rPr lang="en-US" sz="2400" dirty="0">
                <a:latin typeface="Bodoni MT" panose="02070603080606020203" pitchFamily="18" charset="0"/>
              </a:rPr>
              <a:t>Activity 1.6: Week wise Uber Miles Analysis</a:t>
            </a:r>
            <a:endParaRPr lang="en-IN" sz="2400" dirty="0">
              <a:latin typeface="Bodoni MT" panose="02070603080606020203" pitchFamily="18" charset="0"/>
            </a:endParaRPr>
          </a:p>
        </p:txBody>
      </p:sp>
      <p:pic>
        <p:nvPicPr>
          <p:cNvPr id="5" name="Picture 4">
            <a:extLst>
              <a:ext uri="{FF2B5EF4-FFF2-40B4-BE49-F238E27FC236}">
                <a16:creationId xmlns:a16="http://schemas.microsoft.com/office/drawing/2014/main" id="{5DE45A9E-FF26-1944-7B62-B140EDC59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00"/>
            <a:ext cx="6858000" cy="5391149"/>
          </a:xfrm>
          <a:prstGeom prst="rect">
            <a:avLst/>
          </a:prstGeom>
        </p:spPr>
      </p:pic>
    </p:spTree>
    <p:extLst>
      <p:ext uri="{BB962C8B-B14F-4D97-AF65-F5344CB8AC3E}">
        <p14:creationId xmlns:p14="http://schemas.microsoft.com/office/powerpoint/2010/main" val="267090908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12A50F-BAE8-A908-B9CE-4050F7E738DE}"/>
              </a:ext>
            </a:extLst>
          </p:cNvPr>
          <p:cNvSpPr txBox="1"/>
          <p:nvPr/>
        </p:nvSpPr>
        <p:spPr>
          <a:xfrm>
            <a:off x="2057400" y="275898"/>
            <a:ext cx="5010150" cy="461665"/>
          </a:xfrm>
          <a:prstGeom prst="rect">
            <a:avLst/>
          </a:prstGeom>
          <a:noFill/>
        </p:spPr>
        <p:txBody>
          <a:bodyPr wrap="square" rtlCol="0">
            <a:spAutoFit/>
          </a:bodyPr>
          <a:lstStyle/>
          <a:p>
            <a:r>
              <a:rPr lang="en-US" sz="2400" dirty="0">
                <a:solidFill>
                  <a:schemeClr val="accent4">
                    <a:lumMod val="60000"/>
                    <a:lumOff val="40000"/>
                  </a:schemeClr>
                </a:solidFill>
                <a:latin typeface="Bodoni MT" panose="02070603080606020203" pitchFamily="18" charset="0"/>
              </a:rPr>
              <a:t>DASHBOARD</a:t>
            </a:r>
            <a:endParaRPr lang="en-IN" sz="2400" dirty="0">
              <a:solidFill>
                <a:schemeClr val="accent4">
                  <a:lumMod val="60000"/>
                  <a:lumOff val="40000"/>
                </a:schemeClr>
              </a:solidFill>
              <a:latin typeface="Bodoni MT" panose="02070603080606020203" pitchFamily="18" charset="0"/>
            </a:endParaRPr>
          </a:p>
        </p:txBody>
      </p:sp>
      <p:sp>
        <p:nvSpPr>
          <p:cNvPr id="5" name="TextBox 4">
            <a:extLst>
              <a:ext uri="{FF2B5EF4-FFF2-40B4-BE49-F238E27FC236}">
                <a16:creationId xmlns:a16="http://schemas.microsoft.com/office/drawing/2014/main" id="{C9EFFEC0-28A6-FBD1-FBA9-DB1AAE0AD664}"/>
              </a:ext>
            </a:extLst>
          </p:cNvPr>
          <p:cNvSpPr txBox="1"/>
          <p:nvPr/>
        </p:nvSpPr>
        <p:spPr>
          <a:xfrm>
            <a:off x="323850" y="750034"/>
            <a:ext cx="6534150" cy="2677656"/>
          </a:xfrm>
          <a:prstGeom prst="rect">
            <a:avLst/>
          </a:prstGeom>
          <a:noFill/>
        </p:spPr>
        <p:txBody>
          <a:bodyPr wrap="square" rtlCol="0">
            <a:spAutoFit/>
          </a:bodyPr>
          <a:lstStyle/>
          <a:p>
            <a:pPr algn="l"/>
            <a:r>
              <a:rPr lang="en-US" sz="2400" b="0" i="0" dirty="0">
                <a:solidFill>
                  <a:srgbClr val="00B0F0"/>
                </a:solidFill>
                <a:effectLst/>
                <a:latin typeface="Google Sans"/>
              </a:rPr>
              <a:t>A dashboard is an information management tool that receives data from a linked database to provide data visualizations. It typically offers high-level information in one view that end users can use to answer a single question.</a:t>
            </a:r>
            <a:endParaRPr lang="en-US" sz="2400" b="0" i="0" dirty="0">
              <a:solidFill>
                <a:srgbClr val="00B0F0"/>
              </a:solidFill>
              <a:effectLst/>
              <a:latin typeface="arial" panose="020B0604020202020204" pitchFamily="34" charset="0"/>
            </a:endParaRPr>
          </a:p>
          <a:p>
            <a:br>
              <a:rPr lang="en-US" sz="2400" b="0" i="0" dirty="0">
                <a:solidFill>
                  <a:srgbClr val="202124"/>
                </a:solidFill>
                <a:effectLst/>
                <a:latin typeface="arial" panose="020B0604020202020204" pitchFamily="34" charset="0"/>
              </a:rPr>
            </a:br>
            <a:endParaRPr lang="en-IN" sz="2400" dirty="0">
              <a:solidFill>
                <a:schemeClr val="accent5"/>
              </a:solidFill>
              <a:latin typeface="Bodoni MT" panose="02070603080606020203" pitchFamily="18" charset="0"/>
            </a:endParaRPr>
          </a:p>
        </p:txBody>
      </p:sp>
      <p:pic>
        <p:nvPicPr>
          <p:cNvPr id="7" name="Picture 6">
            <a:extLst>
              <a:ext uri="{FF2B5EF4-FFF2-40B4-BE49-F238E27FC236}">
                <a16:creationId xmlns:a16="http://schemas.microsoft.com/office/drawing/2014/main" id="{AC7C85C9-BEC9-E1A2-46A7-49FBE214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4" y="3841969"/>
            <a:ext cx="6219825" cy="4705350"/>
          </a:xfrm>
          <a:prstGeom prst="rect">
            <a:avLst/>
          </a:prstGeom>
        </p:spPr>
      </p:pic>
      <p:sp>
        <p:nvSpPr>
          <p:cNvPr id="8" name="TextBox 7">
            <a:extLst>
              <a:ext uri="{FF2B5EF4-FFF2-40B4-BE49-F238E27FC236}">
                <a16:creationId xmlns:a16="http://schemas.microsoft.com/office/drawing/2014/main" id="{896E18EC-90A1-E033-EBA8-018D7CE4DC87}"/>
              </a:ext>
            </a:extLst>
          </p:cNvPr>
          <p:cNvSpPr txBox="1"/>
          <p:nvPr/>
        </p:nvSpPr>
        <p:spPr>
          <a:xfrm flipH="1">
            <a:off x="781050" y="3028950"/>
            <a:ext cx="6076950" cy="523220"/>
          </a:xfrm>
          <a:prstGeom prst="rect">
            <a:avLst/>
          </a:prstGeom>
          <a:noFill/>
        </p:spPr>
        <p:txBody>
          <a:bodyPr wrap="square" rtlCol="0">
            <a:spAutoFit/>
          </a:bodyPr>
          <a:lstStyle/>
          <a:p>
            <a:r>
              <a:rPr lang="en-US" sz="2800" dirty="0">
                <a:solidFill>
                  <a:srgbClr val="FF0000"/>
                </a:solidFill>
                <a:latin typeface="Elephant" panose="02020904090505020303" pitchFamily="18" charset="0"/>
              </a:rPr>
              <a:t>UBER</a:t>
            </a:r>
            <a:r>
              <a:rPr lang="en-US" sz="2800" dirty="0">
                <a:solidFill>
                  <a:srgbClr val="FF0000"/>
                </a:solidFill>
                <a:latin typeface="Bodoni MT Black" panose="02070A03080606020203" pitchFamily="18" charset="0"/>
              </a:rPr>
              <a:t> DRIVE ANALYSIS</a:t>
            </a:r>
            <a:endParaRPr lang="en-IN" sz="2800" dirty="0">
              <a:solidFill>
                <a:srgbClr val="FF0000"/>
              </a:solidFill>
              <a:latin typeface="Bodoni MT Black" panose="02070A03080606020203" pitchFamily="18" charset="0"/>
            </a:endParaRPr>
          </a:p>
        </p:txBody>
      </p:sp>
    </p:spTree>
    <p:extLst>
      <p:ext uri="{BB962C8B-B14F-4D97-AF65-F5344CB8AC3E}">
        <p14:creationId xmlns:p14="http://schemas.microsoft.com/office/powerpoint/2010/main" val="172192907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46A0D7-0E35-CD25-32E3-B2F9001E8326}"/>
              </a:ext>
            </a:extLst>
          </p:cNvPr>
          <p:cNvSpPr txBox="1"/>
          <p:nvPr/>
        </p:nvSpPr>
        <p:spPr>
          <a:xfrm flipH="1">
            <a:off x="2560318" y="266700"/>
            <a:ext cx="4545331" cy="461665"/>
          </a:xfrm>
          <a:prstGeom prst="rect">
            <a:avLst/>
          </a:prstGeom>
          <a:noFill/>
        </p:spPr>
        <p:txBody>
          <a:bodyPr wrap="square" rtlCol="0">
            <a:spAutoFit/>
          </a:bodyPr>
          <a:lstStyle/>
          <a:p>
            <a:r>
              <a:rPr lang="en-US" sz="2400" dirty="0">
                <a:latin typeface="Bodoni MT" panose="02070603080606020203" pitchFamily="18" charset="0"/>
              </a:rPr>
              <a:t>STORY</a:t>
            </a:r>
            <a:endParaRPr lang="en-IN" sz="2400" dirty="0">
              <a:latin typeface="Bodoni MT" panose="02070603080606020203" pitchFamily="18" charset="0"/>
            </a:endParaRPr>
          </a:p>
        </p:txBody>
      </p:sp>
      <p:sp>
        <p:nvSpPr>
          <p:cNvPr id="12" name="TextBox 11">
            <a:extLst>
              <a:ext uri="{FF2B5EF4-FFF2-40B4-BE49-F238E27FC236}">
                <a16:creationId xmlns:a16="http://schemas.microsoft.com/office/drawing/2014/main" id="{2B8DC4EB-7E41-EC5D-8FC8-4B1FB4456F89}"/>
              </a:ext>
            </a:extLst>
          </p:cNvPr>
          <p:cNvSpPr txBox="1"/>
          <p:nvPr/>
        </p:nvSpPr>
        <p:spPr>
          <a:xfrm>
            <a:off x="0" y="993517"/>
            <a:ext cx="6858000" cy="1569660"/>
          </a:xfrm>
          <a:prstGeom prst="rect">
            <a:avLst/>
          </a:prstGeom>
          <a:noFill/>
        </p:spPr>
        <p:txBody>
          <a:bodyPr wrap="square" rtlCol="0">
            <a:spAutoFit/>
          </a:bodyPr>
          <a:lstStyle/>
          <a:p>
            <a:r>
              <a:rPr lang="en-US" sz="2400" dirty="0">
                <a:solidFill>
                  <a:schemeClr val="accent2">
                    <a:lumMod val="40000"/>
                    <a:lumOff val="60000"/>
                  </a:schemeClr>
                </a:solidFill>
                <a:latin typeface="Bodoni MT" panose="02070603080606020203" pitchFamily="18" charset="0"/>
              </a:rPr>
              <a:t>A data story is a way of presenting data and analysis in a narrative format, with the goal of making the information more engaging and easier to understand</a:t>
            </a:r>
            <a:endParaRPr lang="en-IN" sz="2400" dirty="0">
              <a:solidFill>
                <a:schemeClr val="accent2">
                  <a:lumMod val="40000"/>
                  <a:lumOff val="60000"/>
                </a:schemeClr>
              </a:solidFill>
              <a:latin typeface="Bodoni MT" panose="02070603080606020203" pitchFamily="18" charset="0"/>
            </a:endParaRPr>
          </a:p>
        </p:txBody>
      </p:sp>
      <p:sp>
        <p:nvSpPr>
          <p:cNvPr id="13" name="TextBox 12">
            <a:extLst>
              <a:ext uri="{FF2B5EF4-FFF2-40B4-BE49-F238E27FC236}">
                <a16:creationId xmlns:a16="http://schemas.microsoft.com/office/drawing/2014/main" id="{4B1DA9EA-5A9A-3364-517A-F5D0094485E4}"/>
              </a:ext>
            </a:extLst>
          </p:cNvPr>
          <p:cNvSpPr txBox="1"/>
          <p:nvPr/>
        </p:nvSpPr>
        <p:spPr>
          <a:xfrm>
            <a:off x="0" y="2722958"/>
            <a:ext cx="6857999" cy="461665"/>
          </a:xfrm>
          <a:prstGeom prst="rect">
            <a:avLst/>
          </a:prstGeom>
          <a:noFill/>
        </p:spPr>
        <p:txBody>
          <a:bodyPr wrap="square" rtlCol="0">
            <a:spAutoFit/>
          </a:bodyPr>
          <a:lstStyle/>
          <a:p>
            <a:r>
              <a:rPr lang="en-US" sz="2400" dirty="0">
                <a:solidFill>
                  <a:srgbClr val="00B050"/>
                </a:solidFill>
                <a:latin typeface="Bodoni MT" panose="02070603080606020203" pitchFamily="18" charset="0"/>
              </a:rPr>
              <a:t>ACTIVITY 1: NUMBER OF SCENES OF STORY</a:t>
            </a:r>
            <a:endParaRPr lang="en-IN" sz="2400" dirty="0">
              <a:solidFill>
                <a:srgbClr val="00B050"/>
              </a:solidFill>
              <a:latin typeface="Bodoni MT" panose="02070603080606020203" pitchFamily="18" charset="0"/>
            </a:endParaRPr>
          </a:p>
        </p:txBody>
      </p:sp>
      <p:sp>
        <p:nvSpPr>
          <p:cNvPr id="16" name="TextBox 15">
            <a:extLst>
              <a:ext uri="{FF2B5EF4-FFF2-40B4-BE49-F238E27FC236}">
                <a16:creationId xmlns:a16="http://schemas.microsoft.com/office/drawing/2014/main" id="{F766A783-9113-C29F-14D4-69263278C40A}"/>
              </a:ext>
            </a:extLst>
          </p:cNvPr>
          <p:cNvSpPr txBox="1"/>
          <p:nvPr/>
        </p:nvSpPr>
        <p:spPr>
          <a:xfrm>
            <a:off x="238125" y="3505200"/>
            <a:ext cx="6381750" cy="1200329"/>
          </a:xfrm>
          <a:prstGeom prst="rect">
            <a:avLst/>
          </a:prstGeom>
          <a:noFill/>
        </p:spPr>
        <p:txBody>
          <a:bodyPr wrap="square" rtlCol="0">
            <a:spAutoFit/>
          </a:bodyPr>
          <a:lstStyle/>
          <a:p>
            <a:r>
              <a:rPr lang="en-US" sz="2400" dirty="0">
                <a:solidFill>
                  <a:schemeClr val="tx2"/>
                </a:solidFill>
                <a:latin typeface="Bodoni MT" panose="02070603080606020203" pitchFamily="18" charset="0"/>
              </a:rPr>
              <a:t>A storyboard is a visual representation of the data analysis process and it breaks down the analysis into a series of steps or scenes</a:t>
            </a:r>
            <a:endParaRPr lang="en-IN" sz="2400" dirty="0">
              <a:solidFill>
                <a:schemeClr val="tx2"/>
              </a:solidFill>
              <a:latin typeface="Bodoni MT" panose="02070603080606020203" pitchFamily="18" charset="0"/>
            </a:endParaRPr>
          </a:p>
        </p:txBody>
      </p:sp>
      <p:pic>
        <p:nvPicPr>
          <p:cNvPr id="18" name="Picture 17">
            <a:extLst>
              <a:ext uri="{FF2B5EF4-FFF2-40B4-BE49-F238E27FC236}">
                <a16:creationId xmlns:a16="http://schemas.microsoft.com/office/drawing/2014/main" id="{D155941A-0418-0061-2FA9-61D13831D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1" y="4953000"/>
            <a:ext cx="6858000" cy="3714750"/>
          </a:xfrm>
          <a:prstGeom prst="rect">
            <a:avLst/>
          </a:prstGeom>
        </p:spPr>
      </p:pic>
      <p:sp>
        <p:nvSpPr>
          <p:cNvPr id="20" name="TextBox 19">
            <a:extLst>
              <a:ext uri="{FF2B5EF4-FFF2-40B4-BE49-F238E27FC236}">
                <a16:creationId xmlns:a16="http://schemas.microsoft.com/office/drawing/2014/main" id="{E6C2E29E-B7B2-5D11-D4EE-E58E8BEF62FA}"/>
              </a:ext>
            </a:extLst>
          </p:cNvPr>
          <p:cNvSpPr txBox="1"/>
          <p:nvPr/>
        </p:nvSpPr>
        <p:spPr>
          <a:xfrm>
            <a:off x="2324100" y="9177635"/>
            <a:ext cx="3295650" cy="461665"/>
          </a:xfrm>
          <a:prstGeom prst="rect">
            <a:avLst/>
          </a:prstGeom>
          <a:noFill/>
        </p:spPr>
        <p:txBody>
          <a:bodyPr wrap="square" rtlCol="0">
            <a:spAutoFit/>
          </a:bodyPr>
          <a:lstStyle/>
          <a:p>
            <a:r>
              <a:rPr lang="en-US" sz="2400" dirty="0">
                <a:latin typeface="Bodoni MT" panose="02070603080606020203" pitchFamily="18" charset="0"/>
              </a:rPr>
              <a:t>UBER TRIPS</a:t>
            </a:r>
            <a:endParaRPr lang="en-IN" sz="2400" dirty="0">
              <a:latin typeface="Bodoni MT" panose="02070603080606020203" pitchFamily="18" charset="0"/>
            </a:endParaRPr>
          </a:p>
        </p:txBody>
      </p:sp>
    </p:spTree>
    <p:extLst>
      <p:ext uri="{BB962C8B-B14F-4D97-AF65-F5344CB8AC3E}">
        <p14:creationId xmlns:p14="http://schemas.microsoft.com/office/powerpoint/2010/main" val="2557114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815DD3-D711-FB61-C9FE-BA9C56BEA28F}"/>
              </a:ext>
            </a:extLst>
          </p:cNvPr>
          <p:cNvSpPr txBox="1"/>
          <p:nvPr/>
        </p:nvSpPr>
        <p:spPr>
          <a:xfrm>
            <a:off x="2266950" y="209550"/>
            <a:ext cx="4876800" cy="461665"/>
          </a:xfrm>
          <a:prstGeom prst="rect">
            <a:avLst/>
          </a:prstGeom>
          <a:noFill/>
        </p:spPr>
        <p:txBody>
          <a:bodyPr wrap="square" rtlCol="0">
            <a:spAutoFit/>
          </a:bodyPr>
          <a:lstStyle/>
          <a:p>
            <a:r>
              <a:rPr lang="en-US" sz="2400" dirty="0">
                <a:latin typeface="Bodoni MT" panose="02070603080606020203" pitchFamily="18" charset="0"/>
              </a:rPr>
              <a:t>UBER TRIPS</a:t>
            </a:r>
            <a:endParaRPr lang="en-IN" sz="2400" dirty="0">
              <a:latin typeface="Bodoni MT" panose="02070603080606020203" pitchFamily="18" charset="0"/>
            </a:endParaRPr>
          </a:p>
        </p:txBody>
      </p:sp>
      <p:pic>
        <p:nvPicPr>
          <p:cNvPr id="4" name="Picture 3">
            <a:extLst>
              <a:ext uri="{FF2B5EF4-FFF2-40B4-BE49-F238E27FC236}">
                <a16:creationId xmlns:a16="http://schemas.microsoft.com/office/drawing/2014/main" id="{904601CB-6C83-6DB2-4038-22B5B0657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6635"/>
            <a:ext cx="6858000" cy="7853065"/>
          </a:xfrm>
          <a:prstGeom prst="rect">
            <a:avLst/>
          </a:prstGeom>
        </p:spPr>
      </p:pic>
    </p:spTree>
    <p:extLst>
      <p:ext uri="{BB962C8B-B14F-4D97-AF65-F5344CB8AC3E}">
        <p14:creationId xmlns:p14="http://schemas.microsoft.com/office/powerpoint/2010/main" val="3504081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2325B-1421-1CDE-674C-E3747D6056EE}"/>
              </a:ext>
            </a:extLst>
          </p:cNvPr>
          <p:cNvSpPr txBox="1"/>
          <p:nvPr/>
        </p:nvSpPr>
        <p:spPr>
          <a:xfrm>
            <a:off x="2057400" y="133350"/>
            <a:ext cx="2667000" cy="461665"/>
          </a:xfrm>
          <a:prstGeom prst="rect">
            <a:avLst/>
          </a:prstGeom>
          <a:noFill/>
        </p:spPr>
        <p:txBody>
          <a:bodyPr wrap="square" rtlCol="0">
            <a:spAutoFit/>
          </a:bodyPr>
          <a:lstStyle/>
          <a:p>
            <a:r>
              <a:rPr lang="en-US" sz="2400" dirty="0">
                <a:latin typeface="Bodoni MT" panose="02070603080606020203" pitchFamily="18" charset="0"/>
              </a:rPr>
              <a:t>UBER TRIPS</a:t>
            </a:r>
            <a:endParaRPr lang="en-IN" sz="2400" dirty="0">
              <a:latin typeface="Bodoni MT" panose="02070603080606020203" pitchFamily="18" charset="0"/>
            </a:endParaRPr>
          </a:p>
        </p:txBody>
      </p:sp>
      <p:pic>
        <p:nvPicPr>
          <p:cNvPr id="4" name="Picture 3">
            <a:extLst>
              <a:ext uri="{FF2B5EF4-FFF2-40B4-BE49-F238E27FC236}">
                <a16:creationId xmlns:a16="http://schemas.microsoft.com/office/drawing/2014/main" id="{B5D2C704-DA8F-7506-AE4B-A2B4FDBC5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4900"/>
            <a:ext cx="6858000" cy="8401050"/>
          </a:xfrm>
          <a:prstGeom prst="rect">
            <a:avLst/>
          </a:prstGeom>
        </p:spPr>
      </p:pic>
    </p:spTree>
    <p:extLst>
      <p:ext uri="{BB962C8B-B14F-4D97-AF65-F5344CB8AC3E}">
        <p14:creationId xmlns:p14="http://schemas.microsoft.com/office/powerpoint/2010/main" val="37156324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E59BA-6C0C-A2AD-0E64-EBEEC40AEDD4}"/>
              </a:ext>
            </a:extLst>
          </p:cNvPr>
          <p:cNvSpPr txBox="1"/>
          <p:nvPr/>
        </p:nvSpPr>
        <p:spPr>
          <a:xfrm>
            <a:off x="2343150" y="304800"/>
            <a:ext cx="2419350" cy="461665"/>
          </a:xfrm>
          <a:prstGeom prst="rect">
            <a:avLst/>
          </a:prstGeom>
          <a:noFill/>
        </p:spPr>
        <p:txBody>
          <a:bodyPr wrap="square" rtlCol="0">
            <a:spAutoFit/>
          </a:bodyPr>
          <a:lstStyle/>
          <a:p>
            <a:r>
              <a:rPr lang="en-US" sz="2400" dirty="0">
                <a:latin typeface="Bodoni MT" panose="02070603080606020203" pitchFamily="18" charset="0"/>
              </a:rPr>
              <a:t>UBER TRIPS</a:t>
            </a:r>
            <a:endParaRPr lang="en-IN" sz="2400" dirty="0">
              <a:latin typeface="Bodoni MT" panose="02070603080606020203" pitchFamily="18" charset="0"/>
            </a:endParaRPr>
          </a:p>
        </p:txBody>
      </p:sp>
      <p:pic>
        <p:nvPicPr>
          <p:cNvPr id="5" name="Picture 4">
            <a:extLst>
              <a:ext uri="{FF2B5EF4-FFF2-40B4-BE49-F238E27FC236}">
                <a16:creationId xmlns:a16="http://schemas.microsoft.com/office/drawing/2014/main" id="{BDF5FF86-2655-79F6-84C9-9A4DE3708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300"/>
            <a:ext cx="6858000" cy="6819900"/>
          </a:xfrm>
          <a:prstGeom prst="rect">
            <a:avLst/>
          </a:prstGeom>
        </p:spPr>
      </p:pic>
    </p:spTree>
    <p:extLst>
      <p:ext uri="{BB962C8B-B14F-4D97-AF65-F5344CB8AC3E}">
        <p14:creationId xmlns:p14="http://schemas.microsoft.com/office/powerpoint/2010/main" val="421611305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14336A-6F6C-4922-D805-1F642A6966B5}"/>
              </a:ext>
            </a:extLst>
          </p:cNvPr>
          <p:cNvSpPr txBox="1"/>
          <p:nvPr/>
        </p:nvSpPr>
        <p:spPr>
          <a:xfrm flipH="1">
            <a:off x="2023109" y="571500"/>
            <a:ext cx="2811781" cy="461665"/>
          </a:xfrm>
          <a:prstGeom prst="rect">
            <a:avLst/>
          </a:prstGeom>
          <a:noFill/>
        </p:spPr>
        <p:txBody>
          <a:bodyPr wrap="square" rtlCol="0">
            <a:spAutoFit/>
          </a:bodyPr>
          <a:lstStyle/>
          <a:p>
            <a:r>
              <a:rPr lang="en-US" sz="2400" dirty="0">
                <a:latin typeface="Bodoni MT" panose="02070603080606020203" pitchFamily="18" charset="0"/>
              </a:rPr>
              <a:t>UBER TRIPS</a:t>
            </a:r>
            <a:endParaRPr lang="en-IN" sz="2400" dirty="0">
              <a:latin typeface="Bodoni MT" panose="02070603080606020203" pitchFamily="18" charset="0"/>
            </a:endParaRPr>
          </a:p>
        </p:txBody>
      </p:sp>
      <p:pic>
        <p:nvPicPr>
          <p:cNvPr id="4" name="Picture 3">
            <a:extLst>
              <a:ext uri="{FF2B5EF4-FFF2-40B4-BE49-F238E27FC236}">
                <a16:creationId xmlns:a16="http://schemas.microsoft.com/office/drawing/2014/main" id="{A1DEF9E9-3303-24B1-242C-F99C9726D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00"/>
            <a:ext cx="6858000" cy="7715250"/>
          </a:xfrm>
          <a:prstGeom prst="rect">
            <a:avLst/>
          </a:prstGeom>
        </p:spPr>
      </p:pic>
    </p:spTree>
    <p:extLst>
      <p:ext uri="{BB962C8B-B14F-4D97-AF65-F5344CB8AC3E}">
        <p14:creationId xmlns:p14="http://schemas.microsoft.com/office/powerpoint/2010/main" val="1109145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7E1C5-8449-0392-E96B-1FA2FDEBB1B6}"/>
              </a:ext>
            </a:extLst>
          </p:cNvPr>
          <p:cNvSpPr txBox="1"/>
          <p:nvPr/>
        </p:nvSpPr>
        <p:spPr>
          <a:xfrm flipH="1">
            <a:off x="2305050" y="438150"/>
            <a:ext cx="3352800" cy="461665"/>
          </a:xfrm>
          <a:prstGeom prst="rect">
            <a:avLst/>
          </a:prstGeom>
          <a:noFill/>
        </p:spPr>
        <p:txBody>
          <a:bodyPr wrap="square" rtlCol="0">
            <a:spAutoFit/>
          </a:bodyPr>
          <a:lstStyle/>
          <a:p>
            <a:r>
              <a:rPr lang="en-US" sz="2400" dirty="0">
                <a:latin typeface="Bodoni MT" panose="02070603080606020203" pitchFamily="18" charset="0"/>
              </a:rPr>
              <a:t>UBER TRIPS</a:t>
            </a:r>
            <a:endParaRPr lang="en-IN" sz="2400" dirty="0">
              <a:latin typeface="Bodoni MT" panose="02070603080606020203" pitchFamily="18" charset="0"/>
            </a:endParaRPr>
          </a:p>
        </p:txBody>
      </p:sp>
      <p:pic>
        <p:nvPicPr>
          <p:cNvPr id="4" name="Picture 3">
            <a:extLst>
              <a:ext uri="{FF2B5EF4-FFF2-40B4-BE49-F238E27FC236}">
                <a16:creationId xmlns:a16="http://schemas.microsoft.com/office/drawing/2014/main" id="{12B3D9B5-0B38-1250-1247-EBECA354F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751"/>
            <a:ext cx="6858000" cy="7334250"/>
          </a:xfrm>
          <a:prstGeom prst="rect">
            <a:avLst/>
          </a:prstGeom>
        </p:spPr>
      </p:pic>
    </p:spTree>
    <p:extLst>
      <p:ext uri="{BB962C8B-B14F-4D97-AF65-F5344CB8AC3E}">
        <p14:creationId xmlns:p14="http://schemas.microsoft.com/office/powerpoint/2010/main" val="20789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93D4E8-995B-F93B-F173-52541EE47D02}"/>
              </a:ext>
            </a:extLst>
          </p:cNvPr>
          <p:cNvSpPr txBox="1"/>
          <p:nvPr/>
        </p:nvSpPr>
        <p:spPr>
          <a:xfrm>
            <a:off x="2343150" y="285750"/>
            <a:ext cx="3200400" cy="461665"/>
          </a:xfrm>
          <a:prstGeom prst="rect">
            <a:avLst/>
          </a:prstGeom>
          <a:noFill/>
        </p:spPr>
        <p:txBody>
          <a:bodyPr wrap="square" rtlCol="0">
            <a:spAutoFit/>
          </a:bodyPr>
          <a:lstStyle/>
          <a:p>
            <a:r>
              <a:rPr lang="en-US" sz="2400" dirty="0">
                <a:latin typeface="Bodoni MT" panose="02070603080606020203" pitchFamily="18" charset="0"/>
              </a:rPr>
              <a:t>UBER TRIPS</a:t>
            </a:r>
            <a:endParaRPr lang="en-IN" sz="2400" dirty="0">
              <a:latin typeface="Bodoni MT" panose="02070603080606020203" pitchFamily="18" charset="0"/>
            </a:endParaRPr>
          </a:p>
        </p:txBody>
      </p:sp>
      <p:pic>
        <p:nvPicPr>
          <p:cNvPr id="4" name="Picture 3">
            <a:extLst>
              <a:ext uri="{FF2B5EF4-FFF2-40B4-BE49-F238E27FC236}">
                <a16:creationId xmlns:a16="http://schemas.microsoft.com/office/drawing/2014/main" id="{9B75A51A-68AC-8FDA-E0E1-056CAF504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5850"/>
            <a:ext cx="6858000" cy="7810500"/>
          </a:xfrm>
          <a:prstGeom prst="rect">
            <a:avLst/>
          </a:prstGeom>
        </p:spPr>
      </p:pic>
    </p:spTree>
    <p:extLst>
      <p:ext uri="{BB962C8B-B14F-4D97-AF65-F5344CB8AC3E}">
        <p14:creationId xmlns:p14="http://schemas.microsoft.com/office/powerpoint/2010/main" val="329147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4A0838-1577-72DA-B3DB-941DD42B45C4}"/>
              </a:ext>
            </a:extLst>
          </p:cNvPr>
          <p:cNvSpPr txBox="1"/>
          <p:nvPr/>
        </p:nvSpPr>
        <p:spPr>
          <a:xfrm flipH="1">
            <a:off x="438150" y="628650"/>
            <a:ext cx="7162800" cy="461665"/>
          </a:xfrm>
          <a:prstGeom prst="rect">
            <a:avLst/>
          </a:prstGeom>
          <a:noFill/>
        </p:spPr>
        <p:txBody>
          <a:bodyPr wrap="square" rtlCol="0">
            <a:spAutoFit/>
          </a:bodyPr>
          <a:lstStyle/>
          <a:p>
            <a:r>
              <a:rPr lang="en-US" sz="2400" dirty="0">
                <a:solidFill>
                  <a:schemeClr val="accent4">
                    <a:lumMod val="60000"/>
                    <a:lumOff val="40000"/>
                  </a:schemeClr>
                </a:solidFill>
                <a:latin typeface="Bodoni MT" panose="02070603080606020203" pitchFamily="18" charset="0"/>
              </a:rPr>
              <a:t>ACTIVITY 1: UTILIZATION OF FILTERS</a:t>
            </a:r>
            <a:endParaRPr lang="en-IN" sz="2400" dirty="0">
              <a:solidFill>
                <a:schemeClr val="accent4">
                  <a:lumMod val="60000"/>
                  <a:lumOff val="40000"/>
                </a:schemeClr>
              </a:solidFill>
              <a:latin typeface="Bodoni MT" panose="02070603080606020203" pitchFamily="18" charset="0"/>
            </a:endParaRPr>
          </a:p>
        </p:txBody>
      </p:sp>
      <p:pic>
        <p:nvPicPr>
          <p:cNvPr id="6" name="Picture 5">
            <a:extLst>
              <a:ext uri="{FF2B5EF4-FFF2-40B4-BE49-F238E27FC236}">
                <a16:creationId xmlns:a16="http://schemas.microsoft.com/office/drawing/2014/main" id="{62BAEA4C-B115-ED61-867B-32C4D14D7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6450"/>
            <a:ext cx="6858000" cy="5448300"/>
          </a:xfrm>
          <a:prstGeom prst="rect">
            <a:avLst/>
          </a:prstGeom>
        </p:spPr>
      </p:pic>
    </p:spTree>
    <p:extLst>
      <p:ext uri="{BB962C8B-B14F-4D97-AF65-F5344CB8AC3E}">
        <p14:creationId xmlns:p14="http://schemas.microsoft.com/office/powerpoint/2010/main" val="96165831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526D82-3FB8-AC77-1ED8-F6ADD28FA95D}"/>
              </a:ext>
            </a:extLst>
          </p:cNvPr>
          <p:cNvSpPr txBox="1"/>
          <p:nvPr/>
        </p:nvSpPr>
        <p:spPr>
          <a:xfrm>
            <a:off x="1196617" y="528350"/>
            <a:ext cx="4385037" cy="584775"/>
          </a:xfrm>
          <a:prstGeom prst="rect">
            <a:avLst/>
          </a:prstGeom>
          <a:noFill/>
        </p:spPr>
        <p:txBody>
          <a:bodyPr wrap="square" rtlCol="0">
            <a:spAutoFit/>
          </a:bodyPr>
          <a:lstStyle/>
          <a:p>
            <a:r>
              <a:rPr lang="en-US" sz="3200" dirty="0">
                <a:solidFill>
                  <a:schemeClr val="accent4">
                    <a:lumMod val="40000"/>
                    <a:lumOff val="60000"/>
                  </a:schemeClr>
                </a:solidFill>
                <a:latin typeface="Bodoni MT" panose="02070603080606020203" pitchFamily="18" charset="0"/>
              </a:rPr>
              <a:t>INTRODUCTION:</a:t>
            </a:r>
            <a:endParaRPr lang="en-IN" sz="3200" dirty="0">
              <a:solidFill>
                <a:schemeClr val="accent4">
                  <a:lumMod val="40000"/>
                  <a:lumOff val="60000"/>
                </a:schemeClr>
              </a:solidFill>
              <a:latin typeface="Bodoni MT" panose="02070603080606020203" pitchFamily="18" charset="0"/>
            </a:endParaRPr>
          </a:p>
        </p:txBody>
      </p:sp>
      <p:sp>
        <p:nvSpPr>
          <p:cNvPr id="5" name="TextBox 4">
            <a:extLst>
              <a:ext uri="{FF2B5EF4-FFF2-40B4-BE49-F238E27FC236}">
                <a16:creationId xmlns:a16="http://schemas.microsoft.com/office/drawing/2014/main" id="{57A84990-0C41-983E-9756-518878EBDE93}"/>
              </a:ext>
            </a:extLst>
          </p:cNvPr>
          <p:cNvSpPr txBox="1"/>
          <p:nvPr/>
        </p:nvSpPr>
        <p:spPr>
          <a:xfrm>
            <a:off x="0" y="1905001"/>
            <a:ext cx="6858000" cy="5632311"/>
          </a:xfrm>
          <a:prstGeom prst="rect">
            <a:avLst/>
          </a:prstGeom>
          <a:noFill/>
        </p:spPr>
        <p:txBody>
          <a:bodyPr wrap="square">
            <a:spAutoFit/>
          </a:bodyPr>
          <a:lstStyle/>
          <a:p>
            <a:r>
              <a:rPr lang="en-US" sz="2000" dirty="0">
                <a:solidFill>
                  <a:schemeClr val="accent2">
                    <a:lumMod val="20000"/>
                    <a:lumOff val="80000"/>
                  </a:schemeClr>
                </a:solidFill>
                <a:latin typeface="Bodoni MT" panose="02070603080606020203" pitchFamily="18" charset="0"/>
              </a:rPr>
              <a:t>Uber has emerged as leading company in the provision of new transportation options within the contemporary world. Uber, then, is primarily in the business of networking, and all the company's emerging operations can be conceptualized in terms of simply providing a medium through which the relevant supply can meet up with the relevant demand. Analytics is a tremendously growing niche that people apply in their businesses to give it a boost. This is more of a data visualization project that will enhance our knowledge towards using the ggplot2 library for understanding the data and for developing an intuition for understanding the customers who avail the trips Solution to this issue is understanding what Customer segmentation (aka Market Segmentation). Customer segmentation can be explained as a game where a kid separates balls, cubes based on their shape or colors. In simple language customer segmentation is segregating customers, market on different criteria and dividing them on the basis of various characteristics. </a:t>
            </a:r>
            <a:endParaRPr lang="en-IN" sz="2000" dirty="0">
              <a:solidFill>
                <a:schemeClr val="accent2">
                  <a:lumMod val="20000"/>
                  <a:lumOff val="80000"/>
                </a:schemeClr>
              </a:solidFill>
              <a:latin typeface="Bodoni MT" panose="02070603080606020203" pitchFamily="18" charset="0"/>
            </a:endParaRPr>
          </a:p>
        </p:txBody>
      </p:sp>
    </p:spTree>
    <p:extLst>
      <p:ext uri="{BB962C8B-B14F-4D97-AF65-F5344CB8AC3E}">
        <p14:creationId xmlns:p14="http://schemas.microsoft.com/office/powerpoint/2010/main" val="353760842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578A15-2AF4-C667-05AE-95DB469E4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1950"/>
            <a:ext cx="6858000" cy="3981450"/>
          </a:xfrm>
          <a:prstGeom prst="rect">
            <a:avLst/>
          </a:prstGeom>
        </p:spPr>
      </p:pic>
      <p:pic>
        <p:nvPicPr>
          <p:cNvPr id="5" name="Picture 4">
            <a:extLst>
              <a:ext uri="{FF2B5EF4-FFF2-40B4-BE49-F238E27FC236}">
                <a16:creationId xmlns:a16="http://schemas.microsoft.com/office/drawing/2014/main" id="{4C216E9C-029C-0AF8-7F5D-8DC4BAD43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53000"/>
            <a:ext cx="6858000" cy="4724400"/>
          </a:xfrm>
          <a:prstGeom prst="rect">
            <a:avLst/>
          </a:prstGeom>
        </p:spPr>
      </p:pic>
    </p:spTree>
    <p:extLst>
      <p:ext uri="{BB962C8B-B14F-4D97-AF65-F5344CB8AC3E}">
        <p14:creationId xmlns:p14="http://schemas.microsoft.com/office/powerpoint/2010/main" val="34510559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448C4B-4158-8C75-3F3B-14E60D6E3335}"/>
              </a:ext>
            </a:extLst>
          </p:cNvPr>
          <p:cNvSpPr txBox="1"/>
          <p:nvPr/>
        </p:nvSpPr>
        <p:spPr>
          <a:xfrm flipH="1">
            <a:off x="438150" y="266700"/>
            <a:ext cx="6419850" cy="461665"/>
          </a:xfrm>
          <a:prstGeom prst="rect">
            <a:avLst/>
          </a:prstGeom>
          <a:noFill/>
        </p:spPr>
        <p:txBody>
          <a:bodyPr wrap="square" rtlCol="0">
            <a:spAutoFit/>
          </a:bodyPr>
          <a:lstStyle/>
          <a:p>
            <a:r>
              <a:rPr lang="en-US" sz="2400" dirty="0">
                <a:latin typeface="Algerian" panose="04020705040A02060702" pitchFamily="82" charset="0"/>
              </a:rPr>
              <a:t>NUMBER OF VISUALISATION/GRAPHS</a:t>
            </a:r>
            <a:endParaRPr lang="en-IN" sz="2400" dirty="0">
              <a:latin typeface="Algerian" panose="04020705040A02060702" pitchFamily="82" charset="0"/>
            </a:endParaRPr>
          </a:p>
        </p:txBody>
      </p:sp>
      <p:sp>
        <p:nvSpPr>
          <p:cNvPr id="4" name="TextBox 3">
            <a:extLst>
              <a:ext uri="{FF2B5EF4-FFF2-40B4-BE49-F238E27FC236}">
                <a16:creationId xmlns:a16="http://schemas.microsoft.com/office/drawing/2014/main" id="{25E98636-5EE3-D416-81BE-65CD182537FD}"/>
              </a:ext>
            </a:extLst>
          </p:cNvPr>
          <p:cNvSpPr txBox="1"/>
          <p:nvPr/>
        </p:nvSpPr>
        <p:spPr>
          <a:xfrm>
            <a:off x="438150" y="1105674"/>
            <a:ext cx="5581650" cy="7478970"/>
          </a:xfrm>
          <a:prstGeom prst="rect">
            <a:avLst/>
          </a:prstGeom>
          <a:noFill/>
        </p:spPr>
        <p:txBody>
          <a:bodyPr wrap="square" rtlCol="0">
            <a:spAutoFit/>
          </a:bodyPr>
          <a:lstStyle/>
          <a:p>
            <a:pPr marL="457200" indent="-457200">
              <a:buAutoNum type="arabicPeriod"/>
            </a:pPr>
            <a:r>
              <a:rPr lang="en-US" sz="2400" dirty="0">
                <a:latin typeface="Bodoni MT" panose="02070603080606020203" pitchFamily="18" charset="0"/>
              </a:rPr>
              <a:t>Bar graph showing Purpose od Uber with Miles covered</a:t>
            </a:r>
          </a:p>
          <a:p>
            <a:pPr marL="457200" indent="-457200">
              <a:buAutoNum type="arabicPeriod"/>
            </a:pPr>
            <a:endParaRPr lang="en-US" sz="2400" dirty="0">
              <a:latin typeface="Bodoni MT" panose="02070603080606020203" pitchFamily="18" charset="0"/>
            </a:endParaRPr>
          </a:p>
          <a:p>
            <a:pPr marL="457200" indent="-457200">
              <a:buAutoNum type="arabicPeriod"/>
            </a:pPr>
            <a:r>
              <a:rPr lang="en-US" sz="2400" dirty="0">
                <a:latin typeface="Bodoni MT" panose="02070603080606020203" pitchFamily="18" charset="0"/>
              </a:rPr>
              <a:t>Bubble chart showing distribution of Miles with Category</a:t>
            </a:r>
          </a:p>
          <a:p>
            <a:pPr marL="457200" indent="-457200">
              <a:buAutoNum type="arabicPeriod"/>
            </a:pPr>
            <a:endParaRPr lang="en-US" sz="2400" dirty="0">
              <a:latin typeface="Bodoni MT" panose="02070603080606020203" pitchFamily="18" charset="0"/>
            </a:endParaRPr>
          </a:p>
          <a:p>
            <a:pPr marL="457200" indent="-457200">
              <a:buAutoNum type="arabicPeriod"/>
            </a:pPr>
            <a:r>
              <a:rPr lang="en-US" sz="2400" dirty="0">
                <a:latin typeface="Bodoni MT" panose="02070603080606020203" pitchFamily="18" charset="0"/>
              </a:rPr>
              <a:t>Bar graph showing quarter with Number of Trips</a:t>
            </a:r>
          </a:p>
          <a:p>
            <a:pPr marL="457200" indent="-457200">
              <a:buAutoNum type="arabicPeriod"/>
            </a:pPr>
            <a:endParaRPr lang="en-US" sz="2400" dirty="0">
              <a:latin typeface="Bodoni MT" panose="02070603080606020203" pitchFamily="18" charset="0"/>
            </a:endParaRPr>
          </a:p>
          <a:p>
            <a:pPr marL="457200" indent="-457200">
              <a:buAutoNum type="arabicPeriod"/>
            </a:pPr>
            <a:r>
              <a:rPr lang="en-US" sz="2400" dirty="0">
                <a:latin typeface="Bodoni MT" panose="02070603080606020203" pitchFamily="18" charset="0"/>
              </a:rPr>
              <a:t>Highlight Table shows Month wise Number of Trips</a:t>
            </a:r>
          </a:p>
          <a:p>
            <a:pPr marL="457200" indent="-457200">
              <a:buAutoNum type="arabicPeriod"/>
            </a:pPr>
            <a:endParaRPr lang="en-US" sz="2400" dirty="0">
              <a:latin typeface="Bodoni MT" panose="02070603080606020203" pitchFamily="18" charset="0"/>
            </a:endParaRPr>
          </a:p>
          <a:p>
            <a:pPr marL="457200" indent="-457200">
              <a:buAutoNum type="arabicPeriod"/>
            </a:pPr>
            <a:r>
              <a:rPr lang="en-US" sz="2400" dirty="0">
                <a:latin typeface="Bodoni MT" panose="02070603080606020203" pitchFamily="18" charset="0"/>
              </a:rPr>
              <a:t>Bar graph showing Month with miles</a:t>
            </a:r>
          </a:p>
          <a:p>
            <a:pPr marL="457200" indent="-457200">
              <a:buAutoNum type="arabicPeriod"/>
            </a:pPr>
            <a:endParaRPr lang="en-US" sz="2400" dirty="0">
              <a:latin typeface="Bodoni MT" panose="02070603080606020203" pitchFamily="18" charset="0"/>
            </a:endParaRPr>
          </a:p>
          <a:p>
            <a:pPr marL="457200" indent="-457200">
              <a:buAutoNum type="arabicPeriod"/>
            </a:pPr>
            <a:r>
              <a:rPr lang="en-US" sz="2400" dirty="0">
                <a:latin typeface="Bodoni MT" panose="02070603080606020203" pitchFamily="18" charset="0"/>
              </a:rPr>
              <a:t>Area Chart showing week with miles</a:t>
            </a:r>
          </a:p>
          <a:p>
            <a:pPr marL="457200" indent="-457200">
              <a:buAutoNum type="arabicPeriod"/>
            </a:pPr>
            <a:endParaRPr lang="en-US" sz="2400" dirty="0">
              <a:latin typeface="Bodoni MT" panose="02070603080606020203" pitchFamily="18" charset="0"/>
            </a:endParaRPr>
          </a:p>
          <a:p>
            <a:pPr marL="457200" indent="-457200">
              <a:buAutoNum type="arabicPeriod"/>
            </a:pPr>
            <a:r>
              <a:rPr lang="en-US" sz="2400" dirty="0">
                <a:latin typeface="Bodoni MT" panose="02070603080606020203" pitchFamily="18" charset="0"/>
              </a:rPr>
              <a:t>Pie Chart showing Quarter with Miles</a:t>
            </a:r>
          </a:p>
          <a:p>
            <a:pPr marL="457200" indent="-457200">
              <a:buAutoNum type="arabicPeriod"/>
            </a:pPr>
            <a:endParaRPr lang="en-US" sz="2400" dirty="0">
              <a:latin typeface="Bodoni MT" panose="02070603080606020203" pitchFamily="18" charset="0"/>
            </a:endParaRPr>
          </a:p>
          <a:p>
            <a:pPr marL="457200" indent="-457200">
              <a:buAutoNum type="arabicPeriod"/>
            </a:pPr>
            <a:r>
              <a:rPr lang="en-US" sz="2400" dirty="0">
                <a:latin typeface="Bodoni MT" panose="02070603080606020203" pitchFamily="18" charset="0"/>
              </a:rPr>
              <a:t>Bubble Chart showing Hour with Number of Trips</a:t>
            </a:r>
          </a:p>
        </p:txBody>
      </p:sp>
    </p:spTree>
    <p:extLst>
      <p:ext uri="{BB962C8B-B14F-4D97-AF65-F5344CB8AC3E}">
        <p14:creationId xmlns:p14="http://schemas.microsoft.com/office/powerpoint/2010/main" val="13864664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92735D-6F4C-5D77-EC63-B5E6F6920160}"/>
              </a:ext>
            </a:extLst>
          </p:cNvPr>
          <p:cNvSpPr txBox="1"/>
          <p:nvPr/>
        </p:nvSpPr>
        <p:spPr>
          <a:xfrm flipH="1">
            <a:off x="476249" y="165616"/>
            <a:ext cx="6136984" cy="461665"/>
          </a:xfrm>
          <a:prstGeom prst="rect">
            <a:avLst/>
          </a:prstGeom>
          <a:noFill/>
        </p:spPr>
        <p:txBody>
          <a:bodyPr wrap="square" rtlCol="0">
            <a:spAutoFit/>
          </a:bodyPr>
          <a:lstStyle/>
          <a:p>
            <a:r>
              <a:rPr lang="en-US" sz="2400" dirty="0">
                <a:latin typeface="Bodoni MT" panose="02070603080606020203" pitchFamily="18" charset="0"/>
              </a:rPr>
              <a:t>ADVANTAGES AND DISADVANTAGES</a:t>
            </a:r>
            <a:endParaRPr lang="en-IN" sz="2400" dirty="0">
              <a:latin typeface="Bodoni MT" panose="02070603080606020203" pitchFamily="18" charset="0"/>
            </a:endParaRPr>
          </a:p>
        </p:txBody>
      </p:sp>
      <p:sp>
        <p:nvSpPr>
          <p:cNvPr id="8" name="TextBox 7">
            <a:extLst>
              <a:ext uri="{FF2B5EF4-FFF2-40B4-BE49-F238E27FC236}">
                <a16:creationId xmlns:a16="http://schemas.microsoft.com/office/drawing/2014/main" id="{2402ECD3-74A8-8D93-670A-335032B67A1F}"/>
              </a:ext>
            </a:extLst>
          </p:cNvPr>
          <p:cNvSpPr txBox="1"/>
          <p:nvPr/>
        </p:nvSpPr>
        <p:spPr>
          <a:xfrm>
            <a:off x="685800" y="895350"/>
            <a:ext cx="2952750" cy="461665"/>
          </a:xfrm>
          <a:prstGeom prst="rect">
            <a:avLst/>
          </a:prstGeom>
          <a:noFill/>
        </p:spPr>
        <p:txBody>
          <a:bodyPr wrap="square" rtlCol="0">
            <a:spAutoFit/>
          </a:bodyPr>
          <a:lstStyle/>
          <a:p>
            <a:r>
              <a:rPr lang="en-US" sz="2400" dirty="0">
                <a:solidFill>
                  <a:srgbClr val="00B0F0"/>
                </a:solidFill>
                <a:latin typeface="Bodoni MT" panose="02070603080606020203" pitchFamily="18" charset="0"/>
              </a:rPr>
              <a:t>ADVANTAGES:</a:t>
            </a:r>
            <a:endParaRPr lang="en-IN" sz="2400" dirty="0">
              <a:solidFill>
                <a:srgbClr val="00B0F0"/>
              </a:solidFill>
              <a:latin typeface="Bodoni MT" panose="02070603080606020203" pitchFamily="18" charset="0"/>
            </a:endParaRPr>
          </a:p>
        </p:txBody>
      </p:sp>
      <p:sp>
        <p:nvSpPr>
          <p:cNvPr id="11" name="TextBox 10">
            <a:extLst>
              <a:ext uri="{FF2B5EF4-FFF2-40B4-BE49-F238E27FC236}">
                <a16:creationId xmlns:a16="http://schemas.microsoft.com/office/drawing/2014/main" id="{66CF7F23-2C6E-6A85-66D4-A6795E613AEC}"/>
              </a:ext>
            </a:extLst>
          </p:cNvPr>
          <p:cNvSpPr txBox="1"/>
          <p:nvPr/>
        </p:nvSpPr>
        <p:spPr>
          <a:xfrm>
            <a:off x="781050" y="1625084"/>
            <a:ext cx="5295900" cy="6740307"/>
          </a:xfrm>
          <a:prstGeom prst="rect">
            <a:avLst/>
          </a:prstGeom>
          <a:noFill/>
        </p:spPr>
        <p:txBody>
          <a:bodyPr wrap="square" rtlCol="0">
            <a:spAutoFit/>
          </a:bodyPr>
          <a:lstStyle/>
          <a:p>
            <a:r>
              <a:rPr lang="en-US" sz="2400" b="1" dirty="0" err="1">
                <a:solidFill>
                  <a:srgbClr val="FF0000"/>
                </a:solidFill>
                <a:latin typeface="Bodoni MT" panose="02070603080606020203" pitchFamily="18" charset="0"/>
              </a:rPr>
              <a:t>Convinience</a:t>
            </a:r>
            <a:r>
              <a:rPr lang="en-US" sz="2400" b="1" dirty="0">
                <a:solidFill>
                  <a:srgbClr val="FF0000"/>
                </a:solidFill>
                <a:latin typeface="Bodoni MT" panose="02070603080606020203" pitchFamily="18" charset="0"/>
              </a:rPr>
              <a:t>:</a:t>
            </a:r>
          </a:p>
          <a:p>
            <a:endParaRPr lang="en-IN" sz="2400" dirty="0">
              <a:latin typeface="Bodoni MT" panose="02070603080606020203" pitchFamily="18" charset="0"/>
            </a:endParaRPr>
          </a:p>
          <a:p>
            <a:r>
              <a:rPr lang="en-IN" sz="2400" dirty="0">
                <a:latin typeface="Bodoni MT" panose="02070603080606020203" pitchFamily="18" charset="0"/>
              </a:rPr>
              <a:t>     Uber offers a convenient and user-friendly way to look rides. Users can request a ride with a few taps on their smartphones, eliminating the need to hail a taxi or wait for public transportations.</a:t>
            </a:r>
          </a:p>
          <a:p>
            <a:endParaRPr lang="en-IN" sz="2400" dirty="0">
              <a:latin typeface="Bodoni MT" panose="02070603080606020203" pitchFamily="18" charset="0"/>
            </a:endParaRPr>
          </a:p>
          <a:p>
            <a:r>
              <a:rPr lang="en-IN" sz="2400" b="1" dirty="0">
                <a:solidFill>
                  <a:srgbClr val="FF0000"/>
                </a:solidFill>
                <a:latin typeface="Bodoni MT" panose="02070603080606020203" pitchFamily="18" charset="0"/>
              </a:rPr>
              <a:t>Availability:</a:t>
            </a:r>
          </a:p>
          <a:p>
            <a:endParaRPr lang="en-IN" sz="2400" dirty="0">
              <a:latin typeface="Bodoni MT" panose="02070603080606020203" pitchFamily="18" charset="0"/>
            </a:endParaRPr>
          </a:p>
          <a:p>
            <a:r>
              <a:rPr lang="en-IN" sz="2400" dirty="0">
                <a:latin typeface="Bodoni MT" panose="02070603080606020203" pitchFamily="18" charset="0"/>
              </a:rPr>
              <a:t>  Uber operates in many cities and regions, providing riders with access to transportation options even in areas where traditional taxis may be scare.</a:t>
            </a:r>
          </a:p>
          <a:p>
            <a:endParaRPr lang="en-IN" sz="2400" dirty="0">
              <a:latin typeface="Bodoni MT" panose="02070603080606020203" pitchFamily="18" charset="0"/>
            </a:endParaRPr>
          </a:p>
          <a:p>
            <a:endParaRPr lang="en-IN" sz="2400" dirty="0">
              <a:latin typeface="Bodoni MT" panose="02070603080606020203" pitchFamily="18" charset="0"/>
            </a:endParaRPr>
          </a:p>
          <a:p>
            <a:endParaRPr lang="en-US" sz="2400" dirty="0">
              <a:latin typeface="Bodoni MT" panose="02070603080606020203" pitchFamily="18" charset="0"/>
            </a:endParaRPr>
          </a:p>
        </p:txBody>
      </p:sp>
    </p:spTree>
    <p:extLst>
      <p:ext uri="{BB962C8B-B14F-4D97-AF65-F5344CB8AC3E}">
        <p14:creationId xmlns:p14="http://schemas.microsoft.com/office/powerpoint/2010/main" val="325393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562857-7ABD-19B0-3300-3F2629A1CB70}"/>
              </a:ext>
            </a:extLst>
          </p:cNvPr>
          <p:cNvSpPr txBox="1"/>
          <p:nvPr/>
        </p:nvSpPr>
        <p:spPr>
          <a:xfrm>
            <a:off x="419100" y="762000"/>
            <a:ext cx="5219700" cy="7848302"/>
          </a:xfrm>
          <a:prstGeom prst="rect">
            <a:avLst/>
          </a:prstGeom>
          <a:noFill/>
        </p:spPr>
        <p:txBody>
          <a:bodyPr wrap="square" rtlCol="0">
            <a:spAutoFit/>
          </a:bodyPr>
          <a:lstStyle/>
          <a:p>
            <a:r>
              <a:rPr lang="en-US" sz="2400" b="1" dirty="0">
                <a:solidFill>
                  <a:srgbClr val="FF0000"/>
                </a:solidFill>
                <a:latin typeface="Bodoni MT" panose="02070603080606020203" pitchFamily="18" charset="0"/>
              </a:rPr>
              <a:t>Driver Income:</a:t>
            </a:r>
            <a:endParaRPr lang="en-US" sz="2400" dirty="0">
              <a:latin typeface="Bodoni MT" panose="02070603080606020203" pitchFamily="18" charset="0"/>
            </a:endParaRPr>
          </a:p>
          <a:p>
            <a:endParaRPr lang="en-US" sz="2400" dirty="0">
              <a:latin typeface="Bodoni MT" panose="02070603080606020203" pitchFamily="18" charset="0"/>
            </a:endParaRPr>
          </a:p>
          <a:p>
            <a:r>
              <a:rPr lang="en-US" sz="2400" dirty="0">
                <a:latin typeface="Bodoni MT" panose="02070603080606020203" pitchFamily="18" charset="0"/>
              </a:rPr>
              <a:t>  Uber provides flexible earning opportunities for drivers who can choose when and how much they want to work.</a:t>
            </a:r>
          </a:p>
          <a:p>
            <a:endParaRPr lang="en-US" sz="2400" dirty="0">
              <a:latin typeface="Bodoni MT" panose="02070603080606020203" pitchFamily="18" charset="0"/>
            </a:endParaRPr>
          </a:p>
          <a:p>
            <a:r>
              <a:rPr lang="en-US" sz="2400" b="1" dirty="0">
                <a:solidFill>
                  <a:srgbClr val="FF0000"/>
                </a:solidFill>
                <a:latin typeface="Bodoni MT" panose="02070603080606020203" pitchFamily="18" charset="0"/>
              </a:rPr>
              <a:t>Driver ratings:</a:t>
            </a:r>
          </a:p>
          <a:p>
            <a:endParaRPr lang="en-US" sz="2400" dirty="0">
              <a:latin typeface="Bodoni MT" panose="02070603080606020203" pitchFamily="18" charset="0"/>
            </a:endParaRPr>
          </a:p>
          <a:p>
            <a:r>
              <a:rPr lang="en-US" sz="2400" dirty="0">
                <a:latin typeface="Bodoni MT" panose="02070603080606020203" pitchFamily="18" charset="0"/>
              </a:rPr>
              <a:t>  Uber allows riders to rate drivers and provide feedback, which can lead to better service quality and driver accountability.</a:t>
            </a:r>
          </a:p>
          <a:p>
            <a:endParaRPr lang="en-US" sz="2400" dirty="0">
              <a:latin typeface="Bodoni MT" panose="02070603080606020203" pitchFamily="18" charset="0"/>
            </a:endParaRPr>
          </a:p>
          <a:p>
            <a:r>
              <a:rPr lang="en-US" sz="2400" b="1" dirty="0">
                <a:solidFill>
                  <a:srgbClr val="C00000"/>
                </a:solidFill>
                <a:latin typeface="Bodoni MT" panose="02070603080606020203" pitchFamily="18" charset="0"/>
              </a:rPr>
              <a:t>Cashless Transactions:</a:t>
            </a:r>
          </a:p>
          <a:p>
            <a:endParaRPr lang="en-US" sz="2400" dirty="0">
              <a:latin typeface="Bodoni MT" panose="02070603080606020203" pitchFamily="18" charset="0"/>
            </a:endParaRPr>
          </a:p>
          <a:p>
            <a:r>
              <a:rPr lang="en-US" sz="2400" dirty="0">
                <a:latin typeface="Bodoni MT" panose="02070603080606020203" pitchFamily="18" charset="0"/>
              </a:rPr>
              <a:t>  Uber transactions are cashless, with payments made through the app using credit cards or digital wallets, eliminating the need for physical cash.</a:t>
            </a:r>
          </a:p>
          <a:p>
            <a:endParaRPr lang="en-IN" sz="2400" dirty="0">
              <a:latin typeface="Bodoni MT" panose="02070603080606020203" pitchFamily="18" charset="0"/>
            </a:endParaRPr>
          </a:p>
        </p:txBody>
      </p:sp>
    </p:spTree>
    <p:extLst>
      <p:ext uri="{BB962C8B-B14F-4D97-AF65-F5344CB8AC3E}">
        <p14:creationId xmlns:p14="http://schemas.microsoft.com/office/powerpoint/2010/main" val="387218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C2C20F-3F0A-ED56-DF02-EC67448FF270}"/>
              </a:ext>
            </a:extLst>
          </p:cNvPr>
          <p:cNvSpPr txBox="1"/>
          <p:nvPr/>
        </p:nvSpPr>
        <p:spPr>
          <a:xfrm>
            <a:off x="1409700" y="495300"/>
            <a:ext cx="3238500" cy="461665"/>
          </a:xfrm>
          <a:prstGeom prst="rect">
            <a:avLst/>
          </a:prstGeom>
          <a:noFill/>
        </p:spPr>
        <p:txBody>
          <a:bodyPr wrap="square" rtlCol="0">
            <a:spAutoFit/>
          </a:bodyPr>
          <a:lstStyle/>
          <a:p>
            <a:r>
              <a:rPr lang="en-US" sz="2400" dirty="0">
                <a:solidFill>
                  <a:srgbClr val="00B0F0"/>
                </a:solidFill>
                <a:latin typeface="Bodoni MT" panose="02070603080606020203" pitchFamily="18" charset="0"/>
              </a:rPr>
              <a:t>DISADVANTAGES:</a:t>
            </a:r>
            <a:endParaRPr lang="en-IN" sz="2400" dirty="0">
              <a:solidFill>
                <a:srgbClr val="00B0F0"/>
              </a:solidFill>
              <a:latin typeface="Bodoni MT" panose="02070603080606020203" pitchFamily="18" charset="0"/>
            </a:endParaRPr>
          </a:p>
        </p:txBody>
      </p:sp>
      <p:sp>
        <p:nvSpPr>
          <p:cNvPr id="5" name="TextBox 4">
            <a:extLst>
              <a:ext uri="{FF2B5EF4-FFF2-40B4-BE49-F238E27FC236}">
                <a16:creationId xmlns:a16="http://schemas.microsoft.com/office/drawing/2014/main" id="{62316F3A-503E-5A64-3F01-759B7057D97B}"/>
              </a:ext>
            </a:extLst>
          </p:cNvPr>
          <p:cNvSpPr txBox="1"/>
          <p:nvPr/>
        </p:nvSpPr>
        <p:spPr>
          <a:xfrm>
            <a:off x="485775" y="1222415"/>
            <a:ext cx="5886450" cy="8125301"/>
          </a:xfrm>
          <a:prstGeom prst="rect">
            <a:avLst/>
          </a:prstGeom>
          <a:noFill/>
        </p:spPr>
        <p:txBody>
          <a:bodyPr wrap="square">
            <a:spAutoFit/>
          </a:bodyPr>
          <a:lstStyle/>
          <a:p>
            <a:r>
              <a:rPr lang="en-US" b="1" dirty="0">
                <a:latin typeface="Bodoni MT" panose="02070603080606020203" pitchFamily="18" charset="0"/>
              </a:rPr>
              <a:t>Surge</a:t>
            </a:r>
            <a:r>
              <a:rPr lang="en-US" sz="1800" b="1" dirty="0">
                <a:latin typeface="Bodoni MT" panose="02070603080606020203" pitchFamily="18" charset="0"/>
              </a:rPr>
              <a:t> Pricing</a:t>
            </a:r>
            <a:r>
              <a:rPr lang="en-US" sz="1800" dirty="0">
                <a:solidFill>
                  <a:srgbClr val="FF0000"/>
                </a:solidFill>
                <a:latin typeface="Bodoni MT" panose="02070603080606020203" pitchFamily="18" charset="0"/>
              </a:rPr>
              <a:t>:</a:t>
            </a:r>
          </a:p>
          <a:p>
            <a:endParaRPr lang="en-US" sz="1800" dirty="0">
              <a:solidFill>
                <a:srgbClr val="FF0000"/>
              </a:solidFill>
              <a:latin typeface="Bodoni MT" panose="02070603080606020203" pitchFamily="18" charset="0"/>
            </a:endParaRPr>
          </a:p>
          <a:p>
            <a:r>
              <a:rPr lang="en-US" sz="1800" dirty="0">
                <a:solidFill>
                  <a:srgbClr val="FF0000"/>
                </a:solidFill>
                <a:latin typeface="Bodoni MT" panose="02070603080606020203" pitchFamily="18" charset="0"/>
              </a:rPr>
              <a:t>  During peak times or high demand, Uber may implement surge pricing, significantly increasing the cost of rides, which can be frustrating for riders.</a:t>
            </a:r>
          </a:p>
          <a:p>
            <a:endParaRPr lang="en-US" sz="1800" dirty="0">
              <a:solidFill>
                <a:srgbClr val="FF0000"/>
              </a:solidFill>
              <a:latin typeface="Bodoni MT" panose="02070603080606020203" pitchFamily="18" charset="0"/>
            </a:endParaRPr>
          </a:p>
          <a:p>
            <a:r>
              <a:rPr lang="en-US" sz="1800" b="1" dirty="0">
                <a:latin typeface="Bodoni MT" panose="02070603080606020203" pitchFamily="18" charset="0"/>
              </a:rPr>
              <a:t>Safety Concerns:</a:t>
            </a:r>
          </a:p>
          <a:p>
            <a:endParaRPr lang="en-US" sz="1800" dirty="0">
              <a:solidFill>
                <a:srgbClr val="FF0000"/>
              </a:solidFill>
              <a:latin typeface="Bodoni MT" panose="02070603080606020203" pitchFamily="18" charset="0"/>
            </a:endParaRPr>
          </a:p>
          <a:p>
            <a:r>
              <a:rPr lang="en-US" sz="1800" dirty="0">
                <a:solidFill>
                  <a:srgbClr val="FF0000"/>
                </a:solidFill>
                <a:latin typeface="Bodoni MT" panose="02070603080606020203" pitchFamily="18" charset="0"/>
              </a:rPr>
              <a:t>  While Uber has implemented safety features, incidents involving rider/driver safety occurred, raising concerns about the screening and monitoring of drivers.</a:t>
            </a:r>
          </a:p>
          <a:p>
            <a:endParaRPr lang="en-US" dirty="0">
              <a:solidFill>
                <a:srgbClr val="FF0000"/>
              </a:solidFill>
              <a:latin typeface="Bodoni MT" panose="02070603080606020203" pitchFamily="18" charset="0"/>
            </a:endParaRPr>
          </a:p>
          <a:p>
            <a:r>
              <a:rPr lang="en-US" sz="1800" b="1" dirty="0">
                <a:latin typeface="Bodoni MT" panose="02070603080606020203" pitchFamily="18" charset="0"/>
              </a:rPr>
              <a:t>Accessibility</a:t>
            </a:r>
            <a:r>
              <a:rPr lang="en-US" sz="1800" dirty="0">
                <a:solidFill>
                  <a:srgbClr val="FF0000"/>
                </a:solidFill>
                <a:latin typeface="Bodoni MT" panose="02070603080606020203" pitchFamily="18" charset="0"/>
              </a:rPr>
              <a:t>:</a:t>
            </a:r>
          </a:p>
          <a:p>
            <a:endParaRPr lang="en-US" dirty="0">
              <a:solidFill>
                <a:srgbClr val="FF0000"/>
              </a:solidFill>
              <a:latin typeface="Bodoni MT" panose="02070603080606020203" pitchFamily="18" charset="0"/>
            </a:endParaRPr>
          </a:p>
          <a:p>
            <a:r>
              <a:rPr lang="en-US" sz="1800" dirty="0">
                <a:solidFill>
                  <a:srgbClr val="FF0000"/>
                </a:solidFill>
                <a:latin typeface="Bodoni MT" panose="02070603080606020203" pitchFamily="18" charset="0"/>
              </a:rPr>
              <a:t>  Uber may not be accessible to everyone, particularly those without smartphones or internet access.</a:t>
            </a:r>
          </a:p>
          <a:p>
            <a:endParaRPr lang="en-US" dirty="0">
              <a:solidFill>
                <a:srgbClr val="FF0000"/>
              </a:solidFill>
              <a:latin typeface="Bodoni MT" panose="02070603080606020203" pitchFamily="18" charset="0"/>
            </a:endParaRPr>
          </a:p>
          <a:p>
            <a:r>
              <a:rPr lang="en-US" sz="1800" b="1" dirty="0">
                <a:latin typeface="Bodoni MT" panose="02070603080606020203" pitchFamily="18" charset="0"/>
              </a:rPr>
              <a:t>Environmental Impact</a:t>
            </a:r>
            <a:r>
              <a:rPr lang="en-US" sz="1800" dirty="0">
                <a:solidFill>
                  <a:srgbClr val="FF0000"/>
                </a:solidFill>
                <a:latin typeface="Bodoni MT" panose="02070603080606020203" pitchFamily="18" charset="0"/>
              </a:rPr>
              <a:t>:</a:t>
            </a:r>
          </a:p>
          <a:p>
            <a:endParaRPr lang="en-US" dirty="0">
              <a:solidFill>
                <a:srgbClr val="FF0000"/>
              </a:solidFill>
              <a:latin typeface="Bodoni MT" panose="02070603080606020203" pitchFamily="18" charset="0"/>
            </a:endParaRPr>
          </a:p>
          <a:p>
            <a:r>
              <a:rPr lang="en-US" sz="1800" dirty="0">
                <a:solidFill>
                  <a:srgbClr val="FF0000"/>
                </a:solidFill>
                <a:latin typeface="Bodoni MT" panose="02070603080606020203" pitchFamily="18" charset="0"/>
              </a:rPr>
              <a:t>  The proliferation of ride-sharing services like uber has raised concerns about increased traffic congestion and carbon emissions in some cities.</a:t>
            </a:r>
          </a:p>
          <a:p>
            <a:endParaRPr lang="en-US" dirty="0">
              <a:solidFill>
                <a:srgbClr val="FF0000"/>
              </a:solidFill>
              <a:latin typeface="Bodoni MT" panose="02070603080606020203" pitchFamily="18" charset="0"/>
            </a:endParaRPr>
          </a:p>
          <a:p>
            <a:r>
              <a:rPr lang="en-US" sz="1800" b="1" dirty="0">
                <a:latin typeface="Bodoni MT" panose="02070603080606020203" pitchFamily="18" charset="0"/>
              </a:rPr>
              <a:t>Lack of Employee Benefits</a:t>
            </a:r>
            <a:r>
              <a:rPr lang="en-US" sz="1800" dirty="0">
                <a:solidFill>
                  <a:srgbClr val="FF0000"/>
                </a:solidFill>
                <a:latin typeface="Bodoni MT" panose="02070603080606020203" pitchFamily="18" charset="0"/>
              </a:rPr>
              <a:t>:</a:t>
            </a:r>
          </a:p>
          <a:p>
            <a:endParaRPr lang="en-US" dirty="0">
              <a:solidFill>
                <a:srgbClr val="FF0000"/>
              </a:solidFill>
              <a:latin typeface="Bodoni MT" panose="02070603080606020203" pitchFamily="18" charset="0"/>
            </a:endParaRPr>
          </a:p>
          <a:p>
            <a:r>
              <a:rPr lang="en-US" sz="1800" dirty="0">
                <a:solidFill>
                  <a:srgbClr val="FF0000"/>
                </a:solidFill>
                <a:latin typeface="Bodoni MT" panose="02070603080606020203" pitchFamily="18" charset="0"/>
              </a:rPr>
              <a:t>  Uber classifies its drivers as independent contractors, which means they do not receive benefits like health insurance, retirement contributions, or paid time off.</a:t>
            </a:r>
          </a:p>
          <a:p>
            <a:endParaRPr lang="en-US" sz="1800" dirty="0">
              <a:solidFill>
                <a:srgbClr val="FF0000"/>
              </a:solidFill>
              <a:latin typeface="Bodoni MT" panose="02070603080606020203" pitchFamily="18" charset="0"/>
            </a:endParaRPr>
          </a:p>
        </p:txBody>
      </p:sp>
      <p:sp>
        <p:nvSpPr>
          <p:cNvPr id="7" name="TextBox 6">
            <a:extLst>
              <a:ext uri="{FF2B5EF4-FFF2-40B4-BE49-F238E27FC236}">
                <a16:creationId xmlns:a16="http://schemas.microsoft.com/office/drawing/2014/main" id="{BBE9DC2C-A61C-E2AE-A160-B8B995E73E32}"/>
              </a:ext>
            </a:extLst>
          </p:cNvPr>
          <p:cNvSpPr txBox="1"/>
          <p:nvPr/>
        </p:nvSpPr>
        <p:spPr>
          <a:xfrm>
            <a:off x="800100" y="5285065"/>
            <a:ext cx="4857750" cy="9789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345736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A0C18B-7674-9045-17AD-4CAFA24309CE}"/>
              </a:ext>
            </a:extLst>
          </p:cNvPr>
          <p:cNvSpPr txBox="1"/>
          <p:nvPr/>
        </p:nvSpPr>
        <p:spPr>
          <a:xfrm flipH="1">
            <a:off x="1695450" y="304800"/>
            <a:ext cx="2952750" cy="584775"/>
          </a:xfrm>
          <a:prstGeom prst="rect">
            <a:avLst/>
          </a:prstGeom>
          <a:noFill/>
        </p:spPr>
        <p:txBody>
          <a:bodyPr wrap="square" rtlCol="0">
            <a:spAutoFit/>
          </a:bodyPr>
          <a:lstStyle/>
          <a:p>
            <a:r>
              <a:rPr lang="en-US" sz="3200" dirty="0">
                <a:solidFill>
                  <a:schemeClr val="accent2">
                    <a:lumMod val="75000"/>
                  </a:schemeClr>
                </a:solidFill>
                <a:latin typeface="Bodoni MT" panose="02070603080606020203" pitchFamily="18" charset="0"/>
              </a:rPr>
              <a:t>CONCLUSION</a:t>
            </a:r>
            <a:endParaRPr lang="en-IN" sz="3200" dirty="0">
              <a:solidFill>
                <a:schemeClr val="accent2">
                  <a:lumMod val="75000"/>
                </a:schemeClr>
              </a:solidFill>
              <a:latin typeface="Bodoni MT" panose="02070603080606020203" pitchFamily="18" charset="0"/>
            </a:endParaRPr>
          </a:p>
        </p:txBody>
      </p:sp>
      <p:sp>
        <p:nvSpPr>
          <p:cNvPr id="4" name="TextBox 3">
            <a:extLst>
              <a:ext uri="{FF2B5EF4-FFF2-40B4-BE49-F238E27FC236}">
                <a16:creationId xmlns:a16="http://schemas.microsoft.com/office/drawing/2014/main" id="{D1D66E7C-1C4F-C78C-60B8-EA7AB9620356}"/>
              </a:ext>
            </a:extLst>
          </p:cNvPr>
          <p:cNvSpPr txBox="1"/>
          <p:nvPr/>
        </p:nvSpPr>
        <p:spPr>
          <a:xfrm flipH="1">
            <a:off x="712469" y="1600200"/>
            <a:ext cx="4888231" cy="3785652"/>
          </a:xfrm>
          <a:prstGeom prst="rect">
            <a:avLst/>
          </a:prstGeom>
          <a:noFill/>
        </p:spPr>
        <p:txBody>
          <a:bodyPr wrap="square" rtlCol="0">
            <a:spAutoFit/>
          </a:bodyPr>
          <a:lstStyle/>
          <a:p>
            <a:r>
              <a:rPr lang="en-US" sz="2400" dirty="0">
                <a:latin typeface="Bodoni MT" panose="02070603080606020203" pitchFamily="18" charset="0"/>
              </a:rPr>
              <a:t>In this project, we analysis UBER EXPEDITIONARY ANALYSIS and explain the concept of UBER TRIPS.  This analysis can help Uber drivers decide where to focus their driving efforts for maximum efficiency and profitability.  We also give a brief overview of the Uber Trips and to find unknown pattern in the Uber Drives dataset. </a:t>
            </a:r>
            <a:endParaRPr lang="en-IN" sz="2400" dirty="0">
              <a:latin typeface="Bodoni MT" panose="02070603080606020203" pitchFamily="18" charset="0"/>
            </a:endParaRPr>
          </a:p>
        </p:txBody>
      </p:sp>
      <p:pic>
        <p:nvPicPr>
          <p:cNvPr id="6" name="Picture 5">
            <a:extLst>
              <a:ext uri="{FF2B5EF4-FFF2-40B4-BE49-F238E27FC236}">
                <a16:creationId xmlns:a16="http://schemas.microsoft.com/office/drawing/2014/main" id="{718573D5-AFCF-A63C-4B2D-D11AC6DC3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12" y="5785903"/>
            <a:ext cx="6124575" cy="3524249"/>
          </a:xfrm>
          <a:prstGeom prst="rect">
            <a:avLst/>
          </a:prstGeom>
        </p:spPr>
      </p:pic>
    </p:spTree>
    <p:extLst>
      <p:ext uri="{BB962C8B-B14F-4D97-AF65-F5344CB8AC3E}">
        <p14:creationId xmlns:p14="http://schemas.microsoft.com/office/powerpoint/2010/main" val="207914259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52B470-0F51-9AE6-C00B-B3BD3DA9AE17}"/>
              </a:ext>
            </a:extLst>
          </p:cNvPr>
          <p:cNvSpPr txBox="1"/>
          <p:nvPr/>
        </p:nvSpPr>
        <p:spPr>
          <a:xfrm flipH="1">
            <a:off x="1619250" y="762000"/>
            <a:ext cx="3409950" cy="523220"/>
          </a:xfrm>
          <a:prstGeom prst="rect">
            <a:avLst/>
          </a:prstGeom>
          <a:noFill/>
        </p:spPr>
        <p:txBody>
          <a:bodyPr wrap="square" rtlCol="0">
            <a:spAutoFit/>
          </a:bodyPr>
          <a:lstStyle/>
          <a:p>
            <a:r>
              <a:rPr lang="en-US" sz="2800" b="1" dirty="0">
                <a:solidFill>
                  <a:schemeClr val="accent6">
                    <a:lumMod val="40000"/>
                    <a:lumOff val="60000"/>
                  </a:schemeClr>
                </a:solidFill>
                <a:latin typeface="Bookman Old Style" panose="02050604050505020204" pitchFamily="18" charset="0"/>
              </a:rPr>
              <a:t>FUTURE SCOPE</a:t>
            </a:r>
            <a:endParaRPr lang="en-IN" sz="2800" b="1" dirty="0">
              <a:solidFill>
                <a:schemeClr val="accent6">
                  <a:lumMod val="40000"/>
                  <a:lumOff val="6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455F68EA-8C5A-BC4B-B980-05E8B861C1F7}"/>
              </a:ext>
            </a:extLst>
          </p:cNvPr>
          <p:cNvSpPr txBox="1"/>
          <p:nvPr/>
        </p:nvSpPr>
        <p:spPr>
          <a:xfrm>
            <a:off x="647700" y="1898630"/>
            <a:ext cx="662940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70C0"/>
                </a:solidFill>
                <a:latin typeface="Bodoni MT" panose="02070603080606020203" pitchFamily="18" charset="0"/>
              </a:rPr>
              <a:t>Cheaper cars by buying used</a:t>
            </a:r>
          </a:p>
          <a:p>
            <a:pPr marL="342900" indent="-342900">
              <a:buFont typeface="Arial" panose="020B0604020202020204" pitchFamily="34" charset="0"/>
              <a:buChar char="•"/>
            </a:pPr>
            <a:endParaRPr lang="en-US" sz="2400" dirty="0">
              <a:solidFill>
                <a:srgbClr val="0070C0"/>
              </a:solidFill>
              <a:latin typeface="Bodoni MT" panose="02070603080606020203" pitchFamily="18" charset="0"/>
            </a:endParaRPr>
          </a:p>
          <a:p>
            <a:pPr marL="342900" indent="-342900">
              <a:buFont typeface="Arial" panose="020B0604020202020204" pitchFamily="34" charset="0"/>
              <a:buChar char="•"/>
            </a:pPr>
            <a:r>
              <a:rPr lang="en-US" sz="2400" dirty="0">
                <a:solidFill>
                  <a:srgbClr val="0070C0"/>
                </a:solidFill>
                <a:latin typeface="Bodoni MT" panose="02070603080606020203" pitchFamily="18" charset="0"/>
              </a:rPr>
              <a:t>Less expensive hybrid vehicles</a:t>
            </a:r>
          </a:p>
          <a:p>
            <a:pPr marL="342900" indent="-342900">
              <a:buFont typeface="Arial" panose="020B0604020202020204" pitchFamily="34" charset="0"/>
              <a:buChar char="•"/>
            </a:pPr>
            <a:endParaRPr lang="en-US" sz="2400" dirty="0">
              <a:solidFill>
                <a:srgbClr val="0070C0"/>
              </a:solidFill>
              <a:latin typeface="Bodoni MT" panose="02070603080606020203" pitchFamily="18" charset="0"/>
            </a:endParaRPr>
          </a:p>
          <a:p>
            <a:pPr marL="342900" indent="-342900">
              <a:buFont typeface="Arial" panose="020B0604020202020204" pitchFamily="34" charset="0"/>
              <a:buChar char="•"/>
            </a:pPr>
            <a:r>
              <a:rPr lang="en-US" sz="2400" dirty="0">
                <a:solidFill>
                  <a:srgbClr val="0070C0"/>
                </a:solidFill>
                <a:latin typeface="Bodoni MT" panose="02070603080606020203" pitchFamily="18" charset="0"/>
              </a:rPr>
              <a:t>More accurate GPS technology</a:t>
            </a:r>
          </a:p>
          <a:p>
            <a:pPr marL="342900" indent="-342900">
              <a:buFont typeface="Arial" panose="020B0604020202020204" pitchFamily="34" charset="0"/>
              <a:buChar char="•"/>
            </a:pPr>
            <a:endParaRPr lang="en-US" sz="2400" dirty="0">
              <a:solidFill>
                <a:srgbClr val="0070C0"/>
              </a:solidFill>
              <a:latin typeface="Bodoni MT" panose="02070603080606020203" pitchFamily="18" charset="0"/>
            </a:endParaRPr>
          </a:p>
          <a:p>
            <a:pPr marL="342900" indent="-342900">
              <a:buFont typeface="Arial" panose="020B0604020202020204" pitchFamily="34" charset="0"/>
              <a:buChar char="•"/>
            </a:pPr>
            <a:r>
              <a:rPr lang="en-US" sz="2400" dirty="0">
                <a:solidFill>
                  <a:srgbClr val="0070C0"/>
                </a:solidFill>
                <a:latin typeface="Bodoni MT" panose="02070603080606020203" pitchFamily="18" charset="0"/>
              </a:rPr>
              <a:t>Discount rates for multi-hours bookings</a:t>
            </a:r>
          </a:p>
          <a:p>
            <a:pPr marL="342900" indent="-342900">
              <a:buFont typeface="Arial" panose="020B0604020202020204" pitchFamily="34" charset="0"/>
              <a:buChar char="•"/>
            </a:pPr>
            <a:endParaRPr lang="en-US" sz="2400" dirty="0">
              <a:solidFill>
                <a:srgbClr val="0070C0"/>
              </a:solidFill>
              <a:latin typeface="Bodoni MT" panose="02070603080606020203" pitchFamily="18" charset="0"/>
            </a:endParaRPr>
          </a:p>
          <a:p>
            <a:pPr marL="342900" indent="-342900">
              <a:buFont typeface="Arial" panose="020B0604020202020204" pitchFamily="34" charset="0"/>
              <a:buChar char="•"/>
            </a:pPr>
            <a:r>
              <a:rPr lang="en-US" sz="2400" dirty="0">
                <a:solidFill>
                  <a:srgbClr val="0070C0"/>
                </a:solidFill>
                <a:latin typeface="Bodoni MT" panose="02070603080606020203" pitchFamily="18" charset="0"/>
              </a:rPr>
              <a:t>Pay premium for on demand service</a:t>
            </a:r>
            <a:endParaRPr lang="en-IN" sz="2400" dirty="0">
              <a:solidFill>
                <a:srgbClr val="0070C0"/>
              </a:solidFill>
              <a:latin typeface="Bodoni MT" panose="02070603080606020203" pitchFamily="18" charset="0"/>
            </a:endParaRPr>
          </a:p>
        </p:txBody>
      </p:sp>
      <p:pic>
        <p:nvPicPr>
          <p:cNvPr id="8" name="Picture 7">
            <a:extLst>
              <a:ext uri="{FF2B5EF4-FFF2-40B4-BE49-F238E27FC236}">
                <a16:creationId xmlns:a16="http://schemas.microsoft.com/office/drawing/2014/main" id="{0D4B531C-E588-2DC0-221B-616EC91A37D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8449" y="5562600"/>
            <a:ext cx="4941102" cy="4076700"/>
          </a:xfrm>
          <a:prstGeom prst="rect">
            <a:avLst/>
          </a:prstGeom>
        </p:spPr>
      </p:pic>
    </p:spTree>
    <p:extLst>
      <p:ext uri="{BB962C8B-B14F-4D97-AF65-F5344CB8AC3E}">
        <p14:creationId xmlns:p14="http://schemas.microsoft.com/office/powerpoint/2010/main" val="691033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912E87-6FA4-88AA-E154-88B3B7AC5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2119312"/>
            <a:ext cx="5829300" cy="4567238"/>
          </a:xfrm>
          <a:prstGeom prst="rect">
            <a:avLst/>
          </a:prstGeom>
        </p:spPr>
      </p:pic>
    </p:spTree>
    <p:extLst>
      <p:ext uri="{BB962C8B-B14F-4D97-AF65-F5344CB8AC3E}">
        <p14:creationId xmlns:p14="http://schemas.microsoft.com/office/powerpoint/2010/main" val="5790062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592BC-C3EC-249E-7575-371317076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2579"/>
            <a:ext cx="6858000" cy="3855742"/>
          </a:xfrm>
          <a:prstGeom prst="rect">
            <a:avLst/>
          </a:prstGeom>
        </p:spPr>
      </p:pic>
      <p:sp>
        <p:nvSpPr>
          <p:cNvPr id="5" name="TextBox 4">
            <a:extLst>
              <a:ext uri="{FF2B5EF4-FFF2-40B4-BE49-F238E27FC236}">
                <a16:creationId xmlns:a16="http://schemas.microsoft.com/office/drawing/2014/main" id="{04D7DB43-047C-60D7-09E8-33F77258E24A}"/>
              </a:ext>
            </a:extLst>
          </p:cNvPr>
          <p:cNvSpPr txBox="1"/>
          <p:nvPr/>
        </p:nvSpPr>
        <p:spPr>
          <a:xfrm>
            <a:off x="0" y="666750"/>
            <a:ext cx="7105650" cy="400110"/>
          </a:xfrm>
          <a:prstGeom prst="rect">
            <a:avLst/>
          </a:prstGeom>
          <a:noFill/>
        </p:spPr>
        <p:txBody>
          <a:bodyPr wrap="square" rtlCol="0">
            <a:spAutoFit/>
          </a:bodyPr>
          <a:lstStyle/>
          <a:p>
            <a:r>
              <a:rPr lang="en-US" sz="2000" dirty="0">
                <a:latin typeface="Bodoni MT" panose="02070603080606020203" pitchFamily="18" charset="0"/>
              </a:rPr>
              <a:t>PROBLEM DEFINITION &amp; DESIGN THINKING:</a:t>
            </a:r>
            <a:endParaRPr lang="en-IN" sz="2000" dirty="0">
              <a:latin typeface="Bodoni MT" panose="02070603080606020203" pitchFamily="18" charset="0"/>
            </a:endParaRPr>
          </a:p>
        </p:txBody>
      </p:sp>
      <p:sp>
        <p:nvSpPr>
          <p:cNvPr id="6" name="TextBox 5">
            <a:extLst>
              <a:ext uri="{FF2B5EF4-FFF2-40B4-BE49-F238E27FC236}">
                <a16:creationId xmlns:a16="http://schemas.microsoft.com/office/drawing/2014/main" id="{38582983-D3D2-5403-F58C-055B9C753521}"/>
              </a:ext>
            </a:extLst>
          </p:cNvPr>
          <p:cNvSpPr txBox="1"/>
          <p:nvPr/>
        </p:nvSpPr>
        <p:spPr>
          <a:xfrm>
            <a:off x="381000" y="1066860"/>
            <a:ext cx="4210050" cy="400110"/>
          </a:xfrm>
          <a:prstGeom prst="rect">
            <a:avLst/>
          </a:prstGeom>
          <a:noFill/>
        </p:spPr>
        <p:txBody>
          <a:bodyPr wrap="square" rtlCol="0">
            <a:spAutoFit/>
          </a:bodyPr>
          <a:lstStyle/>
          <a:p>
            <a:r>
              <a:rPr lang="en-US" sz="2000" dirty="0">
                <a:solidFill>
                  <a:schemeClr val="accent2">
                    <a:lumMod val="40000"/>
                    <a:lumOff val="60000"/>
                  </a:schemeClr>
                </a:solidFill>
                <a:latin typeface="Bodoni MT" panose="02070603080606020203" pitchFamily="18" charset="0"/>
              </a:rPr>
              <a:t>2.1 EMPATHY MAP</a:t>
            </a:r>
            <a:endParaRPr lang="en-IN" sz="2000" dirty="0">
              <a:solidFill>
                <a:schemeClr val="accent2">
                  <a:lumMod val="40000"/>
                  <a:lumOff val="60000"/>
                </a:schemeClr>
              </a:solidFill>
              <a:latin typeface="Bodoni MT" panose="02070603080606020203" pitchFamily="18" charset="0"/>
            </a:endParaRPr>
          </a:p>
        </p:txBody>
      </p:sp>
      <p:sp>
        <p:nvSpPr>
          <p:cNvPr id="12" name="TextBox 11">
            <a:extLst>
              <a:ext uri="{FF2B5EF4-FFF2-40B4-BE49-F238E27FC236}">
                <a16:creationId xmlns:a16="http://schemas.microsoft.com/office/drawing/2014/main" id="{7E90405D-4B27-158C-76EB-E5EC245623EA}"/>
              </a:ext>
            </a:extLst>
          </p:cNvPr>
          <p:cNvSpPr txBox="1"/>
          <p:nvPr/>
        </p:nvSpPr>
        <p:spPr>
          <a:xfrm>
            <a:off x="400050" y="5933985"/>
            <a:ext cx="5524500" cy="400110"/>
          </a:xfrm>
          <a:prstGeom prst="rect">
            <a:avLst/>
          </a:prstGeom>
          <a:noFill/>
        </p:spPr>
        <p:txBody>
          <a:bodyPr wrap="square" rtlCol="0">
            <a:spAutoFit/>
          </a:bodyPr>
          <a:lstStyle/>
          <a:p>
            <a:r>
              <a:rPr lang="en-US" sz="2000" dirty="0">
                <a:solidFill>
                  <a:schemeClr val="accent2">
                    <a:lumMod val="40000"/>
                    <a:lumOff val="60000"/>
                  </a:schemeClr>
                </a:solidFill>
                <a:latin typeface="Bodoni MT" panose="02070603080606020203" pitchFamily="18" charset="0"/>
              </a:rPr>
              <a:t>2.2 IDEATION &amp; BRAINSTORMING MAP</a:t>
            </a:r>
            <a:endParaRPr lang="en-IN" sz="2000" dirty="0">
              <a:solidFill>
                <a:schemeClr val="accent2">
                  <a:lumMod val="40000"/>
                  <a:lumOff val="60000"/>
                </a:schemeClr>
              </a:solidFill>
              <a:latin typeface="Bodoni MT" panose="02070603080606020203" pitchFamily="18" charset="0"/>
            </a:endParaRPr>
          </a:p>
        </p:txBody>
      </p:sp>
      <p:pic>
        <p:nvPicPr>
          <p:cNvPr id="14" name="Picture 13">
            <a:extLst>
              <a:ext uri="{FF2B5EF4-FFF2-40B4-BE49-F238E27FC236}">
                <a16:creationId xmlns:a16="http://schemas.microsoft.com/office/drawing/2014/main" id="{49B7F077-E19E-9754-6B26-E7D9D9A98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34205"/>
            <a:ext cx="6858000" cy="4333844"/>
          </a:xfrm>
          <a:prstGeom prst="rect">
            <a:avLst/>
          </a:prstGeom>
        </p:spPr>
      </p:pic>
    </p:spTree>
    <p:extLst>
      <p:ext uri="{BB962C8B-B14F-4D97-AF65-F5344CB8AC3E}">
        <p14:creationId xmlns:p14="http://schemas.microsoft.com/office/powerpoint/2010/main" val="582878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A5C15B-9DD1-2768-101E-25097945C22F}"/>
              </a:ext>
            </a:extLst>
          </p:cNvPr>
          <p:cNvSpPr txBox="1"/>
          <p:nvPr/>
        </p:nvSpPr>
        <p:spPr>
          <a:xfrm>
            <a:off x="266700" y="304800"/>
            <a:ext cx="3829050" cy="400110"/>
          </a:xfrm>
          <a:prstGeom prst="rect">
            <a:avLst/>
          </a:prstGeom>
          <a:noFill/>
        </p:spPr>
        <p:txBody>
          <a:bodyPr wrap="square" rtlCol="0">
            <a:spAutoFit/>
          </a:bodyPr>
          <a:lstStyle/>
          <a:p>
            <a:r>
              <a:rPr lang="en-US" sz="2000" dirty="0">
                <a:solidFill>
                  <a:schemeClr val="accent4">
                    <a:lumMod val="40000"/>
                    <a:lumOff val="60000"/>
                  </a:schemeClr>
                </a:solidFill>
                <a:latin typeface="Bodoni MT" panose="02070603080606020203" pitchFamily="18" charset="0"/>
              </a:rPr>
              <a:t>RESULT</a:t>
            </a:r>
            <a:endParaRPr lang="en-IN" sz="2000" dirty="0">
              <a:solidFill>
                <a:schemeClr val="accent4">
                  <a:lumMod val="40000"/>
                  <a:lumOff val="60000"/>
                </a:schemeClr>
              </a:solidFill>
              <a:latin typeface="Bodoni MT" panose="02070603080606020203" pitchFamily="18" charset="0"/>
            </a:endParaRPr>
          </a:p>
        </p:txBody>
      </p:sp>
      <p:sp>
        <p:nvSpPr>
          <p:cNvPr id="3" name="TextBox 2">
            <a:extLst>
              <a:ext uri="{FF2B5EF4-FFF2-40B4-BE49-F238E27FC236}">
                <a16:creationId xmlns:a16="http://schemas.microsoft.com/office/drawing/2014/main" id="{5817EDBC-F9D0-D3EE-6388-DF0C36C72EC3}"/>
              </a:ext>
            </a:extLst>
          </p:cNvPr>
          <p:cNvSpPr txBox="1"/>
          <p:nvPr/>
        </p:nvSpPr>
        <p:spPr>
          <a:xfrm>
            <a:off x="1771650" y="737176"/>
            <a:ext cx="5086350" cy="400110"/>
          </a:xfrm>
          <a:prstGeom prst="rect">
            <a:avLst/>
          </a:prstGeom>
          <a:noFill/>
        </p:spPr>
        <p:txBody>
          <a:bodyPr wrap="square" rtlCol="0">
            <a:spAutoFit/>
          </a:bodyPr>
          <a:lstStyle/>
          <a:p>
            <a:r>
              <a:rPr lang="en-US" sz="2000" dirty="0">
                <a:solidFill>
                  <a:schemeClr val="accent2">
                    <a:lumMod val="75000"/>
                  </a:schemeClr>
                </a:solidFill>
                <a:latin typeface="Bodoni MT" panose="02070603080606020203" pitchFamily="18" charset="0"/>
              </a:rPr>
              <a:t>DOWNLOADING THE DATASET</a:t>
            </a:r>
            <a:endParaRPr lang="en-IN" sz="2000" dirty="0">
              <a:solidFill>
                <a:schemeClr val="accent2">
                  <a:lumMod val="75000"/>
                </a:schemeClr>
              </a:solidFill>
              <a:latin typeface="Bodoni MT" panose="02070603080606020203" pitchFamily="18" charset="0"/>
            </a:endParaRPr>
          </a:p>
        </p:txBody>
      </p:sp>
      <p:pic>
        <p:nvPicPr>
          <p:cNvPr id="5" name="Picture 4">
            <a:extLst>
              <a:ext uri="{FF2B5EF4-FFF2-40B4-BE49-F238E27FC236}">
                <a16:creationId xmlns:a16="http://schemas.microsoft.com/office/drawing/2014/main" id="{BE34718C-0E1B-D0F1-DF09-08EDFEB64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5130"/>
            <a:ext cx="6858000" cy="4952910"/>
          </a:xfrm>
          <a:prstGeom prst="rect">
            <a:avLst/>
          </a:prstGeom>
        </p:spPr>
      </p:pic>
      <p:sp>
        <p:nvSpPr>
          <p:cNvPr id="9" name="TextBox 8">
            <a:extLst>
              <a:ext uri="{FF2B5EF4-FFF2-40B4-BE49-F238E27FC236}">
                <a16:creationId xmlns:a16="http://schemas.microsoft.com/office/drawing/2014/main" id="{4B78AE74-9975-5CB0-BE24-E287B7A1819C}"/>
              </a:ext>
            </a:extLst>
          </p:cNvPr>
          <p:cNvSpPr txBox="1"/>
          <p:nvPr/>
        </p:nvSpPr>
        <p:spPr>
          <a:xfrm>
            <a:off x="1771650" y="7410660"/>
            <a:ext cx="4286250" cy="400110"/>
          </a:xfrm>
          <a:prstGeom prst="rect">
            <a:avLst/>
          </a:prstGeom>
          <a:noFill/>
        </p:spPr>
        <p:txBody>
          <a:bodyPr wrap="square" rtlCol="0">
            <a:spAutoFit/>
          </a:bodyPr>
          <a:lstStyle/>
          <a:p>
            <a:endParaRPr lang="en-IN" sz="2000" dirty="0">
              <a:latin typeface="Bodoni MT" panose="02070603080606020203" pitchFamily="18" charset="0"/>
            </a:endParaRPr>
          </a:p>
        </p:txBody>
      </p:sp>
      <p:sp>
        <p:nvSpPr>
          <p:cNvPr id="10" name="TextBox 9">
            <a:extLst>
              <a:ext uri="{FF2B5EF4-FFF2-40B4-BE49-F238E27FC236}">
                <a16:creationId xmlns:a16="http://schemas.microsoft.com/office/drawing/2014/main" id="{77DD92E6-6004-BAA8-6233-A9622E4408A5}"/>
              </a:ext>
            </a:extLst>
          </p:cNvPr>
          <p:cNvSpPr txBox="1"/>
          <p:nvPr/>
        </p:nvSpPr>
        <p:spPr>
          <a:xfrm>
            <a:off x="0" y="7563060"/>
            <a:ext cx="6858000" cy="1015663"/>
          </a:xfrm>
          <a:prstGeom prst="rect">
            <a:avLst/>
          </a:prstGeom>
          <a:noFill/>
        </p:spPr>
        <p:txBody>
          <a:bodyPr wrap="square" rtlCol="0">
            <a:spAutoFit/>
          </a:bodyPr>
          <a:lstStyle/>
          <a:p>
            <a:r>
              <a:rPr lang="en-US" sz="2000" b="0" i="0" dirty="0">
                <a:solidFill>
                  <a:srgbClr val="00B0F0"/>
                </a:solidFill>
                <a:effectLst/>
                <a:latin typeface="arial" panose="020B0604020202020204" pitchFamily="34" charset="0"/>
              </a:rPr>
              <a:t>A collection of related sets of information that is composed of separate elements but can be </a:t>
            </a:r>
            <a:r>
              <a:rPr lang="en-US" sz="2000" dirty="0">
                <a:solidFill>
                  <a:srgbClr val="00B0F0"/>
                </a:solidFill>
                <a:latin typeface="arial" panose="020B0604020202020204" pitchFamily="34" charset="0"/>
              </a:rPr>
              <a:t>manipulated as a unit by a computer.</a:t>
            </a:r>
            <a:endParaRPr lang="en-IN" sz="2000" dirty="0">
              <a:solidFill>
                <a:srgbClr val="00B0F0"/>
              </a:solidFill>
              <a:latin typeface="Bodoni MT" panose="02070603080606020203" pitchFamily="18" charset="0"/>
            </a:endParaRPr>
          </a:p>
        </p:txBody>
      </p:sp>
    </p:spTree>
    <p:extLst>
      <p:ext uri="{BB962C8B-B14F-4D97-AF65-F5344CB8AC3E}">
        <p14:creationId xmlns:p14="http://schemas.microsoft.com/office/powerpoint/2010/main" val="2369310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8092C2-53B2-A862-2016-7A5F1D9820F8}"/>
              </a:ext>
            </a:extLst>
          </p:cNvPr>
          <p:cNvSpPr txBox="1"/>
          <p:nvPr/>
        </p:nvSpPr>
        <p:spPr>
          <a:xfrm>
            <a:off x="438150" y="304800"/>
            <a:ext cx="3505200" cy="400110"/>
          </a:xfrm>
          <a:prstGeom prst="rect">
            <a:avLst/>
          </a:prstGeom>
          <a:noFill/>
        </p:spPr>
        <p:txBody>
          <a:bodyPr wrap="square" rtlCol="0">
            <a:spAutoFit/>
          </a:bodyPr>
          <a:lstStyle/>
          <a:p>
            <a:r>
              <a:rPr lang="en-US" sz="2000" dirty="0">
                <a:latin typeface="Bodoni MT" panose="02070603080606020203" pitchFamily="18" charset="0"/>
              </a:rPr>
              <a:t>DATA VISULATION</a:t>
            </a:r>
            <a:endParaRPr lang="en-IN" sz="2000" dirty="0">
              <a:latin typeface="Bodoni MT" panose="02070603080606020203" pitchFamily="18" charset="0"/>
            </a:endParaRPr>
          </a:p>
        </p:txBody>
      </p:sp>
      <p:sp>
        <p:nvSpPr>
          <p:cNvPr id="5" name="TextBox 4">
            <a:extLst>
              <a:ext uri="{FF2B5EF4-FFF2-40B4-BE49-F238E27FC236}">
                <a16:creationId xmlns:a16="http://schemas.microsoft.com/office/drawing/2014/main" id="{ED1DB056-52D4-E3A4-C8AA-9CDF829003F9}"/>
              </a:ext>
            </a:extLst>
          </p:cNvPr>
          <p:cNvSpPr txBox="1"/>
          <p:nvPr/>
        </p:nvSpPr>
        <p:spPr>
          <a:xfrm>
            <a:off x="0" y="895350"/>
            <a:ext cx="6858000" cy="1200329"/>
          </a:xfrm>
          <a:prstGeom prst="rect">
            <a:avLst/>
          </a:prstGeom>
          <a:noFill/>
        </p:spPr>
        <p:txBody>
          <a:bodyPr wrap="square" rtlCol="0">
            <a:spAutoFit/>
          </a:bodyPr>
          <a:lstStyle/>
          <a:p>
            <a:r>
              <a:rPr lang="en-US" sz="2400" dirty="0">
                <a:solidFill>
                  <a:srgbClr val="C00000"/>
                </a:solidFill>
                <a:latin typeface="Bodoni MT" panose="02070603080606020203" pitchFamily="18" charset="0"/>
              </a:rPr>
              <a:t>Data </a:t>
            </a:r>
            <a:r>
              <a:rPr lang="en-US" sz="2400" dirty="0" err="1">
                <a:solidFill>
                  <a:srgbClr val="C00000"/>
                </a:solidFill>
                <a:latin typeface="Bodoni MT" panose="02070603080606020203" pitchFamily="18" charset="0"/>
              </a:rPr>
              <a:t>visulation</a:t>
            </a:r>
            <a:r>
              <a:rPr lang="en-US" sz="2400" dirty="0">
                <a:solidFill>
                  <a:srgbClr val="C00000"/>
                </a:solidFill>
                <a:latin typeface="Bodoni MT" panose="02070603080606020203" pitchFamily="18" charset="0"/>
              </a:rPr>
              <a:t> is the process of creating graphical representation of data in order to help people understand and explore information</a:t>
            </a:r>
            <a:endParaRPr lang="en-IN" sz="2400" dirty="0">
              <a:solidFill>
                <a:srgbClr val="C00000"/>
              </a:solidFill>
              <a:latin typeface="Bodoni MT" panose="02070603080606020203" pitchFamily="18" charset="0"/>
            </a:endParaRPr>
          </a:p>
        </p:txBody>
      </p:sp>
      <p:sp>
        <p:nvSpPr>
          <p:cNvPr id="6" name="TextBox 5">
            <a:extLst>
              <a:ext uri="{FF2B5EF4-FFF2-40B4-BE49-F238E27FC236}">
                <a16:creationId xmlns:a16="http://schemas.microsoft.com/office/drawing/2014/main" id="{93E07ED2-ED6C-FE04-A1A2-1BA606EE9EB1}"/>
              </a:ext>
            </a:extLst>
          </p:cNvPr>
          <p:cNvSpPr txBox="1"/>
          <p:nvPr/>
        </p:nvSpPr>
        <p:spPr>
          <a:xfrm>
            <a:off x="0" y="2286119"/>
            <a:ext cx="6858000" cy="830997"/>
          </a:xfrm>
          <a:prstGeom prst="rect">
            <a:avLst/>
          </a:prstGeom>
          <a:noFill/>
        </p:spPr>
        <p:txBody>
          <a:bodyPr wrap="square" rtlCol="0">
            <a:spAutoFit/>
          </a:bodyPr>
          <a:lstStyle/>
          <a:p>
            <a:r>
              <a:rPr lang="en-US" sz="2400" dirty="0">
                <a:latin typeface="Bodoni MT" panose="02070603080606020203" pitchFamily="18" charset="0"/>
              </a:rPr>
              <a:t>ACTIVITY 1.1: Miles covered per category and Purpose Analysis</a:t>
            </a:r>
            <a:endParaRPr lang="en-IN" sz="2400" dirty="0">
              <a:latin typeface="Bodoni MT" panose="02070603080606020203" pitchFamily="18" charset="0"/>
            </a:endParaRPr>
          </a:p>
        </p:txBody>
      </p:sp>
      <p:pic>
        <p:nvPicPr>
          <p:cNvPr id="8" name="Picture 7">
            <a:extLst>
              <a:ext uri="{FF2B5EF4-FFF2-40B4-BE49-F238E27FC236}">
                <a16:creationId xmlns:a16="http://schemas.microsoft.com/office/drawing/2014/main" id="{56670972-5719-54A0-872C-73CFBCA18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00500"/>
            <a:ext cx="6858000" cy="5010149"/>
          </a:xfrm>
          <a:prstGeom prst="rect">
            <a:avLst/>
          </a:prstGeom>
        </p:spPr>
      </p:pic>
    </p:spTree>
    <p:extLst>
      <p:ext uri="{BB962C8B-B14F-4D97-AF65-F5344CB8AC3E}">
        <p14:creationId xmlns:p14="http://schemas.microsoft.com/office/powerpoint/2010/main" val="7227517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87AF46-9028-FB57-72B2-67B4F18A37B5}"/>
              </a:ext>
            </a:extLst>
          </p:cNvPr>
          <p:cNvSpPr txBox="1"/>
          <p:nvPr/>
        </p:nvSpPr>
        <p:spPr>
          <a:xfrm>
            <a:off x="400050" y="457200"/>
            <a:ext cx="5543550" cy="830997"/>
          </a:xfrm>
          <a:prstGeom prst="rect">
            <a:avLst/>
          </a:prstGeom>
          <a:noFill/>
        </p:spPr>
        <p:txBody>
          <a:bodyPr wrap="square" rtlCol="0">
            <a:spAutoFit/>
          </a:bodyPr>
          <a:lstStyle/>
          <a:p>
            <a:r>
              <a:rPr lang="en-US" sz="2400" dirty="0">
                <a:solidFill>
                  <a:schemeClr val="accent3">
                    <a:lumMod val="40000"/>
                    <a:lumOff val="60000"/>
                  </a:schemeClr>
                </a:solidFill>
                <a:latin typeface="Bodoni MT" panose="02070603080606020203" pitchFamily="18" charset="0"/>
              </a:rPr>
              <a:t>ACTIVITY 1. 2: Miles covered in Category Analysis</a:t>
            </a:r>
            <a:endParaRPr lang="en-IN" sz="2400" dirty="0">
              <a:solidFill>
                <a:schemeClr val="accent3">
                  <a:lumMod val="40000"/>
                  <a:lumOff val="60000"/>
                </a:schemeClr>
              </a:solidFill>
              <a:latin typeface="Bodoni MT" panose="02070603080606020203" pitchFamily="18" charset="0"/>
            </a:endParaRPr>
          </a:p>
        </p:txBody>
      </p:sp>
      <p:pic>
        <p:nvPicPr>
          <p:cNvPr id="4" name="Picture 3">
            <a:extLst>
              <a:ext uri="{FF2B5EF4-FFF2-40B4-BE49-F238E27FC236}">
                <a16:creationId xmlns:a16="http://schemas.microsoft.com/office/drawing/2014/main" id="{16302D08-26BC-13CA-46AD-01754C33FF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250" y="2495550"/>
            <a:ext cx="7048499" cy="5181599"/>
          </a:xfrm>
          <a:prstGeom prst="rect">
            <a:avLst/>
          </a:prstGeom>
        </p:spPr>
      </p:pic>
    </p:spTree>
    <p:extLst>
      <p:ext uri="{BB962C8B-B14F-4D97-AF65-F5344CB8AC3E}">
        <p14:creationId xmlns:p14="http://schemas.microsoft.com/office/powerpoint/2010/main" val="242679032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71DF94-49E1-1161-AA5B-70316B96B1BA}"/>
              </a:ext>
            </a:extLst>
          </p:cNvPr>
          <p:cNvSpPr txBox="1"/>
          <p:nvPr/>
        </p:nvSpPr>
        <p:spPr>
          <a:xfrm>
            <a:off x="0" y="609600"/>
            <a:ext cx="6858000" cy="461665"/>
          </a:xfrm>
          <a:prstGeom prst="rect">
            <a:avLst/>
          </a:prstGeom>
          <a:noFill/>
        </p:spPr>
        <p:txBody>
          <a:bodyPr wrap="square" rtlCol="0">
            <a:spAutoFit/>
          </a:bodyPr>
          <a:lstStyle/>
          <a:p>
            <a:r>
              <a:rPr lang="en-US" sz="2400" dirty="0">
                <a:latin typeface="Bodoni MT" panose="02070603080606020203" pitchFamily="18" charset="0"/>
              </a:rPr>
              <a:t>Activity 1.3: Miles covered Month of End Date </a:t>
            </a:r>
            <a:endParaRPr lang="en-IN" sz="2400" dirty="0">
              <a:latin typeface="Bodoni MT" panose="02070603080606020203" pitchFamily="18" charset="0"/>
            </a:endParaRPr>
          </a:p>
        </p:txBody>
      </p:sp>
      <p:pic>
        <p:nvPicPr>
          <p:cNvPr id="6" name="Picture 5">
            <a:extLst>
              <a:ext uri="{FF2B5EF4-FFF2-40B4-BE49-F238E27FC236}">
                <a16:creationId xmlns:a16="http://schemas.microsoft.com/office/drawing/2014/main" id="{AE09DB6F-0218-DBA6-FD87-022FA456B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7850"/>
            <a:ext cx="6858000" cy="5829300"/>
          </a:xfrm>
          <a:prstGeom prst="rect">
            <a:avLst/>
          </a:prstGeom>
        </p:spPr>
      </p:pic>
    </p:spTree>
    <p:extLst>
      <p:ext uri="{BB962C8B-B14F-4D97-AF65-F5344CB8AC3E}">
        <p14:creationId xmlns:p14="http://schemas.microsoft.com/office/powerpoint/2010/main" val="22766021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819A5-FD9C-F418-D466-0FA22F28A87D}"/>
              </a:ext>
            </a:extLst>
          </p:cNvPr>
          <p:cNvSpPr txBox="1"/>
          <p:nvPr/>
        </p:nvSpPr>
        <p:spPr>
          <a:xfrm>
            <a:off x="0" y="178832"/>
            <a:ext cx="7029450" cy="461665"/>
          </a:xfrm>
          <a:prstGeom prst="rect">
            <a:avLst/>
          </a:prstGeom>
          <a:noFill/>
        </p:spPr>
        <p:txBody>
          <a:bodyPr wrap="square" rtlCol="0">
            <a:spAutoFit/>
          </a:bodyPr>
          <a:lstStyle/>
          <a:p>
            <a:r>
              <a:rPr lang="en-US" sz="2400" dirty="0">
                <a:latin typeface="Bodoni MT" panose="02070603080606020203" pitchFamily="18" charset="0"/>
              </a:rPr>
              <a:t>Activity 1.4: Miles covered Hour wise Analysis</a:t>
            </a:r>
            <a:endParaRPr lang="en-IN" sz="2400" dirty="0">
              <a:latin typeface="Bodoni MT" panose="02070603080606020203" pitchFamily="18" charset="0"/>
            </a:endParaRPr>
          </a:p>
        </p:txBody>
      </p:sp>
      <p:pic>
        <p:nvPicPr>
          <p:cNvPr id="5" name="Picture 4">
            <a:extLst>
              <a:ext uri="{FF2B5EF4-FFF2-40B4-BE49-F238E27FC236}">
                <a16:creationId xmlns:a16="http://schemas.microsoft.com/office/drawing/2014/main" id="{7AB340C2-6725-4E8D-E3CD-4524BE3FC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4950"/>
            <a:ext cx="6858000" cy="5257800"/>
          </a:xfrm>
          <a:prstGeom prst="rect">
            <a:avLst/>
          </a:prstGeom>
        </p:spPr>
      </p:pic>
      <p:pic>
        <p:nvPicPr>
          <p:cNvPr id="7" name="Picture 6">
            <a:extLst>
              <a:ext uri="{FF2B5EF4-FFF2-40B4-BE49-F238E27FC236}">
                <a16:creationId xmlns:a16="http://schemas.microsoft.com/office/drawing/2014/main" id="{02789FE6-AB92-5CF6-0448-2FA574786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1601"/>
            <a:ext cx="6858000" cy="5391150"/>
          </a:xfrm>
          <a:prstGeom prst="rect">
            <a:avLst/>
          </a:prstGeom>
        </p:spPr>
      </p:pic>
    </p:spTree>
    <p:extLst>
      <p:ext uri="{BB962C8B-B14F-4D97-AF65-F5344CB8AC3E}">
        <p14:creationId xmlns:p14="http://schemas.microsoft.com/office/powerpoint/2010/main" val="1308200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83417-C8AE-9581-1AC9-47E0A5820BAD}"/>
              </a:ext>
            </a:extLst>
          </p:cNvPr>
          <p:cNvSpPr txBox="1"/>
          <p:nvPr/>
        </p:nvSpPr>
        <p:spPr>
          <a:xfrm>
            <a:off x="133350" y="609600"/>
            <a:ext cx="6724650" cy="461665"/>
          </a:xfrm>
          <a:prstGeom prst="rect">
            <a:avLst/>
          </a:prstGeom>
          <a:noFill/>
        </p:spPr>
        <p:txBody>
          <a:bodyPr wrap="square" rtlCol="0">
            <a:spAutoFit/>
          </a:bodyPr>
          <a:lstStyle/>
          <a:p>
            <a:r>
              <a:rPr lang="en-US" sz="2400" dirty="0"/>
              <a:t>Activity 1.5: Quarter wise Uber Miles Analysis</a:t>
            </a:r>
            <a:endParaRPr lang="en-IN" sz="2400" dirty="0"/>
          </a:p>
        </p:txBody>
      </p:sp>
      <p:pic>
        <p:nvPicPr>
          <p:cNvPr id="4" name="Picture 3">
            <a:extLst>
              <a:ext uri="{FF2B5EF4-FFF2-40B4-BE49-F238E27FC236}">
                <a16:creationId xmlns:a16="http://schemas.microsoft.com/office/drawing/2014/main" id="{3EE97DAD-D26E-EB43-AD2F-36921FA17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6450"/>
            <a:ext cx="6858000" cy="5010150"/>
          </a:xfrm>
          <a:prstGeom prst="rect">
            <a:avLst/>
          </a:prstGeom>
        </p:spPr>
      </p:pic>
    </p:spTree>
    <p:extLst>
      <p:ext uri="{BB962C8B-B14F-4D97-AF65-F5344CB8AC3E}">
        <p14:creationId xmlns:p14="http://schemas.microsoft.com/office/powerpoint/2010/main" val="91862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653</TotalTime>
  <Words>871</Words>
  <Application>Microsoft Office PowerPoint</Application>
  <PresentationFormat>A4 Paper (210x297 mm)</PresentationFormat>
  <Paragraphs>108</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Algerian</vt:lpstr>
      <vt:lpstr>arial</vt:lpstr>
      <vt:lpstr>arial</vt:lpstr>
      <vt:lpstr>Bodoni MT</vt:lpstr>
      <vt:lpstr>Bodoni MT Black</vt:lpstr>
      <vt:lpstr>Bookman Old Style</vt:lpstr>
      <vt:lpstr>Calibri</vt:lpstr>
      <vt:lpstr>Calibri Light</vt:lpstr>
      <vt:lpstr>Elephant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dc:creator>
  <cp:lastModifiedBy>SRINITHI G</cp:lastModifiedBy>
  <cp:revision>5</cp:revision>
  <dcterms:created xsi:type="dcterms:W3CDTF">2023-10-10T07:27:16Z</dcterms:created>
  <dcterms:modified xsi:type="dcterms:W3CDTF">2023-10-11T14:52:24Z</dcterms:modified>
</cp:coreProperties>
</file>