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716" y="-9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NAME:R.SRINITHI</a:t>
            </a:r>
            <a:endParaRPr lang="en-US" sz="2400" dirty="0"/>
          </a:p>
          <a:p>
            <a:r>
              <a:rPr lang="en-US" sz="2400" dirty="0"/>
              <a:t>REGISTER NO</a:t>
            </a:r>
            <a:r>
              <a:rPr lang="en-US" sz="2400" smtClean="0"/>
              <a:t>:     </a:t>
            </a:r>
            <a:r>
              <a:rPr lang="en-US" sz="2400" smtClean="0"/>
              <a:t>312206546 </a:t>
            </a:r>
            <a:endParaRPr lang="en-US" sz="2400" dirty="0"/>
          </a:p>
          <a:p>
            <a:r>
              <a:rPr lang="en-US" sz="2400" dirty="0" smtClean="0"/>
              <a:t>DEPARTMENT:COMMERCE</a:t>
            </a:r>
            <a:endParaRPr lang="en-US" sz="2400" dirty="0"/>
          </a:p>
          <a:p>
            <a:r>
              <a:rPr lang="en-US" sz="2400" dirty="0" smtClean="0"/>
              <a:t>COLLEGE:AGURCHAND MANMULL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1143000" y="1600200"/>
            <a:ext cx="7315200" cy="3416320"/>
          </a:xfrm>
          <a:prstGeom prst="rect">
            <a:avLst/>
          </a:prstGeom>
        </p:spPr>
        <p:txBody>
          <a:bodyPr wrap="square">
            <a:spAutoFit/>
          </a:bodyPr>
          <a:lstStyle/>
          <a:p>
            <a:r>
              <a:rPr lang="en-GB" b="1" dirty="0"/>
              <a:t>DATA COLLECTION </a:t>
            </a:r>
            <a:r>
              <a:rPr lang="en-GB" dirty="0"/>
              <a:t>: Employee dataset collected </a:t>
            </a:r>
            <a:r>
              <a:rPr lang="en-GB" dirty="0" smtClean="0"/>
              <a:t>from  </a:t>
            </a:r>
            <a:r>
              <a:rPr lang="en-GB" dirty="0" err="1" smtClean="0"/>
              <a:t>Edunet</a:t>
            </a:r>
            <a:r>
              <a:rPr lang="en-GB" dirty="0" smtClean="0"/>
              <a:t>  </a:t>
            </a:r>
            <a:r>
              <a:rPr lang="en-GB" dirty="0"/>
              <a:t>dashboard in </a:t>
            </a:r>
            <a:r>
              <a:rPr lang="en-GB" dirty="0" err="1"/>
              <a:t>naan</a:t>
            </a:r>
            <a:r>
              <a:rPr lang="en-GB" dirty="0"/>
              <a:t> </a:t>
            </a:r>
            <a:r>
              <a:rPr lang="en-GB" dirty="0" err="1" smtClean="0"/>
              <a:t>mudhalvan</a:t>
            </a:r>
            <a:r>
              <a:rPr lang="en-GB" dirty="0" smtClean="0"/>
              <a:t>  </a:t>
            </a:r>
            <a:r>
              <a:rPr lang="en-GB" dirty="0"/>
              <a:t>portal</a:t>
            </a:r>
            <a:r>
              <a:rPr lang="en-GB" dirty="0" smtClean="0"/>
              <a:t>.</a:t>
            </a:r>
          </a:p>
          <a:p>
            <a:r>
              <a:rPr lang="en-GB" dirty="0" smtClean="0"/>
              <a:t> </a:t>
            </a:r>
          </a:p>
          <a:p>
            <a:r>
              <a:rPr lang="en-GB" dirty="0" smtClean="0"/>
              <a:t> </a:t>
            </a:r>
            <a:r>
              <a:rPr lang="en-GB" b="1" dirty="0" smtClean="0"/>
              <a:t>FEATURE </a:t>
            </a:r>
            <a:r>
              <a:rPr lang="en-GB" b="1" dirty="0"/>
              <a:t>COLLECTION </a:t>
            </a:r>
            <a:r>
              <a:rPr lang="en-GB" dirty="0"/>
              <a:t>:In the data collection highlighted the important topics for the employee performance </a:t>
            </a:r>
            <a:r>
              <a:rPr lang="en-GB" dirty="0" smtClean="0"/>
              <a:t>analysis . The </a:t>
            </a:r>
            <a:r>
              <a:rPr lang="en-GB" dirty="0"/>
              <a:t>highlighted headings are Emp.ID, first name, last name, business unit, employee status, employee type, employee classification type, gender code, performance score, current employee rating, performance </a:t>
            </a:r>
            <a:r>
              <a:rPr lang="en-GB" dirty="0" smtClean="0"/>
              <a:t>level.</a:t>
            </a:r>
          </a:p>
          <a:p>
            <a:endParaRPr lang="en-GB" dirty="0" smtClean="0"/>
          </a:p>
          <a:p>
            <a:r>
              <a:rPr lang="en-GB" dirty="0" smtClean="0"/>
              <a:t> </a:t>
            </a:r>
            <a:r>
              <a:rPr lang="en-GB" b="1" dirty="0" smtClean="0"/>
              <a:t>DATA </a:t>
            </a:r>
            <a:r>
              <a:rPr lang="en-GB" b="1" dirty="0"/>
              <a:t>CLEANING </a:t>
            </a:r>
            <a:r>
              <a:rPr lang="en-GB" dirty="0"/>
              <a:t>:By applying the filtering option removed all the blank space in employee </a:t>
            </a:r>
            <a:r>
              <a:rPr lang="en-GB" dirty="0" smtClean="0"/>
              <a:t>dataset .                                                                                                        Using </a:t>
            </a:r>
            <a:r>
              <a:rPr lang="en-GB" dirty="0"/>
              <a:t>filtering option especially removed the blank from exit date column.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1676400"/>
            <a:ext cx="5638800" cy="3416320"/>
          </a:xfrm>
          <a:prstGeom prst="rect">
            <a:avLst/>
          </a:prstGeom>
          <a:noFill/>
        </p:spPr>
        <p:txBody>
          <a:bodyPr wrap="square" rtlCol="0">
            <a:spAutoFit/>
          </a:bodyPr>
          <a:lstStyle/>
          <a:p>
            <a:r>
              <a:rPr lang="en-GB" b="1" dirty="0"/>
              <a:t>SUMMARY</a:t>
            </a:r>
            <a:r>
              <a:rPr lang="en-GB" dirty="0"/>
              <a:t> :By selecting all the columns in dataset, then selected pivot table option. In pivot table by highlighting the some side headings in values enter count of first name, in rows enter business unit, in columns enter performance level, in filter enter gender code to get the </a:t>
            </a:r>
            <a:r>
              <a:rPr lang="en-GB" dirty="0" smtClean="0"/>
              <a:t>summary . Then </a:t>
            </a:r>
            <a:r>
              <a:rPr lang="en-GB" dirty="0"/>
              <a:t>the data will turned into table format</a:t>
            </a:r>
            <a:r>
              <a:rPr lang="en-GB" dirty="0" smtClean="0"/>
              <a:t>.  </a:t>
            </a:r>
          </a:p>
          <a:p>
            <a:r>
              <a:rPr lang="en-GB" dirty="0" smtClean="0"/>
              <a:t>                                                                                                                                                               </a:t>
            </a:r>
            <a:r>
              <a:rPr lang="en-GB" b="1" dirty="0" smtClean="0"/>
              <a:t>Visualization </a:t>
            </a:r>
            <a:r>
              <a:rPr lang="en-GB" dirty="0"/>
              <a:t>:After </a:t>
            </a:r>
            <a:r>
              <a:rPr lang="en-GB" dirty="0" smtClean="0"/>
              <a:t> </a:t>
            </a:r>
            <a:r>
              <a:rPr lang="en-GB" dirty="0" err="1" smtClean="0"/>
              <a:t>analyzing</a:t>
            </a:r>
            <a:r>
              <a:rPr lang="en-GB" dirty="0" smtClean="0"/>
              <a:t>  </a:t>
            </a:r>
            <a:r>
              <a:rPr lang="en-GB" dirty="0"/>
              <a:t>the table then prepare a </a:t>
            </a:r>
            <a:r>
              <a:rPr lang="en-GB" dirty="0" smtClean="0"/>
              <a:t>graph . Now</a:t>
            </a:r>
            <a:r>
              <a:rPr lang="en-GB" dirty="0"/>
              <a:t>, we can visualize the graph for an employee performance </a:t>
            </a:r>
            <a:r>
              <a:rPr lang="en-GB" dirty="0" smtClean="0"/>
              <a:t>analysis . With </a:t>
            </a:r>
            <a:r>
              <a:rPr lang="en-GB" dirty="0"/>
              <a:t>this progress we can regularly review the employee’s progress, provide </a:t>
            </a:r>
            <a:r>
              <a:rPr lang="en-GB" dirty="0" smtClean="0"/>
              <a:t>on going </a:t>
            </a:r>
            <a:r>
              <a:rPr lang="en-GB" dirty="0"/>
              <a:t>feedback and adjust the growth plan as needed.</a:t>
            </a:r>
            <a:endParaRPr lang="en-IN" dirty="0"/>
          </a:p>
        </p:txBody>
      </p:sp>
    </p:spTree>
    <p:extLst>
      <p:ext uri="{BB962C8B-B14F-4D97-AF65-F5344CB8AC3E}">
        <p14:creationId xmlns:p14="http://schemas.microsoft.com/office/powerpoint/2010/main" val="208393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1689100"/>
            <a:ext cx="6202362"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95500" y="2008908"/>
            <a:ext cx="7048500" cy="369332"/>
          </a:xfrm>
          <a:prstGeom prst="rect">
            <a:avLst/>
          </a:prstGeom>
          <a:noFill/>
        </p:spPr>
        <p:txBody>
          <a:bodyPr wrap="square" rtlCol="0">
            <a:spAutoFit/>
          </a:bodyPr>
          <a:lstStyle/>
          <a:p>
            <a:r>
              <a:rPr lang="en-GB" dirty="0" smtClean="0"/>
              <a:t> </a:t>
            </a:r>
            <a:endParaRPr lang="en-IN" dirty="0"/>
          </a:p>
        </p:txBody>
      </p:sp>
      <p:sp>
        <p:nvSpPr>
          <p:cNvPr id="4" name="TextBox 3"/>
          <p:cNvSpPr txBox="1"/>
          <p:nvPr/>
        </p:nvSpPr>
        <p:spPr>
          <a:xfrm>
            <a:off x="1752600" y="3363960"/>
            <a:ext cx="7086600" cy="8002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800" i="1" dirty="0">
                <a:cs typeface="Times New Roman" panose="02020603050405020304" pitchFamily="18" charset="0"/>
              </a:rPr>
              <a:t/>
            </a:r>
            <a:br>
              <a:rPr lang="en-US" sz="2800" i="1" dirty="0">
                <a:cs typeface="Times New Roman" panose="02020603050405020304" pitchFamily="18" charset="0"/>
              </a:rPr>
            </a:br>
            <a:endParaRPr lang="en-IN" sz="2800" i="1" dirty="0"/>
          </a:p>
        </p:txBody>
      </p:sp>
      <p:sp>
        <p:nvSpPr>
          <p:cNvPr id="5" name="Rectangle 4"/>
          <p:cNvSpPr/>
          <p:nvPr/>
        </p:nvSpPr>
        <p:spPr>
          <a:xfrm>
            <a:off x="1600200" y="1600200"/>
            <a:ext cx="6629400" cy="4832092"/>
          </a:xfrm>
          <a:prstGeom prst="rect">
            <a:avLst/>
          </a:prstGeom>
        </p:spPr>
        <p:txBody>
          <a:bodyPr wrap="square">
            <a:spAutoFit/>
          </a:bodyPr>
          <a:lstStyle/>
          <a:p>
            <a:pPr marL="285750" indent="-285750">
              <a:buFont typeface="Arial" pitchFamily="34" charset="0"/>
              <a:buChar char="•"/>
            </a:pPr>
            <a:r>
              <a:rPr lang="en-US" sz="2800" dirty="0">
                <a:latin typeface="Times New Roman" panose="02020603050405020304" pitchFamily="18" charset="0"/>
                <a:cs typeface="Times New Roman" panose="02020603050405020304" pitchFamily="18" charset="0"/>
              </a:rPr>
              <a:t> </a:t>
            </a:r>
            <a:r>
              <a:rPr lang="en-US" sz="2800" dirty="0">
                <a:cs typeface="Times New Roman" panose="02020603050405020304" pitchFamily="18" charset="0"/>
              </a:rPr>
              <a:t>While we comparing the performance of the employees, the number of employees are highly performed </a:t>
            </a:r>
            <a:r>
              <a:rPr lang="en-US" sz="2800" u="sng" dirty="0">
                <a:solidFill>
                  <a:schemeClr val="bg2">
                    <a:lumMod val="25000"/>
                  </a:schemeClr>
                </a:solidFill>
                <a:cs typeface="Times New Roman" panose="02020603050405020304" pitchFamily="18" charset="0"/>
              </a:rPr>
              <a:t>PL </a:t>
            </a:r>
            <a:r>
              <a:rPr lang="en-US" sz="2800" u="sng" dirty="0" smtClean="0">
                <a:solidFill>
                  <a:schemeClr val="bg2">
                    <a:lumMod val="25000"/>
                  </a:schemeClr>
                </a:solidFill>
                <a:cs typeface="Times New Roman" panose="02020603050405020304" pitchFamily="18" charset="0"/>
              </a:rPr>
              <a:t>sector </a:t>
            </a:r>
            <a:r>
              <a:rPr lang="en-US" sz="2800" dirty="0">
                <a:cs typeface="Times New Roman" panose="02020603050405020304" pitchFamily="18" charset="0"/>
              </a:rPr>
              <a:t>of the organization.</a:t>
            </a:r>
            <a:br>
              <a:rPr lang="en-US" sz="2800" dirty="0">
                <a:cs typeface="Times New Roman" panose="02020603050405020304" pitchFamily="18" charset="0"/>
              </a:rPr>
            </a:br>
            <a:r>
              <a:rPr lang="en-US" sz="2800" dirty="0">
                <a:cs typeface="Times New Roman" panose="02020603050405020304" pitchFamily="18" charset="0"/>
              </a:rPr>
              <a:t/>
            </a:r>
            <a:br>
              <a:rPr lang="en-US" sz="2800" dirty="0">
                <a:cs typeface="Times New Roman" panose="02020603050405020304" pitchFamily="18" charset="0"/>
              </a:rPr>
            </a:br>
            <a:r>
              <a:rPr lang="en-US" sz="2800" dirty="0">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dirty="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793705094"/>
              </p:ext>
            </p:extLst>
          </p:nvPr>
        </p:nvGraphicFramePr>
        <p:xfrm>
          <a:off x="1524001" y="2428875"/>
          <a:ext cx="6467474" cy="2133600"/>
        </p:xfrm>
        <a:graphic>
          <a:graphicData uri="http://schemas.openxmlformats.org/drawingml/2006/table">
            <a:tbl>
              <a:tblPr/>
              <a:tblGrid>
                <a:gridCol w="6467474"/>
              </a:tblGrid>
              <a:tr h="2133600">
                <a:tc>
                  <a:txBody>
                    <a:bodyPr/>
                    <a:lstStyle/>
                    <a:p>
                      <a:pPr marL="285750" indent="-285750">
                        <a:buFont typeface="Arial" pitchFamily="34" charset="0"/>
                        <a:buChar char="•"/>
                      </a:pPr>
                      <a:r>
                        <a:rPr lang="en-GB" sz="2200" dirty="0" smtClean="0"/>
                        <a:t>Employee</a:t>
                      </a:r>
                      <a:r>
                        <a:rPr lang="en-GB" sz="2200" baseline="0" dirty="0" smtClean="0"/>
                        <a:t> performance analysis is the process of evaluation an individual’s job performance ,usually conducted by their supervisor or manager .it involves assessing their work quality, productivity ,communication skills, teamwork and collaboration</a:t>
                      </a:r>
                      <a:r>
                        <a:rPr lang="en-GB" baseline="0" dirty="0" smtClean="0"/>
                        <a:t>.</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785652"/>
          </a:xfrm>
          <a:prstGeom prst="rect">
            <a:avLst/>
          </a:prstGeom>
          <a:noFill/>
        </p:spPr>
        <p:txBody>
          <a:bodyPr wrap="square" rtlCol="0">
            <a:spAutoFit/>
          </a:bodyPr>
          <a:lstStyle/>
          <a:p>
            <a:pPr>
              <a:buFont typeface="Arial" panose="020B0604020202020204" pitchFamily="34" charset="0"/>
              <a:buChar char="•"/>
            </a:pPr>
            <a:r>
              <a:rPr lang="en-GB" sz="2400" dirty="0"/>
              <a:t>Employee performance analysis </a:t>
            </a:r>
            <a:r>
              <a:rPr lang="en-GB" sz="2400" dirty="0" smtClean="0"/>
              <a:t>using  excel is </a:t>
            </a:r>
            <a:r>
              <a:rPr lang="en-GB" sz="2400" dirty="0"/>
              <a:t>the process of evaluation an individual’s job performance ,usually conducted by their supervisor or manager </a:t>
            </a:r>
            <a:r>
              <a:rPr lang="en-GB" sz="2400" dirty="0" smtClean="0"/>
              <a:t>.</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Then analysis the employee performance using excel.</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Data collection for this employee analysis are employee’s name , ID, department and business unit.</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Then calculate overall  performance  level using formulas in excel.</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Using pivot table to analyse  the given information.</a:t>
            </a:r>
          </a:p>
          <a:p>
            <a:pPr>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After analysing the table then prepare a chart.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609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295400" y="2173961"/>
            <a:ext cx="3581400" cy="2585323"/>
          </a:xfrm>
          <a:prstGeom prst="rect">
            <a:avLst/>
          </a:prstGeom>
          <a:noFill/>
        </p:spPr>
        <p:txBody>
          <a:bodyPr wrap="square" rtlCol="0">
            <a:spAutoFit/>
          </a:bodyPr>
          <a:lstStyle/>
          <a:p>
            <a:pPr lvl="1"/>
            <a:endParaRPr lang="en-GB" dirty="0" smtClean="0"/>
          </a:p>
          <a:p>
            <a:pPr marL="285750" indent="-285750">
              <a:buFont typeface="Arial" pitchFamily="34" charset="0"/>
              <a:buChar char="•"/>
            </a:pPr>
            <a:r>
              <a:rPr lang="en-GB" sz="2400" dirty="0" smtClean="0"/>
              <a:t>Employers</a:t>
            </a:r>
          </a:p>
          <a:p>
            <a:pPr marL="285750" indent="-285750">
              <a:buFont typeface="Arial" pitchFamily="34" charset="0"/>
              <a:buChar char="•"/>
            </a:pPr>
            <a:r>
              <a:rPr lang="en-GB" sz="2400" dirty="0" smtClean="0"/>
              <a:t>Organisation</a:t>
            </a:r>
          </a:p>
          <a:p>
            <a:pPr marL="285750" indent="-285750">
              <a:buFont typeface="Arial" pitchFamily="34" charset="0"/>
              <a:buChar char="•"/>
            </a:pPr>
            <a:r>
              <a:rPr lang="en-GB" sz="2400" dirty="0" smtClean="0"/>
              <a:t>Different industries</a:t>
            </a:r>
          </a:p>
          <a:p>
            <a:pPr marL="285750" indent="-285750">
              <a:buFont typeface="Arial" pitchFamily="34" charset="0"/>
              <a:buChar char="•"/>
            </a:pPr>
            <a:r>
              <a:rPr lang="en-GB" sz="2400" dirty="0" smtClean="0"/>
              <a:t>IT sectors</a:t>
            </a:r>
          </a:p>
          <a:p>
            <a:pPr marL="285750" indent="-285750">
              <a:buFont typeface="Arial" pitchFamily="34" charset="0"/>
              <a:buChar char="•"/>
            </a:pPr>
            <a:r>
              <a:rPr lang="en-GB" sz="2400" dirty="0" smtClean="0"/>
              <a:t>Manager</a:t>
            </a:r>
            <a:endParaRPr lang="en-GB" sz="2400" dirty="0"/>
          </a:p>
          <a:p>
            <a:pPr marL="285750" indent="-285750">
              <a:buFont typeface="Arial" pitchFamily="34" charset="0"/>
              <a:buChar char="•"/>
            </a:pPr>
            <a:r>
              <a:rPr lang="en-GB" sz="2400" dirty="0" smtClean="0"/>
              <a:t>Employee’s</a:t>
            </a:r>
          </a:p>
        </p:txBody>
      </p:sp>
      <p:pic>
        <p:nvPicPr>
          <p:cNvPr id="1026" name="Picture 2" descr="https://media.istockphoto.com/id/871461336/vector/icon-for-business-management-recruitment-of-employees-team-work.jpg?s=612x612&amp;w=0&amp;k=20&amp;c=FRna_epaMZsMGJN8ubve0pvEStVWQNzIyMy0lla91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982" y="2553750"/>
            <a:ext cx="3420836" cy="3420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417867" y="1310104"/>
            <a:ext cx="6400800" cy="4955203"/>
          </a:xfrm>
          <a:prstGeom prst="rect">
            <a:avLst/>
          </a:prstGeom>
          <a:noFill/>
        </p:spPr>
        <p:txBody>
          <a:bodyPr wrap="square" rtlCol="0">
            <a:spAutoFit/>
          </a:bodyPr>
          <a:lstStyle/>
          <a:p>
            <a:endParaRPr lang="en-IN" sz="2800" dirty="0" smtClean="0"/>
          </a:p>
          <a:p>
            <a:pPr marL="285750" indent="-285750">
              <a:buFont typeface="Arial" pitchFamily="34" charset="0"/>
              <a:buChar char="•"/>
            </a:pPr>
            <a:r>
              <a:rPr lang="en-GB" sz="2400" b="1" dirty="0" smtClean="0"/>
              <a:t>Filter </a:t>
            </a:r>
            <a:r>
              <a:rPr lang="en-GB" sz="2400" dirty="0" smtClean="0"/>
              <a:t>: To remove missing values</a:t>
            </a:r>
          </a:p>
          <a:p>
            <a:pPr marL="285750" indent="-285750">
              <a:buFont typeface="Arial" pitchFamily="34" charset="0"/>
              <a:buChar char="•"/>
            </a:pPr>
            <a:r>
              <a:rPr lang="en-GB" sz="2400" b="1" dirty="0" smtClean="0"/>
              <a:t>Formula</a:t>
            </a:r>
            <a:r>
              <a:rPr lang="en-GB" sz="2400" dirty="0"/>
              <a:t> </a:t>
            </a:r>
            <a:r>
              <a:rPr lang="en-GB" sz="2400" dirty="0" smtClean="0"/>
              <a:t>: To find out  performance level</a:t>
            </a:r>
          </a:p>
          <a:p>
            <a:r>
              <a:rPr lang="en-GB" sz="2400" dirty="0"/>
              <a:t>=</a:t>
            </a:r>
            <a:r>
              <a:rPr lang="en-GB" sz="2400" dirty="0" smtClean="0"/>
              <a:t> IFS(Z8</a:t>
            </a:r>
            <a:r>
              <a:rPr lang="en-GB" sz="2400" dirty="0"/>
              <a:t>&gt;=5,"</a:t>
            </a:r>
            <a:r>
              <a:rPr lang="en-GB" sz="2400" dirty="0" smtClean="0"/>
              <a:t>VERY HIGH</a:t>
            </a:r>
            <a:r>
              <a:rPr lang="en-GB" sz="2400" dirty="0"/>
              <a:t>",Z8&gt;=4,"HIGH",Z8&gt;=3,"MED", TRUE,"LOW</a:t>
            </a:r>
            <a:r>
              <a:rPr lang="en-GB" sz="2400" dirty="0" smtClean="0"/>
              <a:t>") </a:t>
            </a:r>
          </a:p>
          <a:p>
            <a:pPr marL="285750" indent="-285750">
              <a:buFont typeface="Arial" pitchFamily="34" charset="0"/>
              <a:buChar char="•"/>
            </a:pPr>
            <a:r>
              <a:rPr lang="en-GB" sz="2400" b="1" dirty="0" smtClean="0"/>
              <a:t>Pivot table : </a:t>
            </a:r>
            <a:r>
              <a:rPr lang="en-GB" sz="2400" dirty="0" smtClean="0"/>
              <a:t>By highlighting the Emp.ID , first name , last name , business unit, employee status, employee type , employee classification type,</a:t>
            </a:r>
          </a:p>
          <a:p>
            <a:r>
              <a:rPr lang="en-GB" sz="2400" dirty="0"/>
              <a:t> </a:t>
            </a:r>
            <a:r>
              <a:rPr lang="en-GB" sz="2400" dirty="0" smtClean="0"/>
              <a:t>   gender code, performance score , current employee rating, performance level to get the summary. </a:t>
            </a:r>
          </a:p>
          <a:p>
            <a:pPr marL="285750" indent="-285750">
              <a:buFont typeface="Arial" pitchFamily="34" charset="0"/>
              <a:buChar char="•"/>
            </a:pPr>
            <a:r>
              <a:rPr lang="en-GB" sz="2400" b="1" dirty="0" smtClean="0"/>
              <a:t>Graph</a:t>
            </a:r>
            <a:r>
              <a:rPr lang="en-GB" sz="2400" dirty="0" smtClean="0"/>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5" name="TextBox 4"/>
          <p:cNvSpPr txBox="1"/>
          <p:nvPr/>
        </p:nvSpPr>
        <p:spPr>
          <a:xfrm>
            <a:off x="1600200" y="2209800"/>
            <a:ext cx="6172200" cy="3693319"/>
          </a:xfrm>
          <a:prstGeom prst="rect">
            <a:avLst/>
          </a:prstGeom>
          <a:noFill/>
        </p:spPr>
        <p:txBody>
          <a:bodyPr wrap="square" rtlCol="0">
            <a:spAutoFit/>
          </a:bodyPr>
          <a:lstStyle/>
          <a:p>
            <a:pPr marL="285750" indent="-285750">
              <a:buFont typeface="Arial" pitchFamily="34" charset="0"/>
              <a:buChar char="•"/>
            </a:pPr>
            <a:r>
              <a:rPr lang="en-GB" b="1" dirty="0"/>
              <a:t> Employee dataset from </a:t>
            </a:r>
            <a:r>
              <a:rPr lang="en-GB" b="1" dirty="0" smtClean="0"/>
              <a:t> </a:t>
            </a:r>
            <a:r>
              <a:rPr lang="en-GB" b="1" dirty="0" err="1" smtClean="0"/>
              <a:t>Kaggle</a:t>
            </a:r>
            <a:r>
              <a:rPr lang="en-GB" b="1" dirty="0" smtClean="0"/>
              <a:t> website </a:t>
            </a:r>
          </a:p>
          <a:p>
            <a:pPr marL="285750" indent="-285750">
              <a:buFont typeface="Arial" pitchFamily="34" charset="0"/>
              <a:buChar char="•"/>
            </a:pPr>
            <a:r>
              <a:rPr lang="en-GB" b="1" dirty="0" smtClean="0"/>
              <a:t> There </a:t>
            </a:r>
            <a:r>
              <a:rPr lang="en-GB" b="1" dirty="0"/>
              <a:t>are 26 </a:t>
            </a:r>
            <a:r>
              <a:rPr lang="en-GB" b="1" dirty="0" smtClean="0"/>
              <a:t>features   </a:t>
            </a:r>
          </a:p>
          <a:p>
            <a:pPr marL="285750" indent="-285750">
              <a:buFont typeface="Arial" pitchFamily="34" charset="0"/>
              <a:buChar char="•"/>
            </a:pPr>
            <a:r>
              <a:rPr lang="en-GB" b="1" dirty="0" smtClean="0"/>
              <a:t>I </a:t>
            </a:r>
            <a:r>
              <a:rPr lang="en-GB" b="1" dirty="0"/>
              <a:t>took 9 features for this </a:t>
            </a:r>
            <a:r>
              <a:rPr lang="en-GB" b="1" dirty="0" smtClean="0"/>
              <a:t>analyse</a:t>
            </a:r>
          </a:p>
          <a:p>
            <a:r>
              <a:rPr lang="en-GB" dirty="0" smtClean="0"/>
              <a:t>1. Emp</a:t>
            </a:r>
            <a:r>
              <a:rPr lang="en-GB" dirty="0"/>
              <a:t>. ID </a:t>
            </a:r>
            <a:r>
              <a:rPr lang="en-GB" dirty="0" smtClean="0"/>
              <a:t>–</a:t>
            </a:r>
          </a:p>
          <a:p>
            <a:r>
              <a:rPr lang="en-GB" dirty="0" smtClean="0"/>
              <a:t>2.First </a:t>
            </a:r>
            <a:r>
              <a:rPr lang="en-GB" dirty="0"/>
              <a:t>name</a:t>
            </a:r>
            <a:endParaRPr lang="en-GB" dirty="0" smtClean="0"/>
          </a:p>
          <a:p>
            <a:r>
              <a:rPr lang="en-GB" dirty="0" smtClean="0"/>
              <a:t>3.Last name                                                                                                      4.Gender </a:t>
            </a:r>
            <a:r>
              <a:rPr lang="en-GB" dirty="0"/>
              <a:t>: Male and </a:t>
            </a:r>
            <a:r>
              <a:rPr lang="en-GB" dirty="0" smtClean="0"/>
              <a:t>female                                                               5.Current </a:t>
            </a:r>
            <a:r>
              <a:rPr lang="en-GB" dirty="0"/>
              <a:t>employee rating : Through </a:t>
            </a:r>
            <a:r>
              <a:rPr lang="en-GB" dirty="0" smtClean="0"/>
              <a:t>numerical                                     6.values                                                                                                    7.Business unit                                                                                   8.Performance </a:t>
            </a:r>
            <a:r>
              <a:rPr lang="en-GB" dirty="0"/>
              <a:t>score </a:t>
            </a:r>
            <a:r>
              <a:rPr lang="en-GB" dirty="0" smtClean="0"/>
              <a:t>                                                                             9.Employee status                                                                                    10.Employee </a:t>
            </a:r>
            <a:r>
              <a:rPr lang="en-GB" dirty="0"/>
              <a:t>type    </a:t>
            </a:r>
            <a:endParaRPr lang="en-GB"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971800" y="262878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1099" y="2087737"/>
            <a:ext cx="9401051" cy="769441"/>
          </a:xfrm>
          <a:prstGeom prst="rect">
            <a:avLst/>
          </a:prstGeom>
        </p:spPr>
        <p:txBody>
          <a:bodyPr wrap="square">
            <a:spAutoFit/>
          </a:bodyPr>
          <a:lstStyle/>
          <a:p>
            <a:r>
              <a:rPr lang="en-GB" sz="2400" b="1" dirty="0" smtClean="0"/>
              <a:t>Performance</a:t>
            </a:r>
            <a:r>
              <a:rPr lang="en-GB" sz="2000" b="1" dirty="0" smtClean="0"/>
              <a:t> level </a:t>
            </a:r>
            <a:r>
              <a:rPr lang="en-GB" sz="2000" dirty="0" smtClean="0"/>
              <a:t>= IFS(Z8</a:t>
            </a:r>
            <a:r>
              <a:rPr lang="en-GB" sz="2000" dirty="0"/>
              <a:t>&gt;=5,"VERY HIGH",Z8&gt;=4,"HIGH",Z8&gt;=3,"MED", TRUE,"LOW")</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1622</TotalTime>
  <Words>605</Words>
  <Application>Microsoft Office PowerPoint</Application>
  <PresentationFormat>Custom</PresentationFormat>
  <Paragraphs>78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2024-08-31T15:50:48Z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