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3"/>
  </p:notesMasterIdLst>
  <p:sldIdLst>
    <p:sldId id="256" r:id="rId2"/>
    <p:sldId id="257" r:id="rId3"/>
    <p:sldId id="258"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8" r:id="rId19"/>
    <p:sldId id="275" r:id="rId20"/>
    <p:sldId id="276" r:id="rId21"/>
    <p:sldId id="277"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
      <p:font typeface="Wingdings 3" pitchFamily="2" charset="2"/>
      <p:regular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jx1dzAakps0uIUHr8jw1a2+/TaZ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34CFF6-470A-4D6E-9AE0-9095ABB906C1}" v="3" dt="2022-05-05T07:39:48.729"/>
    <p1510:client id="{247067C3-4E0E-E047-A5C5-EE1F6FC90028}" v="8" dt="2022-05-05T11:56:27.910"/>
  </p1510:revLst>
</p1510:revInfo>
</file>

<file path=ppt/tableStyles.xml><?xml version="1.0" encoding="utf-8"?>
<a:tblStyleLst xmlns:a="http://schemas.openxmlformats.org/drawingml/2006/main" def="{8FFAFB42-900E-4F74-AEBB-6C30D98F3BA8}">
  <a:tblStyle styleId="{8FFAFB42-900E-4F74-AEBB-6C30D98F3BA8}"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F649C99-18EA-421C-96AF-359A51942DC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13"/>
    <p:restoredTop sz="72068"/>
  </p:normalViewPr>
  <p:slideViewPr>
    <p:cSldViewPr snapToGrid="0" snapToObjects="1">
      <p:cViewPr>
        <p:scale>
          <a:sx n="78" d="100"/>
          <a:sy n="78" d="100"/>
        </p:scale>
        <p:origin x="176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customschemas.google.com/relationships/presentationmetadata" Target="meta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A49AF9-8277-4928-9DA7-877D643AC9A3}" type="doc">
      <dgm:prSet loTypeId="urn:microsoft.com/office/officeart/2009/3/layout/HorizontalOrganizationChart" loCatId="hierarchy" qsTypeId="urn:microsoft.com/office/officeart/2005/8/quickstyle/simple1" qsCatId="simple" csTypeId="urn:microsoft.com/office/officeart/2005/8/colors/accent0_3" csCatId="mainScheme"/>
      <dgm:spPr/>
      <dgm:t>
        <a:bodyPr/>
        <a:lstStyle/>
        <a:p>
          <a:endParaRPr lang="en-US"/>
        </a:p>
      </dgm:t>
    </dgm:pt>
    <dgm:pt modelId="{535EC4C8-3E14-464D-B644-061BAB731EB7}">
      <dgm:prSet/>
      <dgm:spPr/>
      <dgm:t>
        <a:bodyPr/>
        <a:lstStyle/>
        <a:p>
          <a:r>
            <a:rPr lang="en-US" b="0" i="0"/>
            <a:t>First baseline Convolutional Neural Networks </a:t>
          </a:r>
          <a:endParaRPr lang="en-US"/>
        </a:p>
      </dgm:t>
    </dgm:pt>
    <dgm:pt modelId="{69B7FB2F-8C95-4005-B108-18E91E895AB5}" type="parTrans" cxnId="{4C691E2E-1BB2-4C4D-800E-351ACB77B2F5}">
      <dgm:prSet/>
      <dgm:spPr/>
      <dgm:t>
        <a:bodyPr/>
        <a:lstStyle/>
        <a:p>
          <a:endParaRPr lang="en-US"/>
        </a:p>
      </dgm:t>
    </dgm:pt>
    <dgm:pt modelId="{2548E9A5-2E67-4B9E-8218-802F9102C6B8}" type="sibTrans" cxnId="{4C691E2E-1BB2-4C4D-800E-351ACB77B2F5}">
      <dgm:prSet/>
      <dgm:spPr/>
      <dgm:t>
        <a:bodyPr/>
        <a:lstStyle/>
        <a:p>
          <a:endParaRPr lang="en-US"/>
        </a:p>
      </dgm:t>
    </dgm:pt>
    <dgm:pt modelId="{ED96C00D-A95D-498A-9FD9-F04C8C6B5B67}">
      <dgm:prSet/>
      <dgm:spPr/>
      <dgm:t>
        <a:bodyPr/>
        <a:lstStyle/>
        <a:p>
          <a:r>
            <a:rPr lang="en-US" b="0" i="0"/>
            <a:t>Recurrent Neural Networks </a:t>
          </a:r>
          <a:endParaRPr lang="en-US"/>
        </a:p>
      </dgm:t>
    </dgm:pt>
    <dgm:pt modelId="{236719CF-C894-44F4-BDA0-66531629AD33}" type="parTrans" cxnId="{6A3B6FDC-DB61-4BCD-A5AB-835851A882D6}">
      <dgm:prSet/>
      <dgm:spPr/>
      <dgm:t>
        <a:bodyPr/>
        <a:lstStyle/>
        <a:p>
          <a:endParaRPr lang="en-US"/>
        </a:p>
      </dgm:t>
    </dgm:pt>
    <dgm:pt modelId="{FE6F9C54-65AF-4DE1-87C5-4416023E3F8F}" type="sibTrans" cxnId="{6A3B6FDC-DB61-4BCD-A5AB-835851A882D6}">
      <dgm:prSet/>
      <dgm:spPr/>
      <dgm:t>
        <a:bodyPr/>
        <a:lstStyle/>
        <a:p>
          <a:endParaRPr lang="en-US"/>
        </a:p>
      </dgm:t>
    </dgm:pt>
    <dgm:pt modelId="{421697AB-EECD-4BCD-8167-910247F3887A}">
      <dgm:prSet/>
      <dgm:spPr/>
      <dgm:t>
        <a:bodyPr/>
        <a:lstStyle/>
        <a:p>
          <a:r>
            <a:rPr lang="en-US" b="0" i="0"/>
            <a:t>Long Short-Term Memory</a:t>
          </a:r>
          <a:endParaRPr lang="en-US"/>
        </a:p>
      </dgm:t>
    </dgm:pt>
    <dgm:pt modelId="{42B0F0CF-B383-481E-89B3-8E11B8C90AAA}" type="parTrans" cxnId="{D2CD9876-6C4D-428D-A4DE-2A7413C64121}">
      <dgm:prSet/>
      <dgm:spPr/>
      <dgm:t>
        <a:bodyPr/>
        <a:lstStyle/>
        <a:p>
          <a:endParaRPr lang="en-US"/>
        </a:p>
      </dgm:t>
    </dgm:pt>
    <dgm:pt modelId="{79644F83-9501-4478-A580-5F541FF7C1DB}" type="sibTrans" cxnId="{D2CD9876-6C4D-428D-A4DE-2A7413C64121}">
      <dgm:prSet/>
      <dgm:spPr/>
      <dgm:t>
        <a:bodyPr/>
        <a:lstStyle/>
        <a:p>
          <a:endParaRPr lang="en-US"/>
        </a:p>
      </dgm:t>
    </dgm:pt>
    <dgm:pt modelId="{5A3F9F65-26DB-426C-B24A-FDA50F985C0F}">
      <dgm:prSet/>
      <dgm:spPr/>
      <dgm:t>
        <a:bodyPr/>
        <a:lstStyle/>
        <a:p>
          <a:r>
            <a:rPr lang="en-US" b="0" i="0"/>
            <a:t>Gated Recurrent Units</a:t>
          </a:r>
          <a:endParaRPr lang="en-US"/>
        </a:p>
      </dgm:t>
    </dgm:pt>
    <dgm:pt modelId="{B6ED8DD9-D810-4A6D-AEE1-FFE2B17555B5}" type="parTrans" cxnId="{4F8EA65C-9ED1-428C-A3D2-7901DD9D92DE}">
      <dgm:prSet/>
      <dgm:spPr/>
      <dgm:t>
        <a:bodyPr/>
        <a:lstStyle/>
        <a:p>
          <a:endParaRPr lang="en-US"/>
        </a:p>
      </dgm:t>
    </dgm:pt>
    <dgm:pt modelId="{28B32524-51DE-4838-8834-07C38DB035B2}" type="sibTrans" cxnId="{4F8EA65C-9ED1-428C-A3D2-7901DD9D92DE}">
      <dgm:prSet/>
      <dgm:spPr/>
      <dgm:t>
        <a:bodyPr/>
        <a:lstStyle/>
        <a:p>
          <a:endParaRPr lang="en-US"/>
        </a:p>
      </dgm:t>
    </dgm:pt>
    <dgm:pt modelId="{E0BF9B77-3290-4B11-A008-A5B070F503B5}">
      <dgm:prSet/>
      <dgm:spPr/>
      <dgm:t>
        <a:bodyPr/>
        <a:lstStyle/>
        <a:p>
          <a:r>
            <a:rPr lang="en-US" b="0" i="0"/>
            <a:t>Reinforcement Learning - Actor-Critic </a:t>
          </a:r>
          <a:endParaRPr lang="en-US"/>
        </a:p>
      </dgm:t>
    </dgm:pt>
    <dgm:pt modelId="{EF0F728B-6876-4A25-856D-4152F1C12C61}" type="parTrans" cxnId="{6FAE55AC-7F1A-490E-8DCA-4BB4485FA34E}">
      <dgm:prSet/>
      <dgm:spPr/>
      <dgm:t>
        <a:bodyPr/>
        <a:lstStyle/>
        <a:p>
          <a:endParaRPr lang="en-US"/>
        </a:p>
      </dgm:t>
    </dgm:pt>
    <dgm:pt modelId="{11E715B5-38DE-4AD2-B79E-F6EAA01E9212}" type="sibTrans" cxnId="{6FAE55AC-7F1A-490E-8DCA-4BB4485FA34E}">
      <dgm:prSet/>
      <dgm:spPr/>
      <dgm:t>
        <a:bodyPr/>
        <a:lstStyle/>
        <a:p>
          <a:endParaRPr lang="en-US"/>
        </a:p>
      </dgm:t>
    </dgm:pt>
    <dgm:pt modelId="{AF997FA3-079E-41E2-BC3E-809AFD61CE7D}">
      <dgm:prSet/>
      <dgm:spPr/>
      <dgm:t>
        <a:bodyPr/>
        <a:lstStyle/>
        <a:p>
          <a:r>
            <a:rPr lang="en-US" b="0" i="0"/>
            <a:t>Compare the models </a:t>
          </a:r>
          <a:endParaRPr lang="en-US"/>
        </a:p>
      </dgm:t>
    </dgm:pt>
    <dgm:pt modelId="{8B126056-5AA3-4A52-88AA-68A84C135A5B}" type="parTrans" cxnId="{350B1D54-D129-4AB6-9D07-E2232C5A5F83}">
      <dgm:prSet/>
      <dgm:spPr/>
      <dgm:t>
        <a:bodyPr/>
        <a:lstStyle/>
        <a:p>
          <a:endParaRPr lang="en-US"/>
        </a:p>
      </dgm:t>
    </dgm:pt>
    <dgm:pt modelId="{CB62CB47-9D93-4FC7-963B-AFF197ED733A}" type="sibTrans" cxnId="{350B1D54-D129-4AB6-9D07-E2232C5A5F83}">
      <dgm:prSet/>
      <dgm:spPr/>
      <dgm:t>
        <a:bodyPr/>
        <a:lstStyle/>
        <a:p>
          <a:endParaRPr lang="en-US"/>
        </a:p>
      </dgm:t>
    </dgm:pt>
    <dgm:pt modelId="{A11E7357-BA2C-4320-B5D4-56A7B6287D1C}">
      <dgm:prSet/>
      <dgm:spPr/>
      <dgm:t>
        <a:bodyPr/>
        <a:lstStyle/>
        <a:p>
          <a:r>
            <a:rPr lang="en-US" b="0" i="0"/>
            <a:t>Evaluate the results </a:t>
          </a:r>
          <a:endParaRPr lang="en-US"/>
        </a:p>
      </dgm:t>
    </dgm:pt>
    <dgm:pt modelId="{78394291-85EE-4B66-BE30-10A0CCA943C2}" type="parTrans" cxnId="{4C233F6A-A031-4FA7-9C94-3C454288EA37}">
      <dgm:prSet/>
      <dgm:spPr/>
      <dgm:t>
        <a:bodyPr/>
        <a:lstStyle/>
        <a:p>
          <a:endParaRPr lang="en-US"/>
        </a:p>
      </dgm:t>
    </dgm:pt>
    <dgm:pt modelId="{029AB451-4EFC-4FE0-8381-F732B8BD3CB1}" type="sibTrans" cxnId="{4C233F6A-A031-4FA7-9C94-3C454288EA37}">
      <dgm:prSet/>
      <dgm:spPr/>
      <dgm:t>
        <a:bodyPr/>
        <a:lstStyle/>
        <a:p>
          <a:endParaRPr lang="en-US"/>
        </a:p>
      </dgm:t>
    </dgm:pt>
    <dgm:pt modelId="{63DD03CC-1F7D-40C9-A2C1-6B30F0B795CA}" type="pres">
      <dgm:prSet presAssocID="{BDA49AF9-8277-4928-9DA7-877D643AC9A3}" presName="hierChild1" presStyleCnt="0">
        <dgm:presLayoutVars>
          <dgm:orgChart val="1"/>
          <dgm:chPref val="1"/>
          <dgm:dir/>
          <dgm:animOne val="branch"/>
          <dgm:animLvl val="lvl"/>
          <dgm:resizeHandles/>
        </dgm:presLayoutVars>
      </dgm:prSet>
      <dgm:spPr/>
    </dgm:pt>
    <dgm:pt modelId="{959DA7EA-4142-4A9A-909B-BE02933BE713}" type="pres">
      <dgm:prSet presAssocID="{535EC4C8-3E14-464D-B644-061BAB731EB7}" presName="hierRoot1" presStyleCnt="0">
        <dgm:presLayoutVars>
          <dgm:hierBranch val="init"/>
        </dgm:presLayoutVars>
      </dgm:prSet>
      <dgm:spPr/>
    </dgm:pt>
    <dgm:pt modelId="{9B6795ED-0EE1-4E31-95BC-CFF8159E0549}" type="pres">
      <dgm:prSet presAssocID="{535EC4C8-3E14-464D-B644-061BAB731EB7}" presName="rootComposite1" presStyleCnt="0"/>
      <dgm:spPr/>
    </dgm:pt>
    <dgm:pt modelId="{0EECD3AC-966A-4D6E-B077-D45E92830BD7}" type="pres">
      <dgm:prSet presAssocID="{535EC4C8-3E14-464D-B644-061BAB731EB7}" presName="rootText1" presStyleLbl="node0" presStyleIdx="0" presStyleCnt="5">
        <dgm:presLayoutVars>
          <dgm:chPref val="3"/>
        </dgm:presLayoutVars>
      </dgm:prSet>
      <dgm:spPr/>
    </dgm:pt>
    <dgm:pt modelId="{8D8FF7E2-6E57-4654-8091-0080B0CAF22B}" type="pres">
      <dgm:prSet presAssocID="{535EC4C8-3E14-464D-B644-061BAB731EB7}" presName="rootConnector1" presStyleLbl="node1" presStyleIdx="0" presStyleCnt="0"/>
      <dgm:spPr/>
    </dgm:pt>
    <dgm:pt modelId="{68F307CD-A1D1-46EF-9394-3B9D5D2801AA}" type="pres">
      <dgm:prSet presAssocID="{535EC4C8-3E14-464D-B644-061BAB731EB7}" presName="hierChild2" presStyleCnt="0"/>
      <dgm:spPr/>
    </dgm:pt>
    <dgm:pt modelId="{F10DD71F-AD84-40BF-8BC5-4C8778AD5864}" type="pres">
      <dgm:prSet presAssocID="{535EC4C8-3E14-464D-B644-061BAB731EB7}" presName="hierChild3" presStyleCnt="0"/>
      <dgm:spPr/>
    </dgm:pt>
    <dgm:pt modelId="{11FDDBBB-E2E6-42F6-A19B-12B6900E3B4F}" type="pres">
      <dgm:prSet presAssocID="{ED96C00D-A95D-498A-9FD9-F04C8C6B5B67}" presName="hierRoot1" presStyleCnt="0">
        <dgm:presLayoutVars>
          <dgm:hierBranch val="init"/>
        </dgm:presLayoutVars>
      </dgm:prSet>
      <dgm:spPr/>
    </dgm:pt>
    <dgm:pt modelId="{CB655119-BA66-4CFA-9EB2-1B36CA6C6E0D}" type="pres">
      <dgm:prSet presAssocID="{ED96C00D-A95D-498A-9FD9-F04C8C6B5B67}" presName="rootComposite1" presStyleCnt="0"/>
      <dgm:spPr/>
    </dgm:pt>
    <dgm:pt modelId="{2DFFE408-5706-40CA-B7AA-8B710175A7C4}" type="pres">
      <dgm:prSet presAssocID="{ED96C00D-A95D-498A-9FD9-F04C8C6B5B67}" presName="rootText1" presStyleLbl="node0" presStyleIdx="1" presStyleCnt="5">
        <dgm:presLayoutVars>
          <dgm:chPref val="3"/>
        </dgm:presLayoutVars>
      </dgm:prSet>
      <dgm:spPr/>
    </dgm:pt>
    <dgm:pt modelId="{A9B5DADC-D784-4634-9259-0FB9448D41EE}" type="pres">
      <dgm:prSet presAssocID="{ED96C00D-A95D-498A-9FD9-F04C8C6B5B67}" presName="rootConnector1" presStyleLbl="node1" presStyleIdx="0" presStyleCnt="0"/>
      <dgm:spPr/>
    </dgm:pt>
    <dgm:pt modelId="{1FDCB027-4E88-40AF-9A66-D518F4E40887}" type="pres">
      <dgm:prSet presAssocID="{ED96C00D-A95D-498A-9FD9-F04C8C6B5B67}" presName="hierChild2" presStyleCnt="0"/>
      <dgm:spPr/>
    </dgm:pt>
    <dgm:pt modelId="{24DA8665-A258-4974-B812-16DC785219DD}" type="pres">
      <dgm:prSet presAssocID="{42B0F0CF-B383-481E-89B3-8E11B8C90AAA}" presName="Name64" presStyleLbl="parChTrans1D2" presStyleIdx="0" presStyleCnt="2"/>
      <dgm:spPr/>
    </dgm:pt>
    <dgm:pt modelId="{8C359D5A-6E4F-497F-B998-482337B9B8A5}" type="pres">
      <dgm:prSet presAssocID="{421697AB-EECD-4BCD-8167-910247F3887A}" presName="hierRoot2" presStyleCnt="0">
        <dgm:presLayoutVars>
          <dgm:hierBranch val="init"/>
        </dgm:presLayoutVars>
      </dgm:prSet>
      <dgm:spPr/>
    </dgm:pt>
    <dgm:pt modelId="{1044443B-DC9A-44C4-9CF9-99772554688A}" type="pres">
      <dgm:prSet presAssocID="{421697AB-EECD-4BCD-8167-910247F3887A}" presName="rootComposite" presStyleCnt="0"/>
      <dgm:spPr/>
    </dgm:pt>
    <dgm:pt modelId="{A62392B9-FE6E-4250-B235-9B66E4D68B0C}" type="pres">
      <dgm:prSet presAssocID="{421697AB-EECD-4BCD-8167-910247F3887A}" presName="rootText" presStyleLbl="node2" presStyleIdx="0" presStyleCnt="2">
        <dgm:presLayoutVars>
          <dgm:chPref val="3"/>
        </dgm:presLayoutVars>
      </dgm:prSet>
      <dgm:spPr/>
    </dgm:pt>
    <dgm:pt modelId="{212A70CD-B087-44E9-87CF-25D52D894DFF}" type="pres">
      <dgm:prSet presAssocID="{421697AB-EECD-4BCD-8167-910247F3887A}" presName="rootConnector" presStyleLbl="node2" presStyleIdx="0" presStyleCnt="2"/>
      <dgm:spPr/>
    </dgm:pt>
    <dgm:pt modelId="{EE6CB388-C8EC-4272-B24E-80050BFD3B84}" type="pres">
      <dgm:prSet presAssocID="{421697AB-EECD-4BCD-8167-910247F3887A}" presName="hierChild4" presStyleCnt="0"/>
      <dgm:spPr/>
    </dgm:pt>
    <dgm:pt modelId="{76220E1B-AA90-4EC0-B3A0-3109C7E5C0F6}" type="pres">
      <dgm:prSet presAssocID="{421697AB-EECD-4BCD-8167-910247F3887A}" presName="hierChild5" presStyleCnt="0"/>
      <dgm:spPr/>
    </dgm:pt>
    <dgm:pt modelId="{10538DA9-84CD-4B74-8D9A-378893227354}" type="pres">
      <dgm:prSet presAssocID="{B6ED8DD9-D810-4A6D-AEE1-FFE2B17555B5}" presName="Name64" presStyleLbl="parChTrans1D2" presStyleIdx="1" presStyleCnt="2"/>
      <dgm:spPr/>
    </dgm:pt>
    <dgm:pt modelId="{BD80FB4A-ABC5-46BA-B57E-9B4A91B1A056}" type="pres">
      <dgm:prSet presAssocID="{5A3F9F65-26DB-426C-B24A-FDA50F985C0F}" presName="hierRoot2" presStyleCnt="0">
        <dgm:presLayoutVars>
          <dgm:hierBranch val="init"/>
        </dgm:presLayoutVars>
      </dgm:prSet>
      <dgm:spPr/>
    </dgm:pt>
    <dgm:pt modelId="{BD859B78-5F67-41C2-8E50-E9B944DE6FBF}" type="pres">
      <dgm:prSet presAssocID="{5A3F9F65-26DB-426C-B24A-FDA50F985C0F}" presName="rootComposite" presStyleCnt="0"/>
      <dgm:spPr/>
    </dgm:pt>
    <dgm:pt modelId="{EEA0D1FA-CE51-46B3-A33F-37C37F33C2B0}" type="pres">
      <dgm:prSet presAssocID="{5A3F9F65-26DB-426C-B24A-FDA50F985C0F}" presName="rootText" presStyleLbl="node2" presStyleIdx="1" presStyleCnt="2">
        <dgm:presLayoutVars>
          <dgm:chPref val="3"/>
        </dgm:presLayoutVars>
      </dgm:prSet>
      <dgm:spPr/>
    </dgm:pt>
    <dgm:pt modelId="{42C66789-8016-47A3-AB87-83F4BAA275AA}" type="pres">
      <dgm:prSet presAssocID="{5A3F9F65-26DB-426C-B24A-FDA50F985C0F}" presName="rootConnector" presStyleLbl="node2" presStyleIdx="1" presStyleCnt="2"/>
      <dgm:spPr/>
    </dgm:pt>
    <dgm:pt modelId="{36C9E9B5-F271-48F4-8197-D5C993492C35}" type="pres">
      <dgm:prSet presAssocID="{5A3F9F65-26DB-426C-B24A-FDA50F985C0F}" presName="hierChild4" presStyleCnt="0"/>
      <dgm:spPr/>
    </dgm:pt>
    <dgm:pt modelId="{E7CB40FD-B736-4D3A-9542-AB6EA8E7C1FA}" type="pres">
      <dgm:prSet presAssocID="{5A3F9F65-26DB-426C-B24A-FDA50F985C0F}" presName="hierChild5" presStyleCnt="0"/>
      <dgm:spPr/>
    </dgm:pt>
    <dgm:pt modelId="{08BC2C33-4235-4355-80A2-ECAEAE11B3AB}" type="pres">
      <dgm:prSet presAssocID="{ED96C00D-A95D-498A-9FD9-F04C8C6B5B67}" presName="hierChild3" presStyleCnt="0"/>
      <dgm:spPr/>
    </dgm:pt>
    <dgm:pt modelId="{F3E46525-BE28-474C-B625-D3C2884C57D8}" type="pres">
      <dgm:prSet presAssocID="{E0BF9B77-3290-4B11-A008-A5B070F503B5}" presName="hierRoot1" presStyleCnt="0">
        <dgm:presLayoutVars>
          <dgm:hierBranch val="init"/>
        </dgm:presLayoutVars>
      </dgm:prSet>
      <dgm:spPr/>
    </dgm:pt>
    <dgm:pt modelId="{34EA694D-CD7B-4354-A8D8-9F38442382D4}" type="pres">
      <dgm:prSet presAssocID="{E0BF9B77-3290-4B11-A008-A5B070F503B5}" presName="rootComposite1" presStyleCnt="0"/>
      <dgm:spPr/>
    </dgm:pt>
    <dgm:pt modelId="{01074E23-2B25-4EA8-BFCA-6CA0CC9D2278}" type="pres">
      <dgm:prSet presAssocID="{E0BF9B77-3290-4B11-A008-A5B070F503B5}" presName="rootText1" presStyleLbl="node0" presStyleIdx="2" presStyleCnt="5">
        <dgm:presLayoutVars>
          <dgm:chPref val="3"/>
        </dgm:presLayoutVars>
      </dgm:prSet>
      <dgm:spPr/>
    </dgm:pt>
    <dgm:pt modelId="{CAAD68CA-D973-419E-9955-B1EAC2AED588}" type="pres">
      <dgm:prSet presAssocID="{E0BF9B77-3290-4B11-A008-A5B070F503B5}" presName="rootConnector1" presStyleLbl="node1" presStyleIdx="0" presStyleCnt="0"/>
      <dgm:spPr/>
    </dgm:pt>
    <dgm:pt modelId="{E38233CE-108B-4C2A-8A5A-6857EEC618D3}" type="pres">
      <dgm:prSet presAssocID="{E0BF9B77-3290-4B11-A008-A5B070F503B5}" presName="hierChild2" presStyleCnt="0"/>
      <dgm:spPr/>
    </dgm:pt>
    <dgm:pt modelId="{7378E4AB-C339-41D8-9261-285E1FFE1B51}" type="pres">
      <dgm:prSet presAssocID="{E0BF9B77-3290-4B11-A008-A5B070F503B5}" presName="hierChild3" presStyleCnt="0"/>
      <dgm:spPr/>
    </dgm:pt>
    <dgm:pt modelId="{19ED3CDA-E80C-437D-9411-5D8646E0512E}" type="pres">
      <dgm:prSet presAssocID="{AF997FA3-079E-41E2-BC3E-809AFD61CE7D}" presName="hierRoot1" presStyleCnt="0">
        <dgm:presLayoutVars>
          <dgm:hierBranch val="init"/>
        </dgm:presLayoutVars>
      </dgm:prSet>
      <dgm:spPr/>
    </dgm:pt>
    <dgm:pt modelId="{ED905570-674D-4502-9A66-81B577499CE0}" type="pres">
      <dgm:prSet presAssocID="{AF997FA3-079E-41E2-BC3E-809AFD61CE7D}" presName="rootComposite1" presStyleCnt="0"/>
      <dgm:spPr/>
    </dgm:pt>
    <dgm:pt modelId="{00032000-C560-4FD4-A3BD-FA0F2BFF52D8}" type="pres">
      <dgm:prSet presAssocID="{AF997FA3-079E-41E2-BC3E-809AFD61CE7D}" presName="rootText1" presStyleLbl="node0" presStyleIdx="3" presStyleCnt="5">
        <dgm:presLayoutVars>
          <dgm:chPref val="3"/>
        </dgm:presLayoutVars>
      </dgm:prSet>
      <dgm:spPr/>
    </dgm:pt>
    <dgm:pt modelId="{61861A1A-EB47-4216-A7AE-D49C89313996}" type="pres">
      <dgm:prSet presAssocID="{AF997FA3-079E-41E2-BC3E-809AFD61CE7D}" presName="rootConnector1" presStyleLbl="node1" presStyleIdx="0" presStyleCnt="0"/>
      <dgm:spPr/>
    </dgm:pt>
    <dgm:pt modelId="{A65B1C7F-00FF-485B-850F-F62916EC427B}" type="pres">
      <dgm:prSet presAssocID="{AF997FA3-079E-41E2-BC3E-809AFD61CE7D}" presName="hierChild2" presStyleCnt="0"/>
      <dgm:spPr/>
    </dgm:pt>
    <dgm:pt modelId="{4EF9B867-4B70-46EA-8F55-339C7652FECC}" type="pres">
      <dgm:prSet presAssocID="{AF997FA3-079E-41E2-BC3E-809AFD61CE7D}" presName="hierChild3" presStyleCnt="0"/>
      <dgm:spPr/>
    </dgm:pt>
    <dgm:pt modelId="{601DC293-8CA7-4BDA-9AB5-B1099BB8EB1A}" type="pres">
      <dgm:prSet presAssocID="{A11E7357-BA2C-4320-B5D4-56A7B6287D1C}" presName="hierRoot1" presStyleCnt="0">
        <dgm:presLayoutVars>
          <dgm:hierBranch val="init"/>
        </dgm:presLayoutVars>
      </dgm:prSet>
      <dgm:spPr/>
    </dgm:pt>
    <dgm:pt modelId="{B77FFDDA-77E4-473B-9F9C-75695CC5C597}" type="pres">
      <dgm:prSet presAssocID="{A11E7357-BA2C-4320-B5D4-56A7B6287D1C}" presName="rootComposite1" presStyleCnt="0"/>
      <dgm:spPr/>
    </dgm:pt>
    <dgm:pt modelId="{098838CE-BEB3-4F54-AC53-E6CF55D14343}" type="pres">
      <dgm:prSet presAssocID="{A11E7357-BA2C-4320-B5D4-56A7B6287D1C}" presName="rootText1" presStyleLbl="node0" presStyleIdx="4" presStyleCnt="5">
        <dgm:presLayoutVars>
          <dgm:chPref val="3"/>
        </dgm:presLayoutVars>
      </dgm:prSet>
      <dgm:spPr/>
    </dgm:pt>
    <dgm:pt modelId="{1E84F8FE-8CB1-48E7-ADC2-2BA418CE92E4}" type="pres">
      <dgm:prSet presAssocID="{A11E7357-BA2C-4320-B5D4-56A7B6287D1C}" presName="rootConnector1" presStyleLbl="node1" presStyleIdx="0" presStyleCnt="0"/>
      <dgm:spPr/>
    </dgm:pt>
    <dgm:pt modelId="{1BB9C574-DDB1-4292-934E-0672196F1B7F}" type="pres">
      <dgm:prSet presAssocID="{A11E7357-BA2C-4320-B5D4-56A7B6287D1C}" presName="hierChild2" presStyleCnt="0"/>
      <dgm:spPr/>
    </dgm:pt>
    <dgm:pt modelId="{E5417E17-DA80-463D-A102-B478B94CB6AC}" type="pres">
      <dgm:prSet presAssocID="{A11E7357-BA2C-4320-B5D4-56A7B6287D1C}" presName="hierChild3" presStyleCnt="0"/>
      <dgm:spPr/>
    </dgm:pt>
  </dgm:ptLst>
  <dgm:cxnLst>
    <dgm:cxn modelId="{AF030C0A-8D87-B845-903B-56D7DE88CAD4}" type="presOf" srcId="{421697AB-EECD-4BCD-8167-910247F3887A}" destId="{A62392B9-FE6E-4250-B235-9B66E4D68B0C}" srcOrd="0" destOrd="0" presId="urn:microsoft.com/office/officeart/2009/3/layout/HorizontalOrganizationChart"/>
    <dgm:cxn modelId="{E9C6850D-D968-AC48-9DBA-FEE852AAF1B6}" type="presOf" srcId="{5A3F9F65-26DB-426C-B24A-FDA50F985C0F}" destId="{EEA0D1FA-CE51-46B3-A33F-37C37F33C2B0}" srcOrd="0" destOrd="0" presId="urn:microsoft.com/office/officeart/2009/3/layout/HorizontalOrganizationChart"/>
    <dgm:cxn modelId="{5CD49027-5417-3E4E-9B25-33EB48A12B62}" type="presOf" srcId="{ED96C00D-A95D-498A-9FD9-F04C8C6B5B67}" destId="{2DFFE408-5706-40CA-B7AA-8B710175A7C4}" srcOrd="0" destOrd="0" presId="urn:microsoft.com/office/officeart/2009/3/layout/HorizontalOrganizationChart"/>
    <dgm:cxn modelId="{4C691E2E-1BB2-4C4D-800E-351ACB77B2F5}" srcId="{BDA49AF9-8277-4928-9DA7-877D643AC9A3}" destId="{535EC4C8-3E14-464D-B644-061BAB731EB7}" srcOrd="0" destOrd="0" parTransId="{69B7FB2F-8C95-4005-B108-18E91E895AB5}" sibTransId="{2548E9A5-2E67-4B9E-8218-802F9102C6B8}"/>
    <dgm:cxn modelId="{736B3E31-E73A-0A4A-B821-F2CA5EE3954F}" type="presOf" srcId="{5A3F9F65-26DB-426C-B24A-FDA50F985C0F}" destId="{42C66789-8016-47A3-AB87-83F4BAA275AA}" srcOrd="1" destOrd="0" presId="urn:microsoft.com/office/officeart/2009/3/layout/HorizontalOrganizationChart"/>
    <dgm:cxn modelId="{E754DF42-9B6D-0349-8BAD-8263F3526553}" type="presOf" srcId="{42B0F0CF-B383-481E-89B3-8E11B8C90AAA}" destId="{24DA8665-A258-4974-B812-16DC785219DD}" srcOrd="0" destOrd="0" presId="urn:microsoft.com/office/officeart/2009/3/layout/HorizontalOrganizationChart"/>
    <dgm:cxn modelId="{350B1D54-D129-4AB6-9D07-E2232C5A5F83}" srcId="{BDA49AF9-8277-4928-9DA7-877D643AC9A3}" destId="{AF997FA3-079E-41E2-BC3E-809AFD61CE7D}" srcOrd="3" destOrd="0" parTransId="{8B126056-5AA3-4A52-88AA-68A84C135A5B}" sibTransId="{CB62CB47-9D93-4FC7-963B-AFF197ED733A}"/>
    <dgm:cxn modelId="{4F8EA65C-9ED1-428C-A3D2-7901DD9D92DE}" srcId="{ED96C00D-A95D-498A-9FD9-F04C8C6B5B67}" destId="{5A3F9F65-26DB-426C-B24A-FDA50F985C0F}" srcOrd="1" destOrd="0" parTransId="{B6ED8DD9-D810-4A6D-AEE1-FFE2B17555B5}" sibTransId="{28B32524-51DE-4838-8834-07C38DB035B2}"/>
    <dgm:cxn modelId="{E0F0E269-8C17-8240-A959-7FA27FC4AB02}" type="presOf" srcId="{535EC4C8-3E14-464D-B644-061BAB731EB7}" destId="{0EECD3AC-966A-4D6E-B077-D45E92830BD7}" srcOrd="0" destOrd="0" presId="urn:microsoft.com/office/officeart/2009/3/layout/HorizontalOrganizationChart"/>
    <dgm:cxn modelId="{4C233F6A-A031-4FA7-9C94-3C454288EA37}" srcId="{BDA49AF9-8277-4928-9DA7-877D643AC9A3}" destId="{A11E7357-BA2C-4320-B5D4-56A7B6287D1C}" srcOrd="4" destOrd="0" parTransId="{78394291-85EE-4B66-BE30-10A0CCA943C2}" sibTransId="{029AB451-4EFC-4FE0-8381-F732B8BD3CB1}"/>
    <dgm:cxn modelId="{D2CD9876-6C4D-428D-A4DE-2A7413C64121}" srcId="{ED96C00D-A95D-498A-9FD9-F04C8C6B5B67}" destId="{421697AB-EECD-4BCD-8167-910247F3887A}" srcOrd="0" destOrd="0" parTransId="{42B0F0CF-B383-481E-89B3-8E11B8C90AAA}" sibTransId="{79644F83-9501-4478-A580-5F541FF7C1DB}"/>
    <dgm:cxn modelId="{EF668579-9B85-1D41-811D-F9E907A13446}" type="presOf" srcId="{A11E7357-BA2C-4320-B5D4-56A7B6287D1C}" destId="{1E84F8FE-8CB1-48E7-ADC2-2BA418CE92E4}" srcOrd="1" destOrd="0" presId="urn:microsoft.com/office/officeart/2009/3/layout/HorizontalOrganizationChart"/>
    <dgm:cxn modelId="{DD72E790-D91D-944C-A301-B46A79670FCF}" type="presOf" srcId="{AF997FA3-079E-41E2-BC3E-809AFD61CE7D}" destId="{61861A1A-EB47-4216-A7AE-D49C89313996}" srcOrd="1" destOrd="0" presId="urn:microsoft.com/office/officeart/2009/3/layout/HorizontalOrganizationChart"/>
    <dgm:cxn modelId="{57D1DF94-FDE4-7A4A-9541-A040B4840288}" type="presOf" srcId="{E0BF9B77-3290-4B11-A008-A5B070F503B5}" destId="{01074E23-2B25-4EA8-BFCA-6CA0CC9D2278}" srcOrd="0" destOrd="0" presId="urn:microsoft.com/office/officeart/2009/3/layout/HorizontalOrganizationChart"/>
    <dgm:cxn modelId="{6FAE55AC-7F1A-490E-8DCA-4BB4485FA34E}" srcId="{BDA49AF9-8277-4928-9DA7-877D643AC9A3}" destId="{E0BF9B77-3290-4B11-A008-A5B070F503B5}" srcOrd="2" destOrd="0" parTransId="{EF0F728B-6876-4A25-856D-4152F1C12C61}" sibTransId="{11E715B5-38DE-4AD2-B79E-F6EAA01E9212}"/>
    <dgm:cxn modelId="{BE3BA6B3-AF88-FF45-85F1-250AA37389B0}" type="presOf" srcId="{421697AB-EECD-4BCD-8167-910247F3887A}" destId="{212A70CD-B087-44E9-87CF-25D52D894DFF}" srcOrd="1" destOrd="0" presId="urn:microsoft.com/office/officeart/2009/3/layout/HorizontalOrganizationChart"/>
    <dgm:cxn modelId="{28F815B4-1349-8B41-8769-5D61A299F216}" type="presOf" srcId="{AF997FA3-079E-41E2-BC3E-809AFD61CE7D}" destId="{00032000-C560-4FD4-A3BD-FA0F2BFF52D8}" srcOrd="0" destOrd="0" presId="urn:microsoft.com/office/officeart/2009/3/layout/HorizontalOrganizationChart"/>
    <dgm:cxn modelId="{B065FBB4-E6A0-E24D-BD08-C0DA6AAF7A4B}" type="presOf" srcId="{A11E7357-BA2C-4320-B5D4-56A7B6287D1C}" destId="{098838CE-BEB3-4F54-AC53-E6CF55D14343}" srcOrd="0" destOrd="0" presId="urn:microsoft.com/office/officeart/2009/3/layout/HorizontalOrganizationChart"/>
    <dgm:cxn modelId="{3106A8BC-CBB7-464B-8DC8-0901EBB934F9}" type="presOf" srcId="{535EC4C8-3E14-464D-B644-061BAB731EB7}" destId="{8D8FF7E2-6E57-4654-8091-0080B0CAF22B}" srcOrd="1" destOrd="0" presId="urn:microsoft.com/office/officeart/2009/3/layout/HorizontalOrganizationChart"/>
    <dgm:cxn modelId="{FFC308C3-4955-1041-93A5-AEE1D6682682}" type="presOf" srcId="{ED96C00D-A95D-498A-9FD9-F04C8C6B5B67}" destId="{A9B5DADC-D784-4634-9259-0FB9448D41EE}" srcOrd="1" destOrd="0" presId="urn:microsoft.com/office/officeart/2009/3/layout/HorizontalOrganizationChart"/>
    <dgm:cxn modelId="{6A3B6FDC-DB61-4BCD-A5AB-835851A882D6}" srcId="{BDA49AF9-8277-4928-9DA7-877D643AC9A3}" destId="{ED96C00D-A95D-498A-9FD9-F04C8C6B5B67}" srcOrd="1" destOrd="0" parTransId="{236719CF-C894-44F4-BDA0-66531629AD33}" sibTransId="{FE6F9C54-65AF-4DE1-87C5-4416023E3F8F}"/>
    <dgm:cxn modelId="{DB11CAE2-FC40-1942-8B8D-E8CB47CB8172}" type="presOf" srcId="{B6ED8DD9-D810-4A6D-AEE1-FFE2B17555B5}" destId="{10538DA9-84CD-4B74-8D9A-378893227354}" srcOrd="0" destOrd="0" presId="urn:microsoft.com/office/officeart/2009/3/layout/HorizontalOrganizationChart"/>
    <dgm:cxn modelId="{F648B8ED-9A3A-CD48-B11B-C0EBB43E93C8}" type="presOf" srcId="{E0BF9B77-3290-4B11-A008-A5B070F503B5}" destId="{CAAD68CA-D973-419E-9955-B1EAC2AED588}" srcOrd="1" destOrd="0" presId="urn:microsoft.com/office/officeart/2009/3/layout/HorizontalOrganizationChart"/>
    <dgm:cxn modelId="{BBBC0CFE-14EC-0B4F-93E9-38E4F1C19F5D}" type="presOf" srcId="{BDA49AF9-8277-4928-9DA7-877D643AC9A3}" destId="{63DD03CC-1F7D-40C9-A2C1-6B30F0B795CA}" srcOrd="0" destOrd="0" presId="urn:microsoft.com/office/officeart/2009/3/layout/HorizontalOrganizationChart"/>
    <dgm:cxn modelId="{AF413758-D1C3-524C-8B5A-CAA6098C7E5D}" type="presParOf" srcId="{63DD03CC-1F7D-40C9-A2C1-6B30F0B795CA}" destId="{959DA7EA-4142-4A9A-909B-BE02933BE713}" srcOrd="0" destOrd="0" presId="urn:microsoft.com/office/officeart/2009/3/layout/HorizontalOrganizationChart"/>
    <dgm:cxn modelId="{8A048043-7C7E-D649-ADB4-3C13E623E99C}" type="presParOf" srcId="{959DA7EA-4142-4A9A-909B-BE02933BE713}" destId="{9B6795ED-0EE1-4E31-95BC-CFF8159E0549}" srcOrd="0" destOrd="0" presId="urn:microsoft.com/office/officeart/2009/3/layout/HorizontalOrganizationChart"/>
    <dgm:cxn modelId="{0A37A718-3135-7746-9FD3-4EBC7C865C91}" type="presParOf" srcId="{9B6795ED-0EE1-4E31-95BC-CFF8159E0549}" destId="{0EECD3AC-966A-4D6E-B077-D45E92830BD7}" srcOrd="0" destOrd="0" presId="urn:microsoft.com/office/officeart/2009/3/layout/HorizontalOrganizationChart"/>
    <dgm:cxn modelId="{D67F2BB8-9BF6-254B-8C56-FE1A0DD1B430}" type="presParOf" srcId="{9B6795ED-0EE1-4E31-95BC-CFF8159E0549}" destId="{8D8FF7E2-6E57-4654-8091-0080B0CAF22B}" srcOrd="1" destOrd="0" presId="urn:microsoft.com/office/officeart/2009/3/layout/HorizontalOrganizationChart"/>
    <dgm:cxn modelId="{1BD128BE-B33C-C34A-A5A3-8E14ED7F4770}" type="presParOf" srcId="{959DA7EA-4142-4A9A-909B-BE02933BE713}" destId="{68F307CD-A1D1-46EF-9394-3B9D5D2801AA}" srcOrd="1" destOrd="0" presId="urn:microsoft.com/office/officeart/2009/3/layout/HorizontalOrganizationChart"/>
    <dgm:cxn modelId="{DC39A09B-E950-2E45-986B-3963BBA3F5EE}" type="presParOf" srcId="{959DA7EA-4142-4A9A-909B-BE02933BE713}" destId="{F10DD71F-AD84-40BF-8BC5-4C8778AD5864}" srcOrd="2" destOrd="0" presId="urn:microsoft.com/office/officeart/2009/3/layout/HorizontalOrganizationChart"/>
    <dgm:cxn modelId="{B2FE74DF-B592-9542-B9A2-8872E04EC96D}" type="presParOf" srcId="{63DD03CC-1F7D-40C9-A2C1-6B30F0B795CA}" destId="{11FDDBBB-E2E6-42F6-A19B-12B6900E3B4F}" srcOrd="1" destOrd="0" presId="urn:microsoft.com/office/officeart/2009/3/layout/HorizontalOrganizationChart"/>
    <dgm:cxn modelId="{76EC3448-1FF4-7F42-B276-4F89D85F49E6}" type="presParOf" srcId="{11FDDBBB-E2E6-42F6-A19B-12B6900E3B4F}" destId="{CB655119-BA66-4CFA-9EB2-1B36CA6C6E0D}" srcOrd="0" destOrd="0" presId="urn:microsoft.com/office/officeart/2009/3/layout/HorizontalOrganizationChart"/>
    <dgm:cxn modelId="{A04D54CA-7B88-504C-9DD7-E368BFDFCB1F}" type="presParOf" srcId="{CB655119-BA66-4CFA-9EB2-1B36CA6C6E0D}" destId="{2DFFE408-5706-40CA-B7AA-8B710175A7C4}" srcOrd="0" destOrd="0" presId="urn:microsoft.com/office/officeart/2009/3/layout/HorizontalOrganizationChart"/>
    <dgm:cxn modelId="{C45FF77E-CF09-284D-82C0-9390DE0B2A01}" type="presParOf" srcId="{CB655119-BA66-4CFA-9EB2-1B36CA6C6E0D}" destId="{A9B5DADC-D784-4634-9259-0FB9448D41EE}" srcOrd="1" destOrd="0" presId="urn:microsoft.com/office/officeart/2009/3/layout/HorizontalOrganizationChart"/>
    <dgm:cxn modelId="{02DC7DCB-55B0-AA40-B45C-00B40FDF184A}" type="presParOf" srcId="{11FDDBBB-E2E6-42F6-A19B-12B6900E3B4F}" destId="{1FDCB027-4E88-40AF-9A66-D518F4E40887}" srcOrd="1" destOrd="0" presId="urn:microsoft.com/office/officeart/2009/3/layout/HorizontalOrganizationChart"/>
    <dgm:cxn modelId="{7CF35D96-69F3-034E-8E52-7670810F0D00}" type="presParOf" srcId="{1FDCB027-4E88-40AF-9A66-D518F4E40887}" destId="{24DA8665-A258-4974-B812-16DC785219DD}" srcOrd="0" destOrd="0" presId="urn:microsoft.com/office/officeart/2009/3/layout/HorizontalOrganizationChart"/>
    <dgm:cxn modelId="{6A775FD2-A9F0-274F-AEF9-35A65B00D026}" type="presParOf" srcId="{1FDCB027-4E88-40AF-9A66-D518F4E40887}" destId="{8C359D5A-6E4F-497F-B998-482337B9B8A5}" srcOrd="1" destOrd="0" presId="urn:microsoft.com/office/officeart/2009/3/layout/HorizontalOrganizationChart"/>
    <dgm:cxn modelId="{2ECA476E-A06C-D049-B992-5E52B9683B68}" type="presParOf" srcId="{8C359D5A-6E4F-497F-B998-482337B9B8A5}" destId="{1044443B-DC9A-44C4-9CF9-99772554688A}" srcOrd="0" destOrd="0" presId="urn:microsoft.com/office/officeart/2009/3/layout/HorizontalOrganizationChart"/>
    <dgm:cxn modelId="{39DFDC0A-6154-E44D-B6B5-E484BB8E3F56}" type="presParOf" srcId="{1044443B-DC9A-44C4-9CF9-99772554688A}" destId="{A62392B9-FE6E-4250-B235-9B66E4D68B0C}" srcOrd="0" destOrd="0" presId="urn:microsoft.com/office/officeart/2009/3/layout/HorizontalOrganizationChart"/>
    <dgm:cxn modelId="{F74ECE0B-0BD7-3E46-A354-DD626C6EF29E}" type="presParOf" srcId="{1044443B-DC9A-44C4-9CF9-99772554688A}" destId="{212A70CD-B087-44E9-87CF-25D52D894DFF}" srcOrd="1" destOrd="0" presId="urn:microsoft.com/office/officeart/2009/3/layout/HorizontalOrganizationChart"/>
    <dgm:cxn modelId="{D1132A28-E22A-6440-85C8-F5C5E0B928F7}" type="presParOf" srcId="{8C359D5A-6E4F-497F-B998-482337B9B8A5}" destId="{EE6CB388-C8EC-4272-B24E-80050BFD3B84}" srcOrd="1" destOrd="0" presId="urn:microsoft.com/office/officeart/2009/3/layout/HorizontalOrganizationChart"/>
    <dgm:cxn modelId="{D784A9C3-EC1C-6543-B0CC-7B03C5E6DA7C}" type="presParOf" srcId="{8C359D5A-6E4F-497F-B998-482337B9B8A5}" destId="{76220E1B-AA90-4EC0-B3A0-3109C7E5C0F6}" srcOrd="2" destOrd="0" presId="urn:microsoft.com/office/officeart/2009/3/layout/HorizontalOrganizationChart"/>
    <dgm:cxn modelId="{C6CD3438-4167-C14A-8266-A0671BD152A4}" type="presParOf" srcId="{1FDCB027-4E88-40AF-9A66-D518F4E40887}" destId="{10538DA9-84CD-4B74-8D9A-378893227354}" srcOrd="2" destOrd="0" presId="urn:microsoft.com/office/officeart/2009/3/layout/HorizontalOrganizationChart"/>
    <dgm:cxn modelId="{36EB9F19-9D1E-7540-AC47-BE54EAE4C979}" type="presParOf" srcId="{1FDCB027-4E88-40AF-9A66-D518F4E40887}" destId="{BD80FB4A-ABC5-46BA-B57E-9B4A91B1A056}" srcOrd="3" destOrd="0" presId="urn:microsoft.com/office/officeart/2009/3/layout/HorizontalOrganizationChart"/>
    <dgm:cxn modelId="{DD4E9DCA-453F-7242-A695-B2447CD857B5}" type="presParOf" srcId="{BD80FB4A-ABC5-46BA-B57E-9B4A91B1A056}" destId="{BD859B78-5F67-41C2-8E50-E9B944DE6FBF}" srcOrd="0" destOrd="0" presId="urn:microsoft.com/office/officeart/2009/3/layout/HorizontalOrganizationChart"/>
    <dgm:cxn modelId="{6AD5BCF8-3319-6E4D-8D18-9D97FA9D6F01}" type="presParOf" srcId="{BD859B78-5F67-41C2-8E50-E9B944DE6FBF}" destId="{EEA0D1FA-CE51-46B3-A33F-37C37F33C2B0}" srcOrd="0" destOrd="0" presId="urn:microsoft.com/office/officeart/2009/3/layout/HorizontalOrganizationChart"/>
    <dgm:cxn modelId="{E7364F3A-59EE-3242-99E8-0B75002377D0}" type="presParOf" srcId="{BD859B78-5F67-41C2-8E50-E9B944DE6FBF}" destId="{42C66789-8016-47A3-AB87-83F4BAA275AA}" srcOrd="1" destOrd="0" presId="urn:microsoft.com/office/officeart/2009/3/layout/HorizontalOrganizationChart"/>
    <dgm:cxn modelId="{A9ED98EA-D559-4841-A3DC-47C508549588}" type="presParOf" srcId="{BD80FB4A-ABC5-46BA-B57E-9B4A91B1A056}" destId="{36C9E9B5-F271-48F4-8197-D5C993492C35}" srcOrd="1" destOrd="0" presId="urn:microsoft.com/office/officeart/2009/3/layout/HorizontalOrganizationChart"/>
    <dgm:cxn modelId="{75638B1C-4322-1A40-BED4-62DD00D7212D}" type="presParOf" srcId="{BD80FB4A-ABC5-46BA-B57E-9B4A91B1A056}" destId="{E7CB40FD-B736-4D3A-9542-AB6EA8E7C1FA}" srcOrd="2" destOrd="0" presId="urn:microsoft.com/office/officeart/2009/3/layout/HorizontalOrganizationChart"/>
    <dgm:cxn modelId="{E91514AF-B33E-974F-876F-B9CED7A03567}" type="presParOf" srcId="{11FDDBBB-E2E6-42F6-A19B-12B6900E3B4F}" destId="{08BC2C33-4235-4355-80A2-ECAEAE11B3AB}" srcOrd="2" destOrd="0" presId="urn:microsoft.com/office/officeart/2009/3/layout/HorizontalOrganizationChart"/>
    <dgm:cxn modelId="{21B0EF5E-3444-EB47-BEB5-24B5008D0CA3}" type="presParOf" srcId="{63DD03CC-1F7D-40C9-A2C1-6B30F0B795CA}" destId="{F3E46525-BE28-474C-B625-D3C2884C57D8}" srcOrd="2" destOrd="0" presId="urn:microsoft.com/office/officeart/2009/3/layout/HorizontalOrganizationChart"/>
    <dgm:cxn modelId="{57DE074E-D1E0-7442-93D3-41291ED2E386}" type="presParOf" srcId="{F3E46525-BE28-474C-B625-D3C2884C57D8}" destId="{34EA694D-CD7B-4354-A8D8-9F38442382D4}" srcOrd="0" destOrd="0" presId="urn:microsoft.com/office/officeart/2009/3/layout/HorizontalOrganizationChart"/>
    <dgm:cxn modelId="{0543CEAC-6793-744D-B6AA-0C175ECCDE05}" type="presParOf" srcId="{34EA694D-CD7B-4354-A8D8-9F38442382D4}" destId="{01074E23-2B25-4EA8-BFCA-6CA0CC9D2278}" srcOrd="0" destOrd="0" presId="urn:microsoft.com/office/officeart/2009/3/layout/HorizontalOrganizationChart"/>
    <dgm:cxn modelId="{0FBBA4F1-2875-4148-9F15-7AA364B8B71F}" type="presParOf" srcId="{34EA694D-CD7B-4354-A8D8-9F38442382D4}" destId="{CAAD68CA-D973-419E-9955-B1EAC2AED588}" srcOrd="1" destOrd="0" presId="urn:microsoft.com/office/officeart/2009/3/layout/HorizontalOrganizationChart"/>
    <dgm:cxn modelId="{0C7870F4-DCAE-6045-B04C-F242C230E2E8}" type="presParOf" srcId="{F3E46525-BE28-474C-B625-D3C2884C57D8}" destId="{E38233CE-108B-4C2A-8A5A-6857EEC618D3}" srcOrd="1" destOrd="0" presId="urn:microsoft.com/office/officeart/2009/3/layout/HorizontalOrganizationChart"/>
    <dgm:cxn modelId="{AA1F5DFB-EB74-F945-831F-DD7CF74FA05C}" type="presParOf" srcId="{F3E46525-BE28-474C-B625-D3C2884C57D8}" destId="{7378E4AB-C339-41D8-9261-285E1FFE1B51}" srcOrd="2" destOrd="0" presId="urn:microsoft.com/office/officeart/2009/3/layout/HorizontalOrganizationChart"/>
    <dgm:cxn modelId="{7849AB25-4256-3F47-8E33-7FFE486D6857}" type="presParOf" srcId="{63DD03CC-1F7D-40C9-A2C1-6B30F0B795CA}" destId="{19ED3CDA-E80C-437D-9411-5D8646E0512E}" srcOrd="3" destOrd="0" presId="urn:microsoft.com/office/officeart/2009/3/layout/HorizontalOrganizationChart"/>
    <dgm:cxn modelId="{84DE2D1E-DE89-7B48-A377-7BC9F13CD6B4}" type="presParOf" srcId="{19ED3CDA-E80C-437D-9411-5D8646E0512E}" destId="{ED905570-674D-4502-9A66-81B577499CE0}" srcOrd="0" destOrd="0" presId="urn:microsoft.com/office/officeart/2009/3/layout/HorizontalOrganizationChart"/>
    <dgm:cxn modelId="{7A63B885-C61B-C548-B6A9-0D7A71200CC2}" type="presParOf" srcId="{ED905570-674D-4502-9A66-81B577499CE0}" destId="{00032000-C560-4FD4-A3BD-FA0F2BFF52D8}" srcOrd="0" destOrd="0" presId="urn:microsoft.com/office/officeart/2009/3/layout/HorizontalOrganizationChart"/>
    <dgm:cxn modelId="{0A4F51FB-9256-904A-9B23-A41A24B78C53}" type="presParOf" srcId="{ED905570-674D-4502-9A66-81B577499CE0}" destId="{61861A1A-EB47-4216-A7AE-D49C89313996}" srcOrd="1" destOrd="0" presId="urn:microsoft.com/office/officeart/2009/3/layout/HorizontalOrganizationChart"/>
    <dgm:cxn modelId="{26827E2B-4CEE-6A4C-AFB0-CC845434BEC1}" type="presParOf" srcId="{19ED3CDA-E80C-437D-9411-5D8646E0512E}" destId="{A65B1C7F-00FF-485B-850F-F62916EC427B}" srcOrd="1" destOrd="0" presId="urn:microsoft.com/office/officeart/2009/3/layout/HorizontalOrganizationChart"/>
    <dgm:cxn modelId="{16DF5FA5-05EF-FF4C-926D-03A6BD009DD0}" type="presParOf" srcId="{19ED3CDA-E80C-437D-9411-5D8646E0512E}" destId="{4EF9B867-4B70-46EA-8F55-339C7652FECC}" srcOrd="2" destOrd="0" presId="urn:microsoft.com/office/officeart/2009/3/layout/HorizontalOrganizationChart"/>
    <dgm:cxn modelId="{7B599F77-2ED1-5B41-A7CF-62D2E2BCD754}" type="presParOf" srcId="{63DD03CC-1F7D-40C9-A2C1-6B30F0B795CA}" destId="{601DC293-8CA7-4BDA-9AB5-B1099BB8EB1A}" srcOrd="4" destOrd="0" presId="urn:microsoft.com/office/officeart/2009/3/layout/HorizontalOrganizationChart"/>
    <dgm:cxn modelId="{C443A6C4-4E08-6542-A20E-EB3DEA8C69EA}" type="presParOf" srcId="{601DC293-8CA7-4BDA-9AB5-B1099BB8EB1A}" destId="{B77FFDDA-77E4-473B-9F9C-75695CC5C597}" srcOrd="0" destOrd="0" presId="urn:microsoft.com/office/officeart/2009/3/layout/HorizontalOrganizationChart"/>
    <dgm:cxn modelId="{6EEF6912-4718-1C4E-8DF4-91A30DA52112}" type="presParOf" srcId="{B77FFDDA-77E4-473B-9F9C-75695CC5C597}" destId="{098838CE-BEB3-4F54-AC53-E6CF55D14343}" srcOrd="0" destOrd="0" presId="urn:microsoft.com/office/officeart/2009/3/layout/HorizontalOrganizationChart"/>
    <dgm:cxn modelId="{5449384F-3528-754A-92DF-17AE5F3F186B}" type="presParOf" srcId="{B77FFDDA-77E4-473B-9F9C-75695CC5C597}" destId="{1E84F8FE-8CB1-48E7-ADC2-2BA418CE92E4}" srcOrd="1" destOrd="0" presId="urn:microsoft.com/office/officeart/2009/3/layout/HorizontalOrganizationChart"/>
    <dgm:cxn modelId="{69EB94DF-08BC-E24E-B0EF-161D7581A9FE}" type="presParOf" srcId="{601DC293-8CA7-4BDA-9AB5-B1099BB8EB1A}" destId="{1BB9C574-DDB1-4292-934E-0672196F1B7F}" srcOrd="1" destOrd="0" presId="urn:microsoft.com/office/officeart/2009/3/layout/HorizontalOrganizationChart"/>
    <dgm:cxn modelId="{C7E8C7FE-EB17-AB4D-9B2B-04F2AEB5BEA8}" type="presParOf" srcId="{601DC293-8CA7-4BDA-9AB5-B1099BB8EB1A}" destId="{E5417E17-DA80-463D-A102-B478B94CB6AC}"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A30CCF-D01F-4857-977B-3F239D3313E9}" type="doc">
      <dgm:prSet loTypeId="urn:microsoft.com/office/officeart/2016/7/layout/RepeatingBendingProcessNew" loCatId="process" qsTypeId="urn:microsoft.com/office/officeart/2005/8/quickstyle/simple1" qsCatId="simple" csTypeId="urn:microsoft.com/office/officeart/2005/8/colors/accent0_3" csCatId="mainScheme"/>
      <dgm:spPr/>
      <dgm:t>
        <a:bodyPr/>
        <a:lstStyle/>
        <a:p>
          <a:endParaRPr lang="en-US"/>
        </a:p>
      </dgm:t>
    </dgm:pt>
    <dgm:pt modelId="{F482612B-88B3-4B4E-8F6C-D385748AD4E6}">
      <dgm:prSet/>
      <dgm:spPr/>
      <dgm:t>
        <a:bodyPr/>
        <a:lstStyle/>
        <a:p>
          <a:r>
            <a:rPr lang="en-US" b="0" i="0"/>
            <a:t>Removed weekend data</a:t>
          </a:r>
          <a:endParaRPr lang="en-US"/>
        </a:p>
      </dgm:t>
    </dgm:pt>
    <dgm:pt modelId="{66D05057-2BD1-4BC3-B101-FCC0D31A0F12}" type="parTrans" cxnId="{D8CAA471-0E6E-4257-B557-7C2CDF6F4FA1}">
      <dgm:prSet/>
      <dgm:spPr/>
      <dgm:t>
        <a:bodyPr/>
        <a:lstStyle/>
        <a:p>
          <a:endParaRPr lang="en-US"/>
        </a:p>
      </dgm:t>
    </dgm:pt>
    <dgm:pt modelId="{01B53B8E-05EE-4048-AE5F-DAA602C23DD5}" type="sibTrans" cxnId="{D8CAA471-0E6E-4257-B557-7C2CDF6F4FA1}">
      <dgm:prSet/>
      <dgm:spPr/>
      <dgm:t>
        <a:bodyPr/>
        <a:lstStyle/>
        <a:p>
          <a:endParaRPr lang="en-US"/>
        </a:p>
      </dgm:t>
    </dgm:pt>
    <dgm:pt modelId="{D4A32041-2ABD-46FE-A352-1B9EB040E464}">
      <dgm:prSet/>
      <dgm:spPr/>
      <dgm:t>
        <a:bodyPr/>
        <a:lstStyle/>
        <a:p>
          <a:r>
            <a:rPr lang="en-US" b="0" i="0"/>
            <a:t>Combining columns for Ask and Bid </a:t>
          </a:r>
          <a:endParaRPr lang="en-US"/>
        </a:p>
      </dgm:t>
    </dgm:pt>
    <dgm:pt modelId="{A3308711-88AE-4FF1-BF64-A719DE43A8F2}" type="parTrans" cxnId="{03BC3FEF-9904-468B-907C-5745CFBD3D39}">
      <dgm:prSet/>
      <dgm:spPr/>
      <dgm:t>
        <a:bodyPr/>
        <a:lstStyle/>
        <a:p>
          <a:endParaRPr lang="en-US"/>
        </a:p>
      </dgm:t>
    </dgm:pt>
    <dgm:pt modelId="{06D7E65D-4593-4A21-A285-1DD820C8AE7B}" type="sibTrans" cxnId="{03BC3FEF-9904-468B-907C-5745CFBD3D39}">
      <dgm:prSet/>
      <dgm:spPr/>
      <dgm:t>
        <a:bodyPr/>
        <a:lstStyle/>
        <a:p>
          <a:endParaRPr lang="en-US"/>
        </a:p>
      </dgm:t>
    </dgm:pt>
    <dgm:pt modelId="{144B4D7D-D145-47E5-8F70-B7DFE84D7E2B}">
      <dgm:prSet/>
      <dgm:spPr/>
      <dgm:t>
        <a:bodyPr/>
        <a:lstStyle/>
        <a:p>
          <a:r>
            <a:rPr lang="en-US" b="0" i="0"/>
            <a:t>Summarized volumes for Ask and Bid</a:t>
          </a:r>
          <a:endParaRPr lang="en-US"/>
        </a:p>
      </dgm:t>
    </dgm:pt>
    <dgm:pt modelId="{08C0605B-83A8-44B2-A133-C182FDDECC66}" type="parTrans" cxnId="{6DE6CE51-9E54-436C-8ACE-7C5ED11FDB3B}">
      <dgm:prSet/>
      <dgm:spPr/>
      <dgm:t>
        <a:bodyPr/>
        <a:lstStyle/>
        <a:p>
          <a:endParaRPr lang="en-US"/>
        </a:p>
      </dgm:t>
    </dgm:pt>
    <dgm:pt modelId="{807B44EC-3C1A-4879-836E-7D9A9A682448}" type="sibTrans" cxnId="{6DE6CE51-9E54-436C-8ACE-7C5ED11FDB3B}">
      <dgm:prSet/>
      <dgm:spPr/>
      <dgm:t>
        <a:bodyPr/>
        <a:lstStyle/>
        <a:p>
          <a:endParaRPr lang="en-US"/>
        </a:p>
      </dgm:t>
    </dgm:pt>
    <dgm:pt modelId="{A2B41AE3-ECE4-48FD-8B32-D0F999D61465}">
      <dgm:prSet/>
      <dgm:spPr/>
      <dgm:t>
        <a:bodyPr/>
        <a:lstStyle/>
        <a:p>
          <a:r>
            <a:rPr lang="en-US" b="0" i="0"/>
            <a:t>Removing Unnecessary columns</a:t>
          </a:r>
          <a:endParaRPr lang="en-US"/>
        </a:p>
      </dgm:t>
    </dgm:pt>
    <dgm:pt modelId="{FF4339E2-F95F-474A-BAC8-C65CC1139F7A}" type="parTrans" cxnId="{7689A628-37AC-4D44-8BBA-DD7C5864ADC3}">
      <dgm:prSet/>
      <dgm:spPr/>
      <dgm:t>
        <a:bodyPr/>
        <a:lstStyle/>
        <a:p>
          <a:endParaRPr lang="en-US"/>
        </a:p>
      </dgm:t>
    </dgm:pt>
    <dgm:pt modelId="{5FC524BF-0397-4D09-9432-81E6FE7C38DF}" type="sibTrans" cxnId="{7689A628-37AC-4D44-8BBA-DD7C5864ADC3}">
      <dgm:prSet/>
      <dgm:spPr/>
      <dgm:t>
        <a:bodyPr/>
        <a:lstStyle/>
        <a:p>
          <a:endParaRPr lang="en-US"/>
        </a:p>
      </dgm:t>
    </dgm:pt>
    <dgm:pt modelId="{820141C1-79EE-4A69-BA1F-901917B6458A}">
      <dgm:prSet/>
      <dgm:spPr/>
      <dgm:t>
        <a:bodyPr/>
        <a:lstStyle/>
        <a:p>
          <a:r>
            <a:rPr lang="en-US" b="0" i="0"/>
            <a:t>Removing missing values</a:t>
          </a:r>
          <a:endParaRPr lang="en-US"/>
        </a:p>
      </dgm:t>
    </dgm:pt>
    <dgm:pt modelId="{F1908732-0A79-4448-B6BC-78FCC1BB0D9D}" type="parTrans" cxnId="{73302B5E-4658-4433-A6D9-8D7EDD4BE06E}">
      <dgm:prSet/>
      <dgm:spPr/>
      <dgm:t>
        <a:bodyPr/>
        <a:lstStyle/>
        <a:p>
          <a:endParaRPr lang="en-US"/>
        </a:p>
      </dgm:t>
    </dgm:pt>
    <dgm:pt modelId="{5FAA8613-EA3A-4AE3-892C-5086688ADDC7}" type="sibTrans" cxnId="{73302B5E-4658-4433-A6D9-8D7EDD4BE06E}">
      <dgm:prSet/>
      <dgm:spPr/>
      <dgm:t>
        <a:bodyPr/>
        <a:lstStyle/>
        <a:p>
          <a:endParaRPr lang="en-US"/>
        </a:p>
      </dgm:t>
    </dgm:pt>
    <dgm:pt modelId="{73DD53BE-A101-4FEB-94D3-9D615186C7A5}">
      <dgm:prSet/>
      <dgm:spPr/>
      <dgm:t>
        <a:bodyPr/>
        <a:lstStyle/>
        <a:p>
          <a:r>
            <a:rPr lang="en-US" b="0" i="0"/>
            <a:t>Removing negative values</a:t>
          </a:r>
          <a:endParaRPr lang="en-US"/>
        </a:p>
      </dgm:t>
    </dgm:pt>
    <dgm:pt modelId="{CCCA9DB3-627F-4305-A7EB-0019F96C3B4A}" type="parTrans" cxnId="{D605A398-B234-4F75-96AF-C6ECCB3CCBD6}">
      <dgm:prSet/>
      <dgm:spPr/>
      <dgm:t>
        <a:bodyPr/>
        <a:lstStyle/>
        <a:p>
          <a:endParaRPr lang="en-US"/>
        </a:p>
      </dgm:t>
    </dgm:pt>
    <dgm:pt modelId="{63EAC700-482C-4820-9185-4F102DC48FF4}" type="sibTrans" cxnId="{D605A398-B234-4F75-96AF-C6ECCB3CCBD6}">
      <dgm:prSet/>
      <dgm:spPr/>
      <dgm:t>
        <a:bodyPr/>
        <a:lstStyle/>
        <a:p>
          <a:endParaRPr lang="en-US"/>
        </a:p>
      </dgm:t>
    </dgm:pt>
    <dgm:pt modelId="{1F78B236-FC5D-43C0-BFF0-B349079341A2}">
      <dgm:prSet/>
      <dgm:spPr/>
      <dgm:t>
        <a:bodyPr/>
        <a:lstStyle/>
        <a:p>
          <a:r>
            <a:rPr lang="en-US" b="0" i="0"/>
            <a:t>Downsizing</a:t>
          </a:r>
          <a:endParaRPr lang="en-US"/>
        </a:p>
      </dgm:t>
    </dgm:pt>
    <dgm:pt modelId="{7510C4E1-5457-42E7-8DD7-50CA03F2588A}" type="parTrans" cxnId="{9C917F05-B030-480F-9267-8B832BAE103B}">
      <dgm:prSet/>
      <dgm:spPr/>
      <dgm:t>
        <a:bodyPr/>
        <a:lstStyle/>
        <a:p>
          <a:endParaRPr lang="en-US"/>
        </a:p>
      </dgm:t>
    </dgm:pt>
    <dgm:pt modelId="{AEFADFBD-C192-4159-B2D8-F23BDB28CDD3}" type="sibTrans" cxnId="{9C917F05-B030-480F-9267-8B832BAE103B}">
      <dgm:prSet/>
      <dgm:spPr/>
      <dgm:t>
        <a:bodyPr/>
        <a:lstStyle/>
        <a:p>
          <a:endParaRPr lang="en-US"/>
        </a:p>
      </dgm:t>
    </dgm:pt>
    <dgm:pt modelId="{58BA4073-921E-47EC-BC4A-189FCA28CC54}">
      <dgm:prSet/>
      <dgm:spPr/>
      <dgm:t>
        <a:bodyPr/>
        <a:lstStyle/>
        <a:p>
          <a:r>
            <a:rPr lang="en-US" b="0" i="0"/>
            <a:t>Normalization</a:t>
          </a:r>
          <a:endParaRPr lang="en-US"/>
        </a:p>
      </dgm:t>
    </dgm:pt>
    <dgm:pt modelId="{2C191DE8-C0F7-4B28-B3D5-B659AB6802CD}" type="parTrans" cxnId="{ABF662E9-CBF5-494C-B723-CB1E6B05B21D}">
      <dgm:prSet/>
      <dgm:spPr/>
      <dgm:t>
        <a:bodyPr/>
        <a:lstStyle/>
        <a:p>
          <a:endParaRPr lang="en-US"/>
        </a:p>
      </dgm:t>
    </dgm:pt>
    <dgm:pt modelId="{47BAAA6D-10E5-401F-8979-A681AD2C3DA3}" type="sibTrans" cxnId="{ABF662E9-CBF5-494C-B723-CB1E6B05B21D}">
      <dgm:prSet/>
      <dgm:spPr/>
      <dgm:t>
        <a:bodyPr/>
        <a:lstStyle/>
        <a:p>
          <a:endParaRPr lang="en-US"/>
        </a:p>
      </dgm:t>
    </dgm:pt>
    <dgm:pt modelId="{07726093-B3A6-46F2-9B42-E58DB01E51FF}">
      <dgm:prSet/>
      <dgm:spPr/>
      <dgm:t>
        <a:bodyPr/>
        <a:lstStyle/>
        <a:p>
          <a:r>
            <a:rPr lang="en-US" b="0" i="0"/>
            <a:t>Splitting the data</a:t>
          </a:r>
          <a:endParaRPr lang="en-US"/>
        </a:p>
      </dgm:t>
    </dgm:pt>
    <dgm:pt modelId="{5DA469B8-A663-4355-B0D8-245EA3AEE879}" type="parTrans" cxnId="{7BA7F8FD-39EC-4EAE-8EEE-A6FA0786F293}">
      <dgm:prSet/>
      <dgm:spPr/>
      <dgm:t>
        <a:bodyPr/>
        <a:lstStyle/>
        <a:p>
          <a:endParaRPr lang="en-US"/>
        </a:p>
      </dgm:t>
    </dgm:pt>
    <dgm:pt modelId="{C296EDFE-CA7F-44F7-BECD-91A7AF45CA5F}" type="sibTrans" cxnId="{7BA7F8FD-39EC-4EAE-8EEE-A6FA0786F293}">
      <dgm:prSet/>
      <dgm:spPr/>
      <dgm:t>
        <a:bodyPr/>
        <a:lstStyle/>
        <a:p>
          <a:endParaRPr lang="en-US"/>
        </a:p>
      </dgm:t>
    </dgm:pt>
    <dgm:pt modelId="{EAF7E486-DB7D-4CC2-BE33-E9B8FBF87A66}" type="pres">
      <dgm:prSet presAssocID="{E2A30CCF-D01F-4857-977B-3F239D3313E9}" presName="Name0" presStyleCnt="0">
        <dgm:presLayoutVars>
          <dgm:dir/>
          <dgm:resizeHandles val="exact"/>
        </dgm:presLayoutVars>
      </dgm:prSet>
      <dgm:spPr/>
    </dgm:pt>
    <dgm:pt modelId="{0A312F10-C077-433B-983D-B1BA98FDC112}" type="pres">
      <dgm:prSet presAssocID="{F482612B-88B3-4B4E-8F6C-D385748AD4E6}" presName="node" presStyleLbl="node1" presStyleIdx="0" presStyleCnt="9">
        <dgm:presLayoutVars>
          <dgm:bulletEnabled val="1"/>
        </dgm:presLayoutVars>
      </dgm:prSet>
      <dgm:spPr/>
    </dgm:pt>
    <dgm:pt modelId="{99D471CE-6563-4E94-8F83-7BC72FEA2932}" type="pres">
      <dgm:prSet presAssocID="{01B53B8E-05EE-4048-AE5F-DAA602C23DD5}" presName="sibTrans" presStyleLbl="sibTrans1D1" presStyleIdx="0" presStyleCnt="8"/>
      <dgm:spPr/>
    </dgm:pt>
    <dgm:pt modelId="{D039549F-912E-4E1E-9C1E-EF8707354FB9}" type="pres">
      <dgm:prSet presAssocID="{01B53B8E-05EE-4048-AE5F-DAA602C23DD5}" presName="connectorText" presStyleLbl="sibTrans1D1" presStyleIdx="0" presStyleCnt="8"/>
      <dgm:spPr/>
    </dgm:pt>
    <dgm:pt modelId="{313C6042-1CB2-458A-B7EA-8D6FE0431EDD}" type="pres">
      <dgm:prSet presAssocID="{D4A32041-2ABD-46FE-A352-1B9EB040E464}" presName="node" presStyleLbl="node1" presStyleIdx="1" presStyleCnt="9">
        <dgm:presLayoutVars>
          <dgm:bulletEnabled val="1"/>
        </dgm:presLayoutVars>
      </dgm:prSet>
      <dgm:spPr/>
    </dgm:pt>
    <dgm:pt modelId="{B3DDFA60-8F50-4F10-9C34-6011F7288E1C}" type="pres">
      <dgm:prSet presAssocID="{06D7E65D-4593-4A21-A285-1DD820C8AE7B}" presName="sibTrans" presStyleLbl="sibTrans1D1" presStyleIdx="1" presStyleCnt="8"/>
      <dgm:spPr/>
    </dgm:pt>
    <dgm:pt modelId="{7CEAC2D4-48A4-4DD4-9D81-968CE62E729C}" type="pres">
      <dgm:prSet presAssocID="{06D7E65D-4593-4A21-A285-1DD820C8AE7B}" presName="connectorText" presStyleLbl="sibTrans1D1" presStyleIdx="1" presStyleCnt="8"/>
      <dgm:spPr/>
    </dgm:pt>
    <dgm:pt modelId="{6F0064F1-B65F-4B69-B588-D1D87898ADB3}" type="pres">
      <dgm:prSet presAssocID="{144B4D7D-D145-47E5-8F70-B7DFE84D7E2B}" presName="node" presStyleLbl="node1" presStyleIdx="2" presStyleCnt="9">
        <dgm:presLayoutVars>
          <dgm:bulletEnabled val="1"/>
        </dgm:presLayoutVars>
      </dgm:prSet>
      <dgm:spPr/>
    </dgm:pt>
    <dgm:pt modelId="{BB014336-C6A5-4095-9826-2A3CC1E9E3C7}" type="pres">
      <dgm:prSet presAssocID="{807B44EC-3C1A-4879-836E-7D9A9A682448}" presName="sibTrans" presStyleLbl="sibTrans1D1" presStyleIdx="2" presStyleCnt="8"/>
      <dgm:spPr/>
    </dgm:pt>
    <dgm:pt modelId="{F531A64D-C947-44D2-AED6-A7EFF6607E2D}" type="pres">
      <dgm:prSet presAssocID="{807B44EC-3C1A-4879-836E-7D9A9A682448}" presName="connectorText" presStyleLbl="sibTrans1D1" presStyleIdx="2" presStyleCnt="8"/>
      <dgm:spPr/>
    </dgm:pt>
    <dgm:pt modelId="{9A722D9F-F9E1-447E-8939-2EB54C5BE3D1}" type="pres">
      <dgm:prSet presAssocID="{A2B41AE3-ECE4-48FD-8B32-D0F999D61465}" presName="node" presStyleLbl="node1" presStyleIdx="3" presStyleCnt="9">
        <dgm:presLayoutVars>
          <dgm:bulletEnabled val="1"/>
        </dgm:presLayoutVars>
      </dgm:prSet>
      <dgm:spPr/>
    </dgm:pt>
    <dgm:pt modelId="{E0ED8CBD-FD91-4555-B150-FB3F2DE07B14}" type="pres">
      <dgm:prSet presAssocID="{5FC524BF-0397-4D09-9432-81E6FE7C38DF}" presName="sibTrans" presStyleLbl="sibTrans1D1" presStyleIdx="3" presStyleCnt="8"/>
      <dgm:spPr/>
    </dgm:pt>
    <dgm:pt modelId="{488FE509-9542-4DEB-8A52-CDD312048DDF}" type="pres">
      <dgm:prSet presAssocID="{5FC524BF-0397-4D09-9432-81E6FE7C38DF}" presName="connectorText" presStyleLbl="sibTrans1D1" presStyleIdx="3" presStyleCnt="8"/>
      <dgm:spPr/>
    </dgm:pt>
    <dgm:pt modelId="{E78E5DDC-DD07-497E-9772-B39B9042A646}" type="pres">
      <dgm:prSet presAssocID="{820141C1-79EE-4A69-BA1F-901917B6458A}" presName="node" presStyleLbl="node1" presStyleIdx="4" presStyleCnt="9">
        <dgm:presLayoutVars>
          <dgm:bulletEnabled val="1"/>
        </dgm:presLayoutVars>
      </dgm:prSet>
      <dgm:spPr/>
    </dgm:pt>
    <dgm:pt modelId="{0C272783-69E2-4FF8-B345-94B72281845E}" type="pres">
      <dgm:prSet presAssocID="{5FAA8613-EA3A-4AE3-892C-5086688ADDC7}" presName="sibTrans" presStyleLbl="sibTrans1D1" presStyleIdx="4" presStyleCnt="8"/>
      <dgm:spPr/>
    </dgm:pt>
    <dgm:pt modelId="{2C6F82CD-15BF-419D-AB1F-34F14C2F0893}" type="pres">
      <dgm:prSet presAssocID="{5FAA8613-EA3A-4AE3-892C-5086688ADDC7}" presName="connectorText" presStyleLbl="sibTrans1D1" presStyleIdx="4" presStyleCnt="8"/>
      <dgm:spPr/>
    </dgm:pt>
    <dgm:pt modelId="{C6768152-B55A-4E5E-AF89-5AEAFF57D31B}" type="pres">
      <dgm:prSet presAssocID="{73DD53BE-A101-4FEB-94D3-9D615186C7A5}" presName="node" presStyleLbl="node1" presStyleIdx="5" presStyleCnt="9">
        <dgm:presLayoutVars>
          <dgm:bulletEnabled val="1"/>
        </dgm:presLayoutVars>
      </dgm:prSet>
      <dgm:spPr/>
    </dgm:pt>
    <dgm:pt modelId="{9DBAE85A-B3B4-4732-A44B-9A025B65FAE7}" type="pres">
      <dgm:prSet presAssocID="{63EAC700-482C-4820-9185-4F102DC48FF4}" presName="sibTrans" presStyleLbl="sibTrans1D1" presStyleIdx="5" presStyleCnt="8"/>
      <dgm:spPr/>
    </dgm:pt>
    <dgm:pt modelId="{80E9D3D2-FEBF-4E60-AC12-B5793003DAE2}" type="pres">
      <dgm:prSet presAssocID="{63EAC700-482C-4820-9185-4F102DC48FF4}" presName="connectorText" presStyleLbl="sibTrans1D1" presStyleIdx="5" presStyleCnt="8"/>
      <dgm:spPr/>
    </dgm:pt>
    <dgm:pt modelId="{18130B8A-D3A8-414D-961B-2721E2E2183B}" type="pres">
      <dgm:prSet presAssocID="{1F78B236-FC5D-43C0-BFF0-B349079341A2}" presName="node" presStyleLbl="node1" presStyleIdx="6" presStyleCnt="9">
        <dgm:presLayoutVars>
          <dgm:bulletEnabled val="1"/>
        </dgm:presLayoutVars>
      </dgm:prSet>
      <dgm:spPr/>
    </dgm:pt>
    <dgm:pt modelId="{0EF09F95-0F45-4F27-B098-F843A82B9246}" type="pres">
      <dgm:prSet presAssocID="{AEFADFBD-C192-4159-B2D8-F23BDB28CDD3}" presName="sibTrans" presStyleLbl="sibTrans1D1" presStyleIdx="6" presStyleCnt="8"/>
      <dgm:spPr/>
    </dgm:pt>
    <dgm:pt modelId="{D82D2E59-5020-4E6D-8A80-CD21A99838C2}" type="pres">
      <dgm:prSet presAssocID="{AEFADFBD-C192-4159-B2D8-F23BDB28CDD3}" presName="connectorText" presStyleLbl="sibTrans1D1" presStyleIdx="6" presStyleCnt="8"/>
      <dgm:spPr/>
    </dgm:pt>
    <dgm:pt modelId="{26A03A1F-AF10-4557-AAAF-03C0C1C64F48}" type="pres">
      <dgm:prSet presAssocID="{58BA4073-921E-47EC-BC4A-189FCA28CC54}" presName="node" presStyleLbl="node1" presStyleIdx="7" presStyleCnt="9">
        <dgm:presLayoutVars>
          <dgm:bulletEnabled val="1"/>
        </dgm:presLayoutVars>
      </dgm:prSet>
      <dgm:spPr/>
    </dgm:pt>
    <dgm:pt modelId="{DD2B0396-6E5F-405B-BC9D-6949B7D57B83}" type="pres">
      <dgm:prSet presAssocID="{47BAAA6D-10E5-401F-8979-A681AD2C3DA3}" presName="sibTrans" presStyleLbl="sibTrans1D1" presStyleIdx="7" presStyleCnt="8"/>
      <dgm:spPr/>
    </dgm:pt>
    <dgm:pt modelId="{B2E1760C-9D1D-43C6-8D83-E652348345D9}" type="pres">
      <dgm:prSet presAssocID="{47BAAA6D-10E5-401F-8979-A681AD2C3DA3}" presName="connectorText" presStyleLbl="sibTrans1D1" presStyleIdx="7" presStyleCnt="8"/>
      <dgm:spPr/>
    </dgm:pt>
    <dgm:pt modelId="{A4FEE2A9-5614-4895-BEFB-17AA86114545}" type="pres">
      <dgm:prSet presAssocID="{07726093-B3A6-46F2-9B42-E58DB01E51FF}" presName="node" presStyleLbl="node1" presStyleIdx="8" presStyleCnt="9">
        <dgm:presLayoutVars>
          <dgm:bulletEnabled val="1"/>
        </dgm:presLayoutVars>
      </dgm:prSet>
      <dgm:spPr/>
    </dgm:pt>
  </dgm:ptLst>
  <dgm:cxnLst>
    <dgm:cxn modelId="{093FB003-AE92-4768-AD2F-59D9976FA826}" type="presOf" srcId="{47BAAA6D-10E5-401F-8979-A681AD2C3DA3}" destId="{B2E1760C-9D1D-43C6-8D83-E652348345D9}" srcOrd="1" destOrd="0" presId="urn:microsoft.com/office/officeart/2016/7/layout/RepeatingBendingProcessNew"/>
    <dgm:cxn modelId="{9C917F05-B030-480F-9267-8B832BAE103B}" srcId="{E2A30CCF-D01F-4857-977B-3F239D3313E9}" destId="{1F78B236-FC5D-43C0-BFF0-B349079341A2}" srcOrd="6" destOrd="0" parTransId="{7510C4E1-5457-42E7-8DD7-50CA03F2588A}" sibTransId="{AEFADFBD-C192-4159-B2D8-F23BDB28CDD3}"/>
    <dgm:cxn modelId="{27F1DC10-9F11-49D8-BF76-EC9ED3F94A93}" type="presOf" srcId="{820141C1-79EE-4A69-BA1F-901917B6458A}" destId="{E78E5DDC-DD07-497E-9772-B39B9042A646}" srcOrd="0" destOrd="0" presId="urn:microsoft.com/office/officeart/2016/7/layout/RepeatingBendingProcessNew"/>
    <dgm:cxn modelId="{8FF3B111-E153-4EFE-BD50-487BC2001BA5}" type="presOf" srcId="{73DD53BE-A101-4FEB-94D3-9D615186C7A5}" destId="{C6768152-B55A-4E5E-AF89-5AEAFF57D31B}" srcOrd="0" destOrd="0" presId="urn:microsoft.com/office/officeart/2016/7/layout/RepeatingBendingProcessNew"/>
    <dgm:cxn modelId="{9031811F-AE87-4D55-BA96-32CEC2AD8A61}" type="presOf" srcId="{06D7E65D-4593-4A21-A285-1DD820C8AE7B}" destId="{7CEAC2D4-48A4-4DD4-9D81-968CE62E729C}" srcOrd="1" destOrd="0" presId="urn:microsoft.com/office/officeart/2016/7/layout/RepeatingBendingProcessNew"/>
    <dgm:cxn modelId="{48AF5624-4A3A-45F3-A13B-AA82AF8A2BCE}" type="presOf" srcId="{F482612B-88B3-4B4E-8F6C-D385748AD4E6}" destId="{0A312F10-C077-433B-983D-B1BA98FDC112}" srcOrd="0" destOrd="0" presId="urn:microsoft.com/office/officeart/2016/7/layout/RepeatingBendingProcessNew"/>
    <dgm:cxn modelId="{7689A628-37AC-4D44-8BBA-DD7C5864ADC3}" srcId="{E2A30CCF-D01F-4857-977B-3F239D3313E9}" destId="{A2B41AE3-ECE4-48FD-8B32-D0F999D61465}" srcOrd="3" destOrd="0" parTransId="{FF4339E2-F95F-474A-BAC8-C65CC1139F7A}" sibTransId="{5FC524BF-0397-4D09-9432-81E6FE7C38DF}"/>
    <dgm:cxn modelId="{5F50112F-18DC-46A8-B6A7-A4832D8C984F}" type="presOf" srcId="{1F78B236-FC5D-43C0-BFF0-B349079341A2}" destId="{18130B8A-D3A8-414D-961B-2721E2E2183B}" srcOrd="0" destOrd="0" presId="urn:microsoft.com/office/officeart/2016/7/layout/RepeatingBendingProcessNew"/>
    <dgm:cxn modelId="{D9BD473F-B094-4D2B-938E-C8FF1FE0DF0E}" type="presOf" srcId="{63EAC700-482C-4820-9185-4F102DC48FF4}" destId="{80E9D3D2-FEBF-4E60-AC12-B5793003DAE2}" srcOrd="1" destOrd="0" presId="urn:microsoft.com/office/officeart/2016/7/layout/RepeatingBendingProcessNew"/>
    <dgm:cxn modelId="{82A36548-D60A-4ED7-8509-11078E59D326}" type="presOf" srcId="{E2A30CCF-D01F-4857-977B-3F239D3313E9}" destId="{EAF7E486-DB7D-4CC2-BE33-E9B8FBF87A66}" srcOrd="0" destOrd="0" presId="urn:microsoft.com/office/officeart/2016/7/layout/RepeatingBendingProcessNew"/>
    <dgm:cxn modelId="{3E736F4A-2904-4D68-AEB4-90D794F277BF}" type="presOf" srcId="{63EAC700-482C-4820-9185-4F102DC48FF4}" destId="{9DBAE85A-B3B4-4732-A44B-9A025B65FAE7}" srcOrd="0" destOrd="0" presId="urn:microsoft.com/office/officeart/2016/7/layout/RepeatingBendingProcessNew"/>
    <dgm:cxn modelId="{7E2EBE4C-200E-4EC3-9342-9759C38B9DB2}" type="presOf" srcId="{5FAA8613-EA3A-4AE3-892C-5086688ADDC7}" destId="{0C272783-69E2-4FF8-B345-94B72281845E}" srcOrd="0" destOrd="0" presId="urn:microsoft.com/office/officeart/2016/7/layout/RepeatingBendingProcessNew"/>
    <dgm:cxn modelId="{6DE6CE51-9E54-436C-8ACE-7C5ED11FDB3B}" srcId="{E2A30CCF-D01F-4857-977B-3F239D3313E9}" destId="{144B4D7D-D145-47E5-8F70-B7DFE84D7E2B}" srcOrd="2" destOrd="0" parTransId="{08C0605B-83A8-44B2-A133-C182FDDECC66}" sibTransId="{807B44EC-3C1A-4879-836E-7D9A9A682448}"/>
    <dgm:cxn modelId="{73302B5E-4658-4433-A6D9-8D7EDD4BE06E}" srcId="{E2A30CCF-D01F-4857-977B-3F239D3313E9}" destId="{820141C1-79EE-4A69-BA1F-901917B6458A}" srcOrd="4" destOrd="0" parTransId="{F1908732-0A79-4448-B6BC-78FCC1BB0D9D}" sibTransId="{5FAA8613-EA3A-4AE3-892C-5086688ADDC7}"/>
    <dgm:cxn modelId="{D3FBE45F-3309-4633-8064-A59E9798DA77}" type="presOf" srcId="{06D7E65D-4593-4A21-A285-1DD820C8AE7B}" destId="{B3DDFA60-8F50-4F10-9C34-6011F7288E1C}" srcOrd="0" destOrd="0" presId="urn:microsoft.com/office/officeart/2016/7/layout/RepeatingBendingProcessNew"/>
    <dgm:cxn modelId="{F958176B-2D91-4CB8-A82D-077BD0E7FBDD}" type="presOf" srcId="{58BA4073-921E-47EC-BC4A-189FCA28CC54}" destId="{26A03A1F-AF10-4557-AAAF-03C0C1C64F48}" srcOrd="0" destOrd="0" presId="urn:microsoft.com/office/officeart/2016/7/layout/RepeatingBendingProcessNew"/>
    <dgm:cxn modelId="{D8CAA471-0E6E-4257-B557-7C2CDF6F4FA1}" srcId="{E2A30CCF-D01F-4857-977B-3F239D3313E9}" destId="{F482612B-88B3-4B4E-8F6C-D385748AD4E6}" srcOrd="0" destOrd="0" parTransId="{66D05057-2BD1-4BC3-B101-FCC0D31A0F12}" sibTransId="{01B53B8E-05EE-4048-AE5F-DAA602C23DD5}"/>
    <dgm:cxn modelId="{538D3E89-28BA-455D-BB52-54A04DD1AC74}" type="presOf" srcId="{AEFADFBD-C192-4159-B2D8-F23BDB28CDD3}" destId="{0EF09F95-0F45-4F27-B098-F843A82B9246}" srcOrd="0" destOrd="0" presId="urn:microsoft.com/office/officeart/2016/7/layout/RepeatingBendingProcessNew"/>
    <dgm:cxn modelId="{DDB4AB8E-342D-4B77-88C7-042FD9B814DD}" type="presOf" srcId="{01B53B8E-05EE-4048-AE5F-DAA602C23DD5}" destId="{D039549F-912E-4E1E-9C1E-EF8707354FB9}" srcOrd="1" destOrd="0" presId="urn:microsoft.com/office/officeart/2016/7/layout/RepeatingBendingProcessNew"/>
    <dgm:cxn modelId="{D605A398-B234-4F75-96AF-C6ECCB3CCBD6}" srcId="{E2A30CCF-D01F-4857-977B-3F239D3313E9}" destId="{73DD53BE-A101-4FEB-94D3-9D615186C7A5}" srcOrd="5" destOrd="0" parTransId="{CCCA9DB3-627F-4305-A7EB-0019F96C3B4A}" sibTransId="{63EAC700-482C-4820-9185-4F102DC48FF4}"/>
    <dgm:cxn modelId="{00BCA39D-E8AF-4BE2-AD79-E03256EBCED8}" type="presOf" srcId="{5FC524BF-0397-4D09-9432-81E6FE7C38DF}" destId="{488FE509-9542-4DEB-8A52-CDD312048DDF}" srcOrd="1" destOrd="0" presId="urn:microsoft.com/office/officeart/2016/7/layout/RepeatingBendingProcessNew"/>
    <dgm:cxn modelId="{B44280A0-C32B-4779-9DB6-15EE64F68A49}" type="presOf" srcId="{807B44EC-3C1A-4879-836E-7D9A9A682448}" destId="{BB014336-C6A5-4095-9826-2A3CC1E9E3C7}" srcOrd="0" destOrd="0" presId="urn:microsoft.com/office/officeart/2016/7/layout/RepeatingBendingProcessNew"/>
    <dgm:cxn modelId="{4F7B4DAD-FE24-4003-8F1A-F0A9215BAC51}" type="presOf" srcId="{AEFADFBD-C192-4159-B2D8-F23BDB28CDD3}" destId="{D82D2E59-5020-4E6D-8A80-CD21A99838C2}" srcOrd="1" destOrd="0" presId="urn:microsoft.com/office/officeart/2016/7/layout/RepeatingBendingProcessNew"/>
    <dgm:cxn modelId="{EF99D9B0-F805-435C-93ED-1BD8B259B06F}" type="presOf" srcId="{07726093-B3A6-46F2-9B42-E58DB01E51FF}" destId="{A4FEE2A9-5614-4895-BEFB-17AA86114545}" srcOrd="0" destOrd="0" presId="urn:microsoft.com/office/officeart/2016/7/layout/RepeatingBendingProcessNew"/>
    <dgm:cxn modelId="{02E703B4-D156-4006-BF59-83180C4747DD}" type="presOf" srcId="{144B4D7D-D145-47E5-8F70-B7DFE84D7E2B}" destId="{6F0064F1-B65F-4B69-B588-D1D87898ADB3}" srcOrd="0" destOrd="0" presId="urn:microsoft.com/office/officeart/2016/7/layout/RepeatingBendingProcessNew"/>
    <dgm:cxn modelId="{7BBC03C2-A216-4E13-93BF-515BD4DE9682}" type="presOf" srcId="{D4A32041-2ABD-46FE-A352-1B9EB040E464}" destId="{313C6042-1CB2-458A-B7EA-8D6FE0431EDD}" srcOrd="0" destOrd="0" presId="urn:microsoft.com/office/officeart/2016/7/layout/RepeatingBendingProcessNew"/>
    <dgm:cxn modelId="{85FFA1C4-8503-4D16-A3EC-65267E33941E}" type="presOf" srcId="{47BAAA6D-10E5-401F-8979-A681AD2C3DA3}" destId="{DD2B0396-6E5F-405B-BC9D-6949B7D57B83}" srcOrd="0" destOrd="0" presId="urn:microsoft.com/office/officeart/2016/7/layout/RepeatingBendingProcessNew"/>
    <dgm:cxn modelId="{971DA9D0-857C-4633-A48C-6AE183AEDA19}" type="presOf" srcId="{01B53B8E-05EE-4048-AE5F-DAA602C23DD5}" destId="{99D471CE-6563-4E94-8F83-7BC72FEA2932}" srcOrd="0" destOrd="0" presId="urn:microsoft.com/office/officeart/2016/7/layout/RepeatingBendingProcessNew"/>
    <dgm:cxn modelId="{9C8A28D4-107F-4C57-9399-51602A769F08}" type="presOf" srcId="{5FAA8613-EA3A-4AE3-892C-5086688ADDC7}" destId="{2C6F82CD-15BF-419D-AB1F-34F14C2F0893}" srcOrd="1" destOrd="0" presId="urn:microsoft.com/office/officeart/2016/7/layout/RepeatingBendingProcessNew"/>
    <dgm:cxn modelId="{FFFF7EDD-61F4-4295-9DDA-553BE35A3341}" type="presOf" srcId="{A2B41AE3-ECE4-48FD-8B32-D0F999D61465}" destId="{9A722D9F-F9E1-447E-8939-2EB54C5BE3D1}" srcOrd="0" destOrd="0" presId="urn:microsoft.com/office/officeart/2016/7/layout/RepeatingBendingProcessNew"/>
    <dgm:cxn modelId="{ABF662E9-CBF5-494C-B723-CB1E6B05B21D}" srcId="{E2A30CCF-D01F-4857-977B-3F239D3313E9}" destId="{58BA4073-921E-47EC-BC4A-189FCA28CC54}" srcOrd="7" destOrd="0" parTransId="{2C191DE8-C0F7-4B28-B3D5-B659AB6802CD}" sibTransId="{47BAAA6D-10E5-401F-8979-A681AD2C3DA3}"/>
    <dgm:cxn modelId="{84F3EEEA-521A-4393-B46C-562C0294E305}" type="presOf" srcId="{807B44EC-3C1A-4879-836E-7D9A9A682448}" destId="{F531A64D-C947-44D2-AED6-A7EFF6607E2D}" srcOrd="1" destOrd="0" presId="urn:microsoft.com/office/officeart/2016/7/layout/RepeatingBendingProcessNew"/>
    <dgm:cxn modelId="{03BC3FEF-9904-468B-907C-5745CFBD3D39}" srcId="{E2A30CCF-D01F-4857-977B-3F239D3313E9}" destId="{D4A32041-2ABD-46FE-A352-1B9EB040E464}" srcOrd="1" destOrd="0" parTransId="{A3308711-88AE-4FF1-BF64-A719DE43A8F2}" sibTransId="{06D7E65D-4593-4A21-A285-1DD820C8AE7B}"/>
    <dgm:cxn modelId="{A753EAF9-985F-42AF-99A1-E4467F440A80}" type="presOf" srcId="{5FC524BF-0397-4D09-9432-81E6FE7C38DF}" destId="{E0ED8CBD-FD91-4555-B150-FB3F2DE07B14}" srcOrd="0" destOrd="0" presId="urn:microsoft.com/office/officeart/2016/7/layout/RepeatingBendingProcessNew"/>
    <dgm:cxn modelId="{7BA7F8FD-39EC-4EAE-8EEE-A6FA0786F293}" srcId="{E2A30CCF-D01F-4857-977B-3F239D3313E9}" destId="{07726093-B3A6-46F2-9B42-E58DB01E51FF}" srcOrd="8" destOrd="0" parTransId="{5DA469B8-A663-4355-B0D8-245EA3AEE879}" sibTransId="{C296EDFE-CA7F-44F7-BECD-91A7AF45CA5F}"/>
    <dgm:cxn modelId="{CB15A4E0-130A-44D5-A90A-9941A9EB6FA1}" type="presParOf" srcId="{EAF7E486-DB7D-4CC2-BE33-E9B8FBF87A66}" destId="{0A312F10-C077-433B-983D-B1BA98FDC112}" srcOrd="0" destOrd="0" presId="urn:microsoft.com/office/officeart/2016/7/layout/RepeatingBendingProcessNew"/>
    <dgm:cxn modelId="{E69AC361-56BF-42B9-BDDA-861F09A20AC5}" type="presParOf" srcId="{EAF7E486-DB7D-4CC2-BE33-E9B8FBF87A66}" destId="{99D471CE-6563-4E94-8F83-7BC72FEA2932}" srcOrd="1" destOrd="0" presId="urn:microsoft.com/office/officeart/2016/7/layout/RepeatingBendingProcessNew"/>
    <dgm:cxn modelId="{D80F8F67-D574-4B0B-88DF-812ED1009226}" type="presParOf" srcId="{99D471CE-6563-4E94-8F83-7BC72FEA2932}" destId="{D039549F-912E-4E1E-9C1E-EF8707354FB9}" srcOrd="0" destOrd="0" presId="urn:microsoft.com/office/officeart/2016/7/layout/RepeatingBendingProcessNew"/>
    <dgm:cxn modelId="{0F3C4A52-0306-488F-9379-57B0C587118F}" type="presParOf" srcId="{EAF7E486-DB7D-4CC2-BE33-E9B8FBF87A66}" destId="{313C6042-1CB2-458A-B7EA-8D6FE0431EDD}" srcOrd="2" destOrd="0" presId="urn:microsoft.com/office/officeart/2016/7/layout/RepeatingBendingProcessNew"/>
    <dgm:cxn modelId="{8111980F-A713-4C5F-B91E-D01E5DF2A226}" type="presParOf" srcId="{EAF7E486-DB7D-4CC2-BE33-E9B8FBF87A66}" destId="{B3DDFA60-8F50-4F10-9C34-6011F7288E1C}" srcOrd="3" destOrd="0" presId="urn:microsoft.com/office/officeart/2016/7/layout/RepeatingBendingProcessNew"/>
    <dgm:cxn modelId="{2662C484-50F3-4545-902B-FBC777652E5E}" type="presParOf" srcId="{B3DDFA60-8F50-4F10-9C34-6011F7288E1C}" destId="{7CEAC2D4-48A4-4DD4-9D81-968CE62E729C}" srcOrd="0" destOrd="0" presId="urn:microsoft.com/office/officeart/2016/7/layout/RepeatingBendingProcessNew"/>
    <dgm:cxn modelId="{B1812EB8-4AD7-46C1-99F6-C78DC7995B23}" type="presParOf" srcId="{EAF7E486-DB7D-4CC2-BE33-E9B8FBF87A66}" destId="{6F0064F1-B65F-4B69-B588-D1D87898ADB3}" srcOrd="4" destOrd="0" presId="urn:microsoft.com/office/officeart/2016/7/layout/RepeatingBendingProcessNew"/>
    <dgm:cxn modelId="{E093C8DA-511C-4CBA-AD6D-0BA84FD0148A}" type="presParOf" srcId="{EAF7E486-DB7D-4CC2-BE33-E9B8FBF87A66}" destId="{BB014336-C6A5-4095-9826-2A3CC1E9E3C7}" srcOrd="5" destOrd="0" presId="urn:microsoft.com/office/officeart/2016/7/layout/RepeatingBendingProcessNew"/>
    <dgm:cxn modelId="{F9368A68-B0D7-477E-A7E5-73A17E59B542}" type="presParOf" srcId="{BB014336-C6A5-4095-9826-2A3CC1E9E3C7}" destId="{F531A64D-C947-44D2-AED6-A7EFF6607E2D}" srcOrd="0" destOrd="0" presId="urn:microsoft.com/office/officeart/2016/7/layout/RepeatingBendingProcessNew"/>
    <dgm:cxn modelId="{7FC72A98-70B1-4F6F-9F1B-3AC975060C33}" type="presParOf" srcId="{EAF7E486-DB7D-4CC2-BE33-E9B8FBF87A66}" destId="{9A722D9F-F9E1-447E-8939-2EB54C5BE3D1}" srcOrd="6" destOrd="0" presId="urn:microsoft.com/office/officeart/2016/7/layout/RepeatingBendingProcessNew"/>
    <dgm:cxn modelId="{68BBDCC2-E5A0-448B-9813-4252A7698D8C}" type="presParOf" srcId="{EAF7E486-DB7D-4CC2-BE33-E9B8FBF87A66}" destId="{E0ED8CBD-FD91-4555-B150-FB3F2DE07B14}" srcOrd="7" destOrd="0" presId="urn:microsoft.com/office/officeart/2016/7/layout/RepeatingBendingProcessNew"/>
    <dgm:cxn modelId="{5CA9D5AF-AC9D-4F8F-8C66-9E9C83BB7E1A}" type="presParOf" srcId="{E0ED8CBD-FD91-4555-B150-FB3F2DE07B14}" destId="{488FE509-9542-4DEB-8A52-CDD312048DDF}" srcOrd="0" destOrd="0" presId="urn:microsoft.com/office/officeart/2016/7/layout/RepeatingBendingProcessNew"/>
    <dgm:cxn modelId="{A3E76996-42BC-4BCB-9219-DD254A3ED4EB}" type="presParOf" srcId="{EAF7E486-DB7D-4CC2-BE33-E9B8FBF87A66}" destId="{E78E5DDC-DD07-497E-9772-B39B9042A646}" srcOrd="8" destOrd="0" presId="urn:microsoft.com/office/officeart/2016/7/layout/RepeatingBendingProcessNew"/>
    <dgm:cxn modelId="{9DBB9E77-F439-4969-9D17-05ACCB9F6A0C}" type="presParOf" srcId="{EAF7E486-DB7D-4CC2-BE33-E9B8FBF87A66}" destId="{0C272783-69E2-4FF8-B345-94B72281845E}" srcOrd="9" destOrd="0" presId="urn:microsoft.com/office/officeart/2016/7/layout/RepeatingBendingProcessNew"/>
    <dgm:cxn modelId="{1FFB4765-3339-4F4E-BF73-EEA966D90F7D}" type="presParOf" srcId="{0C272783-69E2-4FF8-B345-94B72281845E}" destId="{2C6F82CD-15BF-419D-AB1F-34F14C2F0893}" srcOrd="0" destOrd="0" presId="urn:microsoft.com/office/officeart/2016/7/layout/RepeatingBendingProcessNew"/>
    <dgm:cxn modelId="{EE054DFA-75BD-4634-86B4-401E18AB9AD0}" type="presParOf" srcId="{EAF7E486-DB7D-4CC2-BE33-E9B8FBF87A66}" destId="{C6768152-B55A-4E5E-AF89-5AEAFF57D31B}" srcOrd="10" destOrd="0" presId="urn:microsoft.com/office/officeart/2016/7/layout/RepeatingBendingProcessNew"/>
    <dgm:cxn modelId="{4A0C0962-2A70-438A-9714-148A81557793}" type="presParOf" srcId="{EAF7E486-DB7D-4CC2-BE33-E9B8FBF87A66}" destId="{9DBAE85A-B3B4-4732-A44B-9A025B65FAE7}" srcOrd="11" destOrd="0" presId="urn:microsoft.com/office/officeart/2016/7/layout/RepeatingBendingProcessNew"/>
    <dgm:cxn modelId="{CF7B1A2C-5275-4272-801E-7A12EECBC43E}" type="presParOf" srcId="{9DBAE85A-B3B4-4732-A44B-9A025B65FAE7}" destId="{80E9D3D2-FEBF-4E60-AC12-B5793003DAE2}" srcOrd="0" destOrd="0" presId="urn:microsoft.com/office/officeart/2016/7/layout/RepeatingBendingProcessNew"/>
    <dgm:cxn modelId="{2B20480A-39AC-4FE6-9BF1-FD543E6B26CA}" type="presParOf" srcId="{EAF7E486-DB7D-4CC2-BE33-E9B8FBF87A66}" destId="{18130B8A-D3A8-414D-961B-2721E2E2183B}" srcOrd="12" destOrd="0" presId="urn:microsoft.com/office/officeart/2016/7/layout/RepeatingBendingProcessNew"/>
    <dgm:cxn modelId="{AB028C1B-B357-4108-9D63-AE8B36CF0B58}" type="presParOf" srcId="{EAF7E486-DB7D-4CC2-BE33-E9B8FBF87A66}" destId="{0EF09F95-0F45-4F27-B098-F843A82B9246}" srcOrd="13" destOrd="0" presId="urn:microsoft.com/office/officeart/2016/7/layout/RepeatingBendingProcessNew"/>
    <dgm:cxn modelId="{04FA1055-9573-488F-B618-6A67B8866445}" type="presParOf" srcId="{0EF09F95-0F45-4F27-B098-F843A82B9246}" destId="{D82D2E59-5020-4E6D-8A80-CD21A99838C2}" srcOrd="0" destOrd="0" presId="urn:microsoft.com/office/officeart/2016/7/layout/RepeatingBendingProcessNew"/>
    <dgm:cxn modelId="{09C5478F-19B9-461B-8052-8E8AF64FAF49}" type="presParOf" srcId="{EAF7E486-DB7D-4CC2-BE33-E9B8FBF87A66}" destId="{26A03A1F-AF10-4557-AAAF-03C0C1C64F48}" srcOrd="14" destOrd="0" presId="urn:microsoft.com/office/officeart/2016/7/layout/RepeatingBendingProcessNew"/>
    <dgm:cxn modelId="{D2137464-A2FD-48C3-AD0D-4903B8DAC8A5}" type="presParOf" srcId="{EAF7E486-DB7D-4CC2-BE33-E9B8FBF87A66}" destId="{DD2B0396-6E5F-405B-BC9D-6949B7D57B83}" srcOrd="15" destOrd="0" presId="urn:microsoft.com/office/officeart/2016/7/layout/RepeatingBendingProcessNew"/>
    <dgm:cxn modelId="{B37A69CB-2202-417A-BD79-108D79620ECC}" type="presParOf" srcId="{DD2B0396-6E5F-405B-BC9D-6949B7D57B83}" destId="{B2E1760C-9D1D-43C6-8D83-E652348345D9}" srcOrd="0" destOrd="0" presId="urn:microsoft.com/office/officeart/2016/7/layout/RepeatingBendingProcessNew"/>
    <dgm:cxn modelId="{EC0C1E9E-2F10-4F29-BCD3-053D7DE1F5BE}" type="presParOf" srcId="{EAF7E486-DB7D-4CC2-BE33-E9B8FBF87A66}" destId="{A4FEE2A9-5614-4895-BEFB-17AA86114545}"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38DA9-84CD-4B74-8D9A-378893227354}">
      <dsp:nvSpPr>
        <dsp:cNvPr id="0" name=""/>
        <dsp:cNvSpPr/>
      </dsp:nvSpPr>
      <dsp:spPr>
        <a:xfrm>
          <a:off x="2815353" y="1419274"/>
          <a:ext cx="486088" cy="522544"/>
        </a:xfrm>
        <a:custGeom>
          <a:avLst/>
          <a:gdLst/>
          <a:ahLst/>
          <a:cxnLst/>
          <a:rect l="0" t="0" r="0" b="0"/>
          <a:pathLst>
            <a:path>
              <a:moveTo>
                <a:pt x="0" y="0"/>
              </a:moveTo>
              <a:lnTo>
                <a:pt x="243044" y="0"/>
              </a:lnTo>
              <a:lnTo>
                <a:pt x="243044" y="522544"/>
              </a:lnTo>
              <a:lnTo>
                <a:pt x="486088" y="522544"/>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DA8665-A258-4974-B812-16DC785219DD}">
      <dsp:nvSpPr>
        <dsp:cNvPr id="0" name=""/>
        <dsp:cNvSpPr/>
      </dsp:nvSpPr>
      <dsp:spPr>
        <a:xfrm>
          <a:off x="2815353" y="896729"/>
          <a:ext cx="486088" cy="522544"/>
        </a:xfrm>
        <a:custGeom>
          <a:avLst/>
          <a:gdLst/>
          <a:ahLst/>
          <a:cxnLst/>
          <a:rect l="0" t="0" r="0" b="0"/>
          <a:pathLst>
            <a:path>
              <a:moveTo>
                <a:pt x="0" y="522544"/>
              </a:moveTo>
              <a:lnTo>
                <a:pt x="243044" y="522544"/>
              </a:lnTo>
              <a:lnTo>
                <a:pt x="243044" y="0"/>
              </a:lnTo>
              <a:lnTo>
                <a:pt x="486088" y="0"/>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ECD3AC-966A-4D6E-B077-D45E92830BD7}">
      <dsp:nvSpPr>
        <dsp:cNvPr id="0" name=""/>
        <dsp:cNvSpPr/>
      </dsp:nvSpPr>
      <dsp:spPr>
        <a:xfrm>
          <a:off x="384913" y="3543"/>
          <a:ext cx="2430440" cy="741284"/>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a:t>First baseline Convolutional Neural Networks </a:t>
          </a:r>
          <a:endParaRPr lang="en-US" sz="1700" kern="1200"/>
        </a:p>
      </dsp:txBody>
      <dsp:txXfrm>
        <a:off x="384913" y="3543"/>
        <a:ext cx="2430440" cy="741284"/>
      </dsp:txXfrm>
    </dsp:sp>
    <dsp:sp modelId="{2DFFE408-5706-40CA-B7AA-8B710175A7C4}">
      <dsp:nvSpPr>
        <dsp:cNvPr id="0" name=""/>
        <dsp:cNvSpPr/>
      </dsp:nvSpPr>
      <dsp:spPr>
        <a:xfrm>
          <a:off x="384913" y="1048632"/>
          <a:ext cx="2430440" cy="741284"/>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a:t>Recurrent Neural Networks </a:t>
          </a:r>
          <a:endParaRPr lang="en-US" sz="1700" kern="1200"/>
        </a:p>
      </dsp:txBody>
      <dsp:txXfrm>
        <a:off x="384913" y="1048632"/>
        <a:ext cx="2430440" cy="741284"/>
      </dsp:txXfrm>
    </dsp:sp>
    <dsp:sp modelId="{A62392B9-FE6E-4250-B235-9B66E4D68B0C}">
      <dsp:nvSpPr>
        <dsp:cNvPr id="0" name=""/>
        <dsp:cNvSpPr/>
      </dsp:nvSpPr>
      <dsp:spPr>
        <a:xfrm>
          <a:off x="3301441" y="526087"/>
          <a:ext cx="2430440" cy="741284"/>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a:t>Long Short-Term Memory</a:t>
          </a:r>
          <a:endParaRPr lang="en-US" sz="1700" kern="1200"/>
        </a:p>
      </dsp:txBody>
      <dsp:txXfrm>
        <a:off x="3301441" y="526087"/>
        <a:ext cx="2430440" cy="741284"/>
      </dsp:txXfrm>
    </dsp:sp>
    <dsp:sp modelId="{EEA0D1FA-CE51-46B3-A33F-37C37F33C2B0}">
      <dsp:nvSpPr>
        <dsp:cNvPr id="0" name=""/>
        <dsp:cNvSpPr/>
      </dsp:nvSpPr>
      <dsp:spPr>
        <a:xfrm>
          <a:off x="3301441" y="1571177"/>
          <a:ext cx="2430440" cy="741284"/>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a:t>Gated Recurrent Units</a:t>
          </a:r>
          <a:endParaRPr lang="en-US" sz="1700" kern="1200"/>
        </a:p>
      </dsp:txBody>
      <dsp:txXfrm>
        <a:off x="3301441" y="1571177"/>
        <a:ext cx="2430440" cy="741284"/>
      </dsp:txXfrm>
    </dsp:sp>
    <dsp:sp modelId="{01074E23-2B25-4EA8-BFCA-6CA0CC9D2278}">
      <dsp:nvSpPr>
        <dsp:cNvPr id="0" name=""/>
        <dsp:cNvSpPr/>
      </dsp:nvSpPr>
      <dsp:spPr>
        <a:xfrm>
          <a:off x="384913" y="2093721"/>
          <a:ext cx="2430440" cy="741284"/>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a:t>Reinforcement Learning - Actor-Critic </a:t>
          </a:r>
          <a:endParaRPr lang="en-US" sz="1700" kern="1200"/>
        </a:p>
      </dsp:txBody>
      <dsp:txXfrm>
        <a:off x="384913" y="2093721"/>
        <a:ext cx="2430440" cy="741284"/>
      </dsp:txXfrm>
    </dsp:sp>
    <dsp:sp modelId="{00032000-C560-4FD4-A3BD-FA0F2BFF52D8}">
      <dsp:nvSpPr>
        <dsp:cNvPr id="0" name=""/>
        <dsp:cNvSpPr/>
      </dsp:nvSpPr>
      <dsp:spPr>
        <a:xfrm>
          <a:off x="384913" y="3138811"/>
          <a:ext cx="2430440" cy="741284"/>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a:t>Compare the models </a:t>
          </a:r>
          <a:endParaRPr lang="en-US" sz="1700" kern="1200"/>
        </a:p>
      </dsp:txBody>
      <dsp:txXfrm>
        <a:off x="384913" y="3138811"/>
        <a:ext cx="2430440" cy="741284"/>
      </dsp:txXfrm>
    </dsp:sp>
    <dsp:sp modelId="{098838CE-BEB3-4F54-AC53-E6CF55D14343}">
      <dsp:nvSpPr>
        <dsp:cNvPr id="0" name=""/>
        <dsp:cNvSpPr/>
      </dsp:nvSpPr>
      <dsp:spPr>
        <a:xfrm>
          <a:off x="384913" y="4183900"/>
          <a:ext cx="2430440" cy="741284"/>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a:t>Evaluate the results </a:t>
          </a:r>
          <a:endParaRPr lang="en-US" sz="1700" kern="1200"/>
        </a:p>
      </dsp:txBody>
      <dsp:txXfrm>
        <a:off x="384913" y="4183900"/>
        <a:ext cx="2430440" cy="741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471CE-6563-4E94-8F83-7BC72FEA2932}">
      <dsp:nvSpPr>
        <dsp:cNvPr id="0" name=""/>
        <dsp:cNvSpPr/>
      </dsp:nvSpPr>
      <dsp:spPr>
        <a:xfrm>
          <a:off x="1628217" y="823627"/>
          <a:ext cx="342877" cy="91440"/>
        </a:xfrm>
        <a:custGeom>
          <a:avLst/>
          <a:gdLst/>
          <a:ahLst/>
          <a:cxnLst/>
          <a:rect l="0" t="0" r="0" b="0"/>
          <a:pathLst>
            <a:path>
              <a:moveTo>
                <a:pt x="0" y="45720"/>
              </a:moveTo>
              <a:lnTo>
                <a:pt x="342877"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90318" y="867480"/>
        <a:ext cx="18673" cy="3734"/>
      </dsp:txXfrm>
    </dsp:sp>
    <dsp:sp modelId="{0A312F10-C077-433B-983D-B1BA98FDC112}">
      <dsp:nvSpPr>
        <dsp:cNvPr id="0" name=""/>
        <dsp:cNvSpPr/>
      </dsp:nvSpPr>
      <dsp:spPr>
        <a:xfrm>
          <a:off x="6203" y="382203"/>
          <a:ext cx="1623813" cy="974288"/>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68" tIns="83521" rIns="79568" bIns="83521" numCol="1" spcCol="1270" anchor="ctr" anchorCtr="0">
          <a:noAutofit/>
        </a:bodyPr>
        <a:lstStyle/>
        <a:p>
          <a:pPr marL="0" lvl="0" indent="0" algn="ctr" defTabSz="755650">
            <a:lnSpc>
              <a:spcPct val="90000"/>
            </a:lnSpc>
            <a:spcBef>
              <a:spcPct val="0"/>
            </a:spcBef>
            <a:spcAft>
              <a:spcPct val="35000"/>
            </a:spcAft>
            <a:buNone/>
          </a:pPr>
          <a:r>
            <a:rPr lang="en-US" sz="1700" b="0" i="0" kern="1200"/>
            <a:t>Removed weekend data</a:t>
          </a:r>
          <a:endParaRPr lang="en-US" sz="1700" kern="1200"/>
        </a:p>
      </dsp:txBody>
      <dsp:txXfrm>
        <a:off x="6203" y="382203"/>
        <a:ext cx="1623813" cy="974288"/>
      </dsp:txXfrm>
    </dsp:sp>
    <dsp:sp modelId="{B3DDFA60-8F50-4F10-9C34-6011F7288E1C}">
      <dsp:nvSpPr>
        <dsp:cNvPr id="0" name=""/>
        <dsp:cNvSpPr/>
      </dsp:nvSpPr>
      <dsp:spPr>
        <a:xfrm>
          <a:off x="3625507" y="823627"/>
          <a:ext cx="342877" cy="91440"/>
        </a:xfrm>
        <a:custGeom>
          <a:avLst/>
          <a:gdLst/>
          <a:ahLst/>
          <a:cxnLst/>
          <a:rect l="0" t="0" r="0" b="0"/>
          <a:pathLst>
            <a:path>
              <a:moveTo>
                <a:pt x="0" y="45720"/>
              </a:moveTo>
              <a:lnTo>
                <a:pt x="342877"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87609" y="867480"/>
        <a:ext cx="18673" cy="3734"/>
      </dsp:txXfrm>
    </dsp:sp>
    <dsp:sp modelId="{313C6042-1CB2-458A-B7EA-8D6FE0431EDD}">
      <dsp:nvSpPr>
        <dsp:cNvPr id="0" name=""/>
        <dsp:cNvSpPr/>
      </dsp:nvSpPr>
      <dsp:spPr>
        <a:xfrm>
          <a:off x="2003494" y="382203"/>
          <a:ext cx="1623813" cy="974288"/>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68" tIns="83521" rIns="79568" bIns="83521" numCol="1" spcCol="1270" anchor="ctr" anchorCtr="0">
          <a:noAutofit/>
        </a:bodyPr>
        <a:lstStyle/>
        <a:p>
          <a:pPr marL="0" lvl="0" indent="0" algn="ctr" defTabSz="755650">
            <a:lnSpc>
              <a:spcPct val="90000"/>
            </a:lnSpc>
            <a:spcBef>
              <a:spcPct val="0"/>
            </a:spcBef>
            <a:spcAft>
              <a:spcPct val="35000"/>
            </a:spcAft>
            <a:buNone/>
          </a:pPr>
          <a:r>
            <a:rPr lang="en-US" sz="1700" b="0" i="0" kern="1200"/>
            <a:t>Combining columns for Ask and Bid </a:t>
          </a:r>
          <a:endParaRPr lang="en-US" sz="1700" kern="1200"/>
        </a:p>
      </dsp:txBody>
      <dsp:txXfrm>
        <a:off x="2003494" y="382203"/>
        <a:ext cx="1623813" cy="974288"/>
      </dsp:txXfrm>
    </dsp:sp>
    <dsp:sp modelId="{BB014336-C6A5-4095-9826-2A3CC1E9E3C7}">
      <dsp:nvSpPr>
        <dsp:cNvPr id="0" name=""/>
        <dsp:cNvSpPr/>
      </dsp:nvSpPr>
      <dsp:spPr>
        <a:xfrm>
          <a:off x="5622798" y="823627"/>
          <a:ext cx="342877" cy="91440"/>
        </a:xfrm>
        <a:custGeom>
          <a:avLst/>
          <a:gdLst/>
          <a:ahLst/>
          <a:cxnLst/>
          <a:rect l="0" t="0" r="0" b="0"/>
          <a:pathLst>
            <a:path>
              <a:moveTo>
                <a:pt x="0" y="45720"/>
              </a:moveTo>
              <a:lnTo>
                <a:pt x="342877"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84899" y="867480"/>
        <a:ext cx="18673" cy="3734"/>
      </dsp:txXfrm>
    </dsp:sp>
    <dsp:sp modelId="{6F0064F1-B65F-4B69-B588-D1D87898ADB3}">
      <dsp:nvSpPr>
        <dsp:cNvPr id="0" name=""/>
        <dsp:cNvSpPr/>
      </dsp:nvSpPr>
      <dsp:spPr>
        <a:xfrm>
          <a:off x="4000784" y="382203"/>
          <a:ext cx="1623813" cy="974288"/>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68" tIns="83521" rIns="79568" bIns="83521" numCol="1" spcCol="1270" anchor="ctr" anchorCtr="0">
          <a:noAutofit/>
        </a:bodyPr>
        <a:lstStyle/>
        <a:p>
          <a:pPr marL="0" lvl="0" indent="0" algn="ctr" defTabSz="755650">
            <a:lnSpc>
              <a:spcPct val="90000"/>
            </a:lnSpc>
            <a:spcBef>
              <a:spcPct val="0"/>
            </a:spcBef>
            <a:spcAft>
              <a:spcPct val="35000"/>
            </a:spcAft>
            <a:buNone/>
          </a:pPr>
          <a:r>
            <a:rPr lang="en-US" sz="1700" b="0" i="0" kern="1200"/>
            <a:t>Summarized volumes for Ask and Bid</a:t>
          </a:r>
          <a:endParaRPr lang="en-US" sz="1700" kern="1200"/>
        </a:p>
      </dsp:txBody>
      <dsp:txXfrm>
        <a:off x="4000784" y="382203"/>
        <a:ext cx="1623813" cy="974288"/>
      </dsp:txXfrm>
    </dsp:sp>
    <dsp:sp modelId="{E0ED8CBD-FD91-4555-B150-FB3F2DE07B14}">
      <dsp:nvSpPr>
        <dsp:cNvPr id="0" name=""/>
        <dsp:cNvSpPr/>
      </dsp:nvSpPr>
      <dsp:spPr>
        <a:xfrm>
          <a:off x="7620088" y="823627"/>
          <a:ext cx="342877" cy="91440"/>
        </a:xfrm>
        <a:custGeom>
          <a:avLst/>
          <a:gdLst/>
          <a:ahLst/>
          <a:cxnLst/>
          <a:rect l="0" t="0" r="0" b="0"/>
          <a:pathLst>
            <a:path>
              <a:moveTo>
                <a:pt x="0" y="45720"/>
              </a:moveTo>
              <a:lnTo>
                <a:pt x="342877"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82190" y="867480"/>
        <a:ext cx="18673" cy="3734"/>
      </dsp:txXfrm>
    </dsp:sp>
    <dsp:sp modelId="{9A722D9F-F9E1-447E-8939-2EB54C5BE3D1}">
      <dsp:nvSpPr>
        <dsp:cNvPr id="0" name=""/>
        <dsp:cNvSpPr/>
      </dsp:nvSpPr>
      <dsp:spPr>
        <a:xfrm>
          <a:off x="5998075" y="382203"/>
          <a:ext cx="1623813" cy="974288"/>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68" tIns="83521" rIns="79568" bIns="83521" numCol="1" spcCol="1270" anchor="ctr" anchorCtr="0">
          <a:noAutofit/>
        </a:bodyPr>
        <a:lstStyle/>
        <a:p>
          <a:pPr marL="0" lvl="0" indent="0" algn="ctr" defTabSz="755650">
            <a:lnSpc>
              <a:spcPct val="90000"/>
            </a:lnSpc>
            <a:spcBef>
              <a:spcPct val="0"/>
            </a:spcBef>
            <a:spcAft>
              <a:spcPct val="35000"/>
            </a:spcAft>
            <a:buNone/>
          </a:pPr>
          <a:r>
            <a:rPr lang="en-US" sz="1700" b="0" i="0" kern="1200"/>
            <a:t>Removing Unnecessary columns</a:t>
          </a:r>
          <a:endParaRPr lang="en-US" sz="1700" kern="1200"/>
        </a:p>
      </dsp:txBody>
      <dsp:txXfrm>
        <a:off x="5998075" y="382203"/>
        <a:ext cx="1623813" cy="974288"/>
      </dsp:txXfrm>
    </dsp:sp>
    <dsp:sp modelId="{0C272783-69E2-4FF8-B345-94B72281845E}">
      <dsp:nvSpPr>
        <dsp:cNvPr id="0" name=""/>
        <dsp:cNvSpPr/>
      </dsp:nvSpPr>
      <dsp:spPr>
        <a:xfrm>
          <a:off x="818110" y="1354691"/>
          <a:ext cx="7989161" cy="342877"/>
        </a:xfrm>
        <a:custGeom>
          <a:avLst/>
          <a:gdLst/>
          <a:ahLst/>
          <a:cxnLst/>
          <a:rect l="0" t="0" r="0" b="0"/>
          <a:pathLst>
            <a:path>
              <a:moveTo>
                <a:pt x="7989161" y="0"/>
              </a:moveTo>
              <a:lnTo>
                <a:pt x="7989161" y="188538"/>
              </a:lnTo>
              <a:lnTo>
                <a:pt x="0" y="188538"/>
              </a:lnTo>
              <a:lnTo>
                <a:pt x="0" y="342877"/>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2744" y="1524263"/>
        <a:ext cx="399894" cy="3734"/>
      </dsp:txXfrm>
    </dsp:sp>
    <dsp:sp modelId="{E78E5DDC-DD07-497E-9772-B39B9042A646}">
      <dsp:nvSpPr>
        <dsp:cNvPr id="0" name=""/>
        <dsp:cNvSpPr/>
      </dsp:nvSpPr>
      <dsp:spPr>
        <a:xfrm>
          <a:off x="7995365" y="382203"/>
          <a:ext cx="1623813" cy="974288"/>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68" tIns="83521" rIns="79568" bIns="83521" numCol="1" spcCol="1270" anchor="ctr" anchorCtr="0">
          <a:noAutofit/>
        </a:bodyPr>
        <a:lstStyle/>
        <a:p>
          <a:pPr marL="0" lvl="0" indent="0" algn="ctr" defTabSz="755650">
            <a:lnSpc>
              <a:spcPct val="90000"/>
            </a:lnSpc>
            <a:spcBef>
              <a:spcPct val="0"/>
            </a:spcBef>
            <a:spcAft>
              <a:spcPct val="35000"/>
            </a:spcAft>
            <a:buNone/>
          </a:pPr>
          <a:r>
            <a:rPr lang="en-US" sz="1700" b="0" i="0" kern="1200"/>
            <a:t>Removing missing values</a:t>
          </a:r>
          <a:endParaRPr lang="en-US" sz="1700" kern="1200"/>
        </a:p>
      </dsp:txBody>
      <dsp:txXfrm>
        <a:off x="7995365" y="382203"/>
        <a:ext cx="1623813" cy="974288"/>
      </dsp:txXfrm>
    </dsp:sp>
    <dsp:sp modelId="{9DBAE85A-B3B4-4732-A44B-9A025B65FAE7}">
      <dsp:nvSpPr>
        <dsp:cNvPr id="0" name=""/>
        <dsp:cNvSpPr/>
      </dsp:nvSpPr>
      <dsp:spPr>
        <a:xfrm>
          <a:off x="1628217" y="2171393"/>
          <a:ext cx="342877" cy="91440"/>
        </a:xfrm>
        <a:custGeom>
          <a:avLst/>
          <a:gdLst/>
          <a:ahLst/>
          <a:cxnLst/>
          <a:rect l="0" t="0" r="0" b="0"/>
          <a:pathLst>
            <a:path>
              <a:moveTo>
                <a:pt x="0" y="45720"/>
              </a:moveTo>
              <a:lnTo>
                <a:pt x="342877"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90318" y="2215245"/>
        <a:ext cx="18673" cy="3734"/>
      </dsp:txXfrm>
    </dsp:sp>
    <dsp:sp modelId="{C6768152-B55A-4E5E-AF89-5AEAFF57D31B}">
      <dsp:nvSpPr>
        <dsp:cNvPr id="0" name=""/>
        <dsp:cNvSpPr/>
      </dsp:nvSpPr>
      <dsp:spPr>
        <a:xfrm>
          <a:off x="6203" y="1729969"/>
          <a:ext cx="1623813" cy="974288"/>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68" tIns="83521" rIns="79568" bIns="83521" numCol="1" spcCol="1270" anchor="ctr" anchorCtr="0">
          <a:noAutofit/>
        </a:bodyPr>
        <a:lstStyle/>
        <a:p>
          <a:pPr marL="0" lvl="0" indent="0" algn="ctr" defTabSz="755650">
            <a:lnSpc>
              <a:spcPct val="90000"/>
            </a:lnSpc>
            <a:spcBef>
              <a:spcPct val="0"/>
            </a:spcBef>
            <a:spcAft>
              <a:spcPct val="35000"/>
            </a:spcAft>
            <a:buNone/>
          </a:pPr>
          <a:r>
            <a:rPr lang="en-US" sz="1700" b="0" i="0" kern="1200"/>
            <a:t>Removing negative values</a:t>
          </a:r>
          <a:endParaRPr lang="en-US" sz="1700" kern="1200"/>
        </a:p>
      </dsp:txBody>
      <dsp:txXfrm>
        <a:off x="6203" y="1729969"/>
        <a:ext cx="1623813" cy="974288"/>
      </dsp:txXfrm>
    </dsp:sp>
    <dsp:sp modelId="{0EF09F95-0F45-4F27-B098-F843A82B9246}">
      <dsp:nvSpPr>
        <dsp:cNvPr id="0" name=""/>
        <dsp:cNvSpPr/>
      </dsp:nvSpPr>
      <dsp:spPr>
        <a:xfrm>
          <a:off x="3625507" y="2171393"/>
          <a:ext cx="342877" cy="91440"/>
        </a:xfrm>
        <a:custGeom>
          <a:avLst/>
          <a:gdLst/>
          <a:ahLst/>
          <a:cxnLst/>
          <a:rect l="0" t="0" r="0" b="0"/>
          <a:pathLst>
            <a:path>
              <a:moveTo>
                <a:pt x="0" y="45720"/>
              </a:moveTo>
              <a:lnTo>
                <a:pt x="342877"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87609" y="2215245"/>
        <a:ext cx="18673" cy="3734"/>
      </dsp:txXfrm>
    </dsp:sp>
    <dsp:sp modelId="{18130B8A-D3A8-414D-961B-2721E2E2183B}">
      <dsp:nvSpPr>
        <dsp:cNvPr id="0" name=""/>
        <dsp:cNvSpPr/>
      </dsp:nvSpPr>
      <dsp:spPr>
        <a:xfrm>
          <a:off x="2003494" y="1729969"/>
          <a:ext cx="1623813" cy="974288"/>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68" tIns="83521" rIns="79568" bIns="83521" numCol="1" spcCol="1270" anchor="ctr" anchorCtr="0">
          <a:noAutofit/>
        </a:bodyPr>
        <a:lstStyle/>
        <a:p>
          <a:pPr marL="0" lvl="0" indent="0" algn="ctr" defTabSz="755650">
            <a:lnSpc>
              <a:spcPct val="90000"/>
            </a:lnSpc>
            <a:spcBef>
              <a:spcPct val="0"/>
            </a:spcBef>
            <a:spcAft>
              <a:spcPct val="35000"/>
            </a:spcAft>
            <a:buNone/>
          </a:pPr>
          <a:r>
            <a:rPr lang="en-US" sz="1700" b="0" i="0" kern="1200"/>
            <a:t>Downsizing</a:t>
          </a:r>
          <a:endParaRPr lang="en-US" sz="1700" kern="1200"/>
        </a:p>
      </dsp:txBody>
      <dsp:txXfrm>
        <a:off x="2003494" y="1729969"/>
        <a:ext cx="1623813" cy="974288"/>
      </dsp:txXfrm>
    </dsp:sp>
    <dsp:sp modelId="{DD2B0396-6E5F-405B-BC9D-6949B7D57B83}">
      <dsp:nvSpPr>
        <dsp:cNvPr id="0" name=""/>
        <dsp:cNvSpPr/>
      </dsp:nvSpPr>
      <dsp:spPr>
        <a:xfrm>
          <a:off x="5622798" y="2171393"/>
          <a:ext cx="342877" cy="91440"/>
        </a:xfrm>
        <a:custGeom>
          <a:avLst/>
          <a:gdLst/>
          <a:ahLst/>
          <a:cxnLst/>
          <a:rect l="0" t="0" r="0" b="0"/>
          <a:pathLst>
            <a:path>
              <a:moveTo>
                <a:pt x="0" y="45720"/>
              </a:moveTo>
              <a:lnTo>
                <a:pt x="342877"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84899" y="2215245"/>
        <a:ext cx="18673" cy="3734"/>
      </dsp:txXfrm>
    </dsp:sp>
    <dsp:sp modelId="{26A03A1F-AF10-4557-AAAF-03C0C1C64F48}">
      <dsp:nvSpPr>
        <dsp:cNvPr id="0" name=""/>
        <dsp:cNvSpPr/>
      </dsp:nvSpPr>
      <dsp:spPr>
        <a:xfrm>
          <a:off x="4000784" y="1729969"/>
          <a:ext cx="1623813" cy="974288"/>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68" tIns="83521" rIns="79568" bIns="83521" numCol="1" spcCol="1270" anchor="ctr" anchorCtr="0">
          <a:noAutofit/>
        </a:bodyPr>
        <a:lstStyle/>
        <a:p>
          <a:pPr marL="0" lvl="0" indent="0" algn="ctr" defTabSz="755650">
            <a:lnSpc>
              <a:spcPct val="90000"/>
            </a:lnSpc>
            <a:spcBef>
              <a:spcPct val="0"/>
            </a:spcBef>
            <a:spcAft>
              <a:spcPct val="35000"/>
            </a:spcAft>
            <a:buNone/>
          </a:pPr>
          <a:r>
            <a:rPr lang="en-US" sz="1700" b="0" i="0" kern="1200"/>
            <a:t>Normalization</a:t>
          </a:r>
          <a:endParaRPr lang="en-US" sz="1700" kern="1200"/>
        </a:p>
      </dsp:txBody>
      <dsp:txXfrm>
        <a:off x="4000784" y="1729969"/>
        <a:ext cx="1623813" cy="974288"/>
      </dsp:txXfrm>
    </dsp:sp>
    <dsp:sp modelId="{A4FEE2A9-5614-4895-BEFB-17AA86114545}">
      <dsp:nvSpPr>
        <dsp:cNvPr id="0" name=""/>
        <dsp:cNvSpPr/>
      </dsp:nvSpPr>
      <dsp:spPr>
        <a:xfrm>
          <a:off x="5998075" y="1729969"/>
          <a:ext cx="1623813" cy="974288"/>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68" tIns="83521" rIns="79568" bIns="83521" numCol="1" spcCol="1270" anchor="ctr" anchorCtr="0">
          <a:noAutofit/>
        </a:bodyPr>
        <a:lstStyle/>
        <a:p>
          <a:pPr marL="0" lvl="0" indent="0" algn="ctr" defTabSz="755650">
            <a:lnSpc>
              <a:spcPct val="90000"/>
            </a:lnSpc>
            <a:spcBef>
              <a:spcPct val="0"/>
            </a:spcBef>
            <a:spcAft>
              <a:spcPct val="35000"/>
            </a:spcAft>
            <a:buNone/>
          </a:pPr>
          <a:r>
            <a:rPr lang="en-US" sz="1700" b="0" i="0" kern="1200"/>
            <a:t>Splitting the data</a:t>
          </a:r>
          <a:endParaRPr lang="en-US" sz="1700" kern="1200"/>
        </a:p>
      </dsp:txBody>
      <dsp:txXfrm>
        <a:off x="5998075" y="1729969"/>
        <a:ext cx="1623813" cy="974288"/>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6" name="Google Shape;25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258f5c3a97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258f5c3a97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Once I have trained the model, and found the best parameters, I have evaluated my model with metrics like MSE, MAE, and MAPE values.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the data selected we found that these are the metrics where accuracy is increasing, the falls in the graph is because of noise or volatility of data, but the error from MAE and MSE graphs with increase in the epoch shows the loss values are decreasing stating that model is training well.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with increase in the size of batch and epochs, it is observed that validation loss is reducing stating that model is not overfitting. </a:t>
            </a:r>
            <a:endParaRPr dirty="0"/>
          </a:p>
        </p:txBody>
      </p:sp>
      <p:sp>
        <p:nvSpPr>
          <p:cNvPr id="328" name="Google Shape;328;g1258f5c3a97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solidFill>
                  <a:srgbClr val="FF0000"/>
                </a:solidFill>
              </a:rPr>
              <a:t>Explanation for RNN</a:t>
            </a:r>
            <a:endParaRPr dirty="0">
              <a:solidFill>
                <a:srgbClr val="FF0000"/>
              </a:solidFill>
            </a:endParaRPr>
          </a:p>
          <a:p>
            <a:pPr marL="0" lvl="0" indent="0" algn="just" rtl="0">
              <a:lnSpc>
                <a:spcPct val="115000"/>
              </a:lnSpc>
              <a:spcBef>
                <a:spcPts val="0"/>
              </a:spcBef>
              <a:spcAft>
                <a:spcPts val="0"/>
              </a:spcAft>
              <a:buSzPts val="1100"/>
              <a:buNone/>
            </a:pPr>
            <a:r>
              <a:rPr lang="en-US" sz="1400" dirty="0">
                <a:latin typeface="Times New Roman"/>
                <a:ea typeface="Times New Roman"/>
                <a:cs typeface="Times New Roman"/>
                <a:sym typeface="Times New Roman"/>
              </a:rPr>
              <a:t>Recurrent neural networks (RNNs) are a special case of neural networks, the goal of which is to predict the next step in an observation sequence in relation to the previous step observed in the sequence. </a:t>
            </a:r>
            <a:r>
              <a:rPr lang="en-US" sz="1400" dirty="0">
                <a:solidFill>
                  <a:srgbClr val="FF0000"/>
                </a:solidFill>
                <a:latin typeface="Times New Roman"/>
                <a:ea typeface="Times New Roman"/>
                <a:cs typeface="Times New Roman"/>
                <a:sym typeface="Times New Roman"/>
              </a:rPr>
              <a:t>The same previously recorded data forms the base for prediction.</a:t>
            </a:r>
            <a:endParaRPr sz="1400" dirty="0">
              <a:solidFill>
                <a:srgbClr val="FF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SzPts val="1100"/>
              <a:buNone/>
            </a:pPr>
            <a:endParaRPr sz="1400" dirty="0">
              <a:solidFill>
                <a:srgbClr val="FF0000"/>
              </a:solidFill>
              <a:latin typeface="Times New Roman"/>
              <a:ea typeface="Times New Roman"/>
              <a:cs typeface="Times New Roman"/>
              <a:sym typeface="Times New Roman"/>
            </a:endParaRPr>
          </a:p>
          <a:p>
            <a:pPr marL="88900" marR="876300" lvl="0" indent="0" algn="just" rtl="0">
              <a:lnSpc>
                <a:spcPct val="150000"/>
              </a:lnSpc>
              <a:spcBef>
                <a:spcPts val="0"/>
              </a:spcBef>
              <a:spcAft>
                <a:spcPts val="0"/>
              </a:spcAft>
              <a:buSzPts val="1100"/>
              <a:buNone/>
            </a:pPr>
            <a:r>
              <a:rPr lang="en-US" sz="1400" dirty="0">
                <a:solidFill>
                  <a:srgbClr val="FF0000"/>
                </a:solidFill>
                <a:latin typeface="Times New Roman"/>
                <a:ea typeface="Times New Roman"/>
                <a:cs typeface="Times New Roman"/>
                <a:sym typeface="Times New Roman"/>
              </a:rPr>
              <a:t>The timesteps for superscripted input sequence are represented by the ‘X’s. For the same time axis, ‘y’s represent the output and ‘T’ represent the sequence length.</a:t>
            </a:r>
            <a:endParaRPr sz="1400" dirty="0">
              <a:solidFill>
                <a:srgbClr val="FF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SzPts val="1100"/>
              <a:buNone/>
            </a:pPr>
            <a:endParaRPr sz="1400" dirty="0">
              <a:solidFill>
                <a:srgbClr val="FF0000"/>
              </a:solidFill>
              <a:latin typeface="Times New Roman"/>
              <a:ea typeface="Times New Roman"/>
              <a:cs typeface="Times New Roman"/>
              <a:sym typeface="Times New Roman"/>
            </a:endParaRPr>
          </a:p>
          <a:p>
            <a:pPr marL="0" lvl="0" indent="0" algn="l" rtl="0">
              <a:spcBef>
                <a:spcPts val="0"/>
              </a:spcBef>
              <a:spcAft>
                <a:spcPts val="0"/>
              </a:spcAft>
              <a:buClr>
                <a:schemeClr val="dk1"/>
              </a:buClr>
              <a:buFont typeface="Arial"/>
              <a:buNone/>
            </a:pPr>
            <a:r>
              <a:rPr lang="en-US" dirty="0"/>
              <a:t>Additionally, we have to reshape the data to a one-dimensional array from the CNN model since it is sequence data which has to be imputed to the LSTM layer as an ID array. </a:t>
            </a:r>
            <a:endParaRPr dirty="0"/>
          </a:p>
          <a:p>
            <a:pPr marL="0" lvl="0" indent="0" algn="just" rtl="0">
              <a:lnSpc>
                <a:spcPct val="115000"/>
              </a:lnSpc>
              <a:spcBef>
                <a:spcPts val="0"/>
              </a:spcBef>
              <a:spcAft>
                <a:spcPts val="0"/>
              </a:spcAft>
              <a:buClr>
                <a:schemeClr val="dk1"/>
              </a:buClr>
              <a:buSzPts val="1100"/>
              <a:buFont typeface="Arial"/>
              <a:buNone/>
            </a:pPr>
            <a:endParaRPr sz="1400" dirty="0">
              <a:solidFill>
                <a:srgbClr val="FF0000"/>
              </a:solidFill>
              <a:latin typeface="Times New Roman"/>
              <a:ea typeface="Times New Roman"/>
              <a:cs typeface="Times New Roman"/>
              <a:sym typeface="Times New Roman"/>
            </a:endParaRPr>
          </a:p>
        </p:txBody>
      </p:sp>
      <p:sp>
        <p:nvSpPr>
          <p:cNvPr id="335" name="Google Shape;33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 have compared 3 layered network with small dataset and large dataset, </a:t>
            </a:r>
            <a:r>
              <a:rPr lang="en-US" dirty="0" err="1"/>
              <a:t>i</a:t>
            </a:r>
            <a:r>
              <a:rPr lang="en-US" dirty="0"/>
              <a:t> have not found overfitting of model. so </a:t>
            </a:r>
            <a:r>
              <a:rPr lang="en-US" dirty="0" err="1"/>
              <a:t>i</a:t>
            </a:r>
            <a:r>
              <a:rPr lang="en-US" dirty="0"/>
              <a:t> have used the same </a:t>
            </a:r>
            <a:r>
              <a:rPr lang="en-US" dirty="0" err="1"/>
              <a:t>dataseplit</a:t>
            </a:r>
            <a:r>
              <a:rPr lang="en-US" dirty="0"/>
              <a:t> </a:t>
            </a:r>
            <a:r>
              <a:rPr lang="en-US" dirty="0" err="1"/>
              <a:t>i.e</a:t>
            </a:r>
            <a:r>
              <a:rPr lang="en-US" dirty="0"/>
              <a:t> using 30K  for training and </a:t>
            </a:r>
            <a:r>
              <a:rPr lang="en-US" dirty="0">
                <a:solidFill>
                  <a:srgbClr val="FF0000"/>
                </a:solidFill>
              </a:rPr>
              <a:t>20 days</a:t>
            </a:r>
            <a:r>
              <a:rPr lang="en-US" dirty="0"/>
              <a:t> for testing. Interestingly, the models are performing good with 3 layered network for both LSTM and GRU with GRU upper hand with validation dataset. </a:t>
            </a:r>
            <a:endParaRPr dirty="0"/>
          </a:p>
          <a:p>
            <a:pPr marL="0" lvl="0" indent="0" algn="l" rtl="0">
              <a:spcBef>
                <a:spcPts val="1000"/>
              </a:spcBef>
              <a:spcAft>
                <a:spcPts val="0"/>
              </a:spcAft>
              <a:buClr>
                <a:schemeClr val="dk1"/>
              </a:buClr>
              <a:buSzPts val="1440"/>
              <a:buFont typeface="Arial"/>
              <a:buNone/>
            </a:pPr>
            <a:r>
              <a:rPr lang="en-US" sz="1800" dirty="0">
                <a:solidFill>
                  <a:srgbClr val="3F3F3F"/>
                </a:solidFill>
                <a:latin typeface="Century Gothic"/>
                <a:ea typeface="Century Gothic"/>
                <a:cs typeface="Century Gothic"/>
                <a:sym typeface="Century Gothic"/>
              </a:rPr>
              <a:t>Differences</a:t>
            </a:r>
            <a:endParaRPr sz="1800" dirty="0">
              <a:solidFill>
                <a:srgbClr val="3F3F3F"/>
              </a:solidFill>
              <a:latin typeface="Century Gothic"/>
              <a:ea typeface="Century Gothic"/>
              <a:cs typeface="Century Gothic"/>
              <a:sym typeface="Century Gothic"/>
            </a:endParaRPr>
          </a:p>
          <a:p>
            <a:pPr marL="457200" lvl="0" indent="-320040" algn="l" rtl="0">
              <a:spcBef>
                <a:spcPts val="1000"/>
              </a:spcBef>
              <a:spcAft>
                <a:spcPts val="0"/>
              </a:spcAft>
              <a:buClr>
                <a:srgbClr val="ACD433"/>
              </a:buClr>
              <a:buSzPts val="1440"/>
              <a:buFont typeface="Noto Sans Symbols"/>
              <a:buAutoNum type="arabicPeriod"/>
            </a:pPr>
            <a:r>
              <a:rPr lang="en-US" sz="1800" dirty="0">
                <a:solidFill>
                  <a:srgbClr val="3F3F3F"/>
                </a:solidFill>
                <a:latin typeface="Century Gothic"/>
                <a:ea typeface="Century Gothic"/>
                <a:cs typeface="Century Gothic"/>
                <a:sym typeface="Century Gothic"/>
              </a:rPr>
              <a:t>data - small and large</a:t>
            </a:r>
            <a:endParaRPr sz="1800" dirty="0">
              <a:solidFill>
                <a:srgbClr val="3F3F3F"/>
              </a:solidFill>
              <a:latin typeface="Century Gothic"/>
              <a:ea typeface="Century Gothic"/>
              <a:cs typeface="Century Gothic"/>
              <a:sym typeface="Century Gothic"/>
            </a:endParaRPr>
          </a:p>
          <a:p>
            <a:pPr marL="457200" lvl="0" indent="-320040" algn="l" rtl="0">
              <a:spcBef>
                <a:spcPts val="0"/>
              </a:spcBef>
              <a:spcAft>
                <a:spcPts val="0"/>
              </a:spcAft>
              <a:buClr>
                <a:srgbClr val="ACD433"/>
              </a:buClr>
              <a:buSzPts val="1440"/>
              <a:buFont typeface="Noto Sans Symbols"/>
              <a:buAutoNum type="arabicPeriod"/>
            </a:pPr>
            <a:r>
              <a:rPr lang="en-US" sz="1800" dirty="0">
                <a:solidFill>
                  <a:srgbClr val="3F3F3F"/>
                </a:solidFill>
                <a:latin typeface="Century Gothic"/>
                <a:ea typeface="Century Gothic"/>
                <a:cs typeface="Century Gothic"/>
                <a:sym typeface="Century Gothic"/>
              </a:rPr>
              <a:t>The number of training parameters in GRU are less than LSTM</a:t>
            </a:r>
            <a:endParaRPr sz="1800" dirty="0">
              <a:solidFill>
                <a:srgbClr val="3F3F3F"/>
              </a:solidFill>
              <a:latin typeface="Century Gothic"/>
              <a:ea typeface="Century Gothic"/>
              <a:cs typeface="Century Gothic"/>
              <a:sym typeface="Century Gothic"/>
            </a:endParaRPr>
          </a:p>
          <a:p>
            <a:pPr marL="457200" lvl="0" indent="-320040" algn="l" rtl="0">
              <a:spcBef>
                <a:spcPts val="1000"/>
              </a:spcBef>
              <a:spcAft>
                <a:spcPts val="0"/>
              </a:spcAft>
              <a:buClr>
                <a:srgbClr val="ACD433"/>
              </a:buClr>
              <a:buSzPts val="1440"/>
              <a:buFont typeface="Noto Sans Symbols"/>
              <a:buAutoNum type="arabicPeriod"/>
            </a:pPr>
            <a:r>
              <a:rPr lang="en-US" sz="1800" dirty="0">
                <a:solidFill>
                  <a:srgbClr val="3F3F3F"/>
                </a:solidFill>
                <a:latin typeface="Century Gothic"/>
                <a:ea typeface="Century Gothic"/>
                <a:cs typeface="Century Gothic"/>
                <a:sym typeface="Century Gothic"/>
              </a:rPr>
              <a:t>Computational time - GRU takes longer time than LSTM</a:t>
            </a:r>
            <a:endParaRPr sz="1800" dirty="0">
              <a:solidFill>
                <a:srgbClr val="3F3F3F"/>
              </a:solidFill>
              <a:latin typeface="Century Gothic"/>
              <a:ea typeface="Century Gothic"/>
              <a:cs typeface="Century Gothic"/>
              <a:sym typeface="Century Gothic"/>
            </a:endParaRPr>
          </a:p>
          <a:p>
            <a:pPr marL="457200" lvl="0" indent="-320040" algn="l" rtl="0">
              <a:spcBef>
                <a:spcPts val="1000"/>
              </a:spcBef>
              <a:spcAft>
                <a:spcPts val="0"/>
              </a:spcAft>
              <a:buClr>
                <a:srgbClr val="ACD433"/>
              </a:buClr>
              <a:buSzPts val="1440"/>
              <a:buFont typeface="Noto Sans Symbols"/>
              <a:buAutoNum type="arabicPeriod"/>
            </a:pPr>
            <a:r>
              <a:rPr lang="en-US" sz="1800" dirty="0">
                <a:solidFill>
                  <a:srgbClr val="3F3F3F"/>
                </a:solidFill>
                <a:latin typeface="Century Gothic"/>
                <a:ea typeface="Century Gothic"/>
                <a:cs typeface="Century Gothic"/>
                <a:sym typeface="Century Gothic"/>
              </a:rPr>
              <a:t>Training and validation loss for three- layer GRU neural network is slightly less when compared to a three-layered LSTM neural network. The values are shown in table - </a:t>
            </a:r>
            <a:endParaRPr sz="1800" dirty="0">
              <a:solidFill>
                <a:srgbClr val="3F3F3F"/>
              </a:solidFill>
              <a:latin typeface="Century Gothic"/>
              <a:ea typeface="Century Gothic"/>
              <a:cs typeface="Century Gothic"/>
              <a:sym typeface="Century Gothic"/>
            </a:endParaRPr>
          </a:p>
          <a:p>
            <a:pPr marL="457200" lvl="0" indent="-320040" algn="l" rtl="0">
              <a:spcBef>
                <a:spcPts val="0"/>
              </a:spcBef>
              <a:spcAft>
                <a:spcPts val="0"/>
              </a:spcAft>
              <a:buClr>
                <a:srgbClr val="ACD433"/>
              </a:buClr>
              <a:buSzPts val="1440"/>
              <a:buFont typeface="Noto Sans Symbols"/>
              <a:buAutoNum type="arabicPeriod"/>
            </a:pPr>
            <a:r>
              <a:rPr lang="en-US" sz="1800" dirty="0">
                <a:solidFill>
                  <a:srgbClr val="3F3F3F"/>
                </a:solidFill>
                <a:latin typeface="Century Gothic"/>
                <a:ea typeface="Century Gothic"/>
                <a:cs typeface="Century Gothic"/>
                <a:sym typeface="Century Gothic"/>
              </a:rPr>
              <a:t>basic difference in network makes GRU work better for intraday </a:t>
            </a:r>
            <a:endParaRPr sz="1800" dirty="0">
              <a:solidFill>
                <a:srgbClr val="3F3F3F"/>
              </a:solidFill>
              <a:latin typeface="Century Gothic"/>
              <a:ea typeface="Century Gothic"/>
              <a:cs typeface="Century Gothic"/>
              <a:sym typeface="Century Gothic"/>
            </a:endParaRPr>
          </a:p>
          <a:p>
            <a:pPr marL="0" lvl="0" indent="0" algn="l" rtl="0">
              <a:spcBef>
                <a:spcPts val="0"/>
              </a:spcBef>
              <a:spcAft>
                <a:spcPts val="0"/>
              </a:spcAft>
              <a:buNone/>
            </a:pPr>
            <a:endParaRPr dirty="0"/>
          </a:p>
        </p:txBody>
      </p:sp>
      <p:sp>
        <p:nvSpPr>
          <p:cNvPr id="342" name="Google Shape;34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258f5c3a97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258f5c3a97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Graph to validate training and validation loss to check the fluctuations in the data, the first graph is loss values for LSTM with 3 layers and the other one is for GRU with three layers. </a:t>
            </a:r>
          </a:p>
          <a:p>
            <a:pPr marL="0" lvl="0" indent="0" algn="l" rtl="0">
              <a:spcBef>
                <a:spcPts val="0"/>
              </a:spcBef>
              <a:spcAft>
                <a:spcPts val="0"/>
              </a:spcAft>
              <a:buNone/>
            </a:pPr>
            <a:r>
              <a:rPr lang="en-US" dirty="0"/>
              <a:t>You can see that there are no many fluctuations and loss values remains nearly same for training and validation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have used RMSE, MSE and MAE as evaluation metrics. it can be seen that values are decreasing </a:t>
            </a:r>
            <a:endParaRPr dirty="0"/>
          </a:p>
        </p:txBody>
      </p:sp>
      <p:sp>
        <p:nvSpPr>
          <p:cNvPr id="350" name="Google Shape;350;g1258f5c3a97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dirty="0">
                <a:solidFill>
                  <a:srgbClr val="FF0000"/>
                </a:solidFill>
                <a:latin typeface="Times New Roman"/>
                <a:ea typeface="Times New Roman"/>
                <a:cs typeface="Times New Roman"/>
                <a:sym typeface="Times New Roman"/>
              </a:rPr>
              <a:t>Reinforcement Learning – </a:t>
            </a:r>
          </a:p>
          <a:p>
            <a:pPr marL="0" lvl="0" indent="0" algn="l" rtl="0">
              <a:spcBef>
                <a:spcPts val="0"/>
              </a:spcBef>
              <a:spcAft>
                <a:spcPts val="0"/>
              </a:spcAft>
              <a:buNone/>
            </a:pPr>
            <a:r>
              <a:rPr lang="en-US" dirty="0">
                <a:solidFill>
                  <a:srgbClr val="FF0000"/>
                </a:solidFill>
                <a:latin typeface="Times New Roman"/>
                <a:cs typeface="Times New Roman"/>
                <a:sym typeface="Times New Roman"/>
              </a:rPr>
              <a:t> it is a classification </a:t>
            </a:r>
            <a:endParaRPr lang="en-US" dirty="0">
              <a:solidFill>
                <a:srgbClr val="FF0000"/>
              </a:solidFill>
            </a:endParaRPr>
          </a:p>
          <a:p>
            <a:pPr marL="0" lvl="0" indent="0" algn="l" rtl="0">
              <a:spcBef>
                <a:spcPts val="0"/>
              </a:spcBef>
              <a:spcAft>
                <a:spcPts val="0"/>
              </a:spcAft>
              <a:buNone/>
            </a:pPr>
            <a:r>
              <a:rPr lang="en-US" dirty="0">
                <a:solidFill>
                  <a:srgbClr val="FF0000"/>
                </a:solidFill>
              </a:rPr>
              <a:t>RL learning which uses Trail and error mechanism to learn, starts with zero knowledge and makes error and learn with no data (similar to human) on a long run , RL can master the model.</a:t>
            </a:r>
          </a:p>
          <a:p>
            <a:pPr marL="0" lvl="0" indent="0" algn="l" rtl="0">
              <a:spcBef>
                <a:spcPts val="0"/>
              </a:spcBef>
              <a:spcAft>
                <a:spcPts val="0"/>
              </a:spcAft>
              <a:buNone/>
            </a:pPr>
            <a:r>
              <a:rPr lang="en-US" dirty="0">
                <a:solidFill>
                  <a:srgbClr val="FF0000"/>
                </a:solidFill>
              </a:rPr>
              <a:t>RL proven with some examples like Alpha Go which calculates faster, accurate and has even overcome humans in some of the examples like chess, </a:t>
            </a:r>
            <a:r>
              <a:rPr lang="en-US" dirty="0" err="1">
                <a:solidFill>
                  <a:srgbClr val="FF0000"/>
                </a:solidFill>
              </a:rPr>
              <a:t>alphaGO</a:t>
            </a:r>
            <a:r>
              <a:rPr lang="en-US" dirty="0">
                <a:solidFill>
                  <a:srgbClr val="FF0000"/>
                </a:solidFill>
              </a:rPr>
              <a:t> and </a:t>
            </a:r>
          </a:p>
          <a:p>
            <a:pPr marL="0" lvl="0" indent="0" algn="l" rtl="0">
              <a:lnSpc>
                <a:spcPct val="115000"/>
              </a:lnSpc>
              <a:spcBef>
                <a:spcPts val="0"/>
              </a:spcBef>
              <a:spcAft>
                <a:spcPts val="0"/>
              </a:spcAft>
              <a:buNone/>
            </a:pPr>
            <a:endParaRPr lang="en-US" dirty="0">
              <a:solidFill>
                <a:srgbClr val="2424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lang="en-US" sz="1400" dirty="0">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400" dirty="0">
                <a:highlight>
                  <a:srgbClr val="FFFFFF"/>
                </a:highlight>
                <a:latin typeface="Times New Roman"/>
                <a:ea typeface="Times New Roman"/>
                <a:cs typeface="Times New Roman"/>
                <a:sym typeface="Times New Roman"/>
              </a:rPr>
              <a:t>Reinforcement learning is usually about sequential decision making.</a:t>
            </a:r>
            <a:endParaRPr dirty="0">
              <a:solidFill>
                <a:srgbClr val="242424"/>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dirty="0">
                <a:solidFill>
                  <a:srgbClr val="242424"/>
                </a:solidFill>
                <a:latin typeface="Times New Roman"/>
                <a:ea typeface="Times New Roman"/>
                <a:cs typeface="Times New Roman"/>
                <a:sym typeface="Times New Roman"/>
              </a:rPr>
              <a:t>As we know the importance of using Actor-critic algorithms on both continuous and discrete data to improve learning and reduce variance. I straight away used the best performing Actor-critic algorithm A2C for the train gold dataset.</a:t>
            </a:r>
            <a:endParaRPr dirty="0">
              <a:solidFill>
                <a:srgbClr val="242424"/>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42424"/>
              </a:buClr>
              <a:buSzPts val="1200"/>
              <a:buFont typeface="Times New Roman"/>
              <a:buAutoNum type="arabicPeriod"/>
            </a:pPr>
            <a:r>
              <a:rPr lang="en-US" dirty="0">
                <a:solidFill>
                  <a:srgbClr val="242424"/>
                </a:solidFill>
                <a:latin typeface="Times New Roman"/>
                <a:ea typeface="Times New Roman"/>
                <a:cs typeface="Times New Roman"/>
                <a:sym typeface="Times New Roman"/>
              </a:rPr>
              <a:t>The first step is to install gym-</a:t>
            </a:r>
            <a:r>
              <a:rPr lang="en-US" dirty="0" err="1">
                <a:solidFill>
                  <a:srgbClr val="242424"/>
                </a:solidFill>
                <a:latin typeface="Times New Roman"/>
                <a:ea typeface="Times New Roman"/>
                <a:cs typeface="Times New Roman"/>
                <a:sym typeface="Times New Roman"/>
              </a:rPr>
              <a:t>anytrading</a:t>
            </a:r>
            <a:r>
              <a:rPr lang="en-US" dirty="0">
                <a:solidFill>
                  <a:srgbClr val="242424"/>
                </a:solidFill>
                <a:latin typeface="Times New Roman"/>
                <a:ea typeface="Times New Roman"/>
                <a:cs typeface="Times New Roman"/>
                <a:sym typeface="Times New Roman"/>
              </a:rPr>
              <a:t> environment from </a:t>
            </a:r>
            <a:r>
              <a:rPr lang="en-US" dirty="0" err="1">
                <a:solidFill>
                  <a:srgbClr val="242424"/>
                </a:solidFill>
                <a:latin typeface="Times New Roman"/>
                <a:ea typeface="Times New Roman"/>
                <a:cs typeface="Times New Roman"/>
                <a:sym typeface="Times New Roman"/>
              </a:rPr>
              <a:t>openai</a:t>
            </a:r>
            <a:r>
              <a:rPr lang="en-US" dirty="0">
                <a:solidFill>
                  <a:srgbClr val="242424"/>
                </a:solidFill>
                <a:latin typeface="Times New Roman"/>
                <a:ea typeface="Times New Roman"/>
                <a:cs typeface="Times New Roman"/>
                <a:sym typeface="Times New Roman"/>
              </a:rPr>
              <a:t> (</a:t>
            </a:r>
            <a:r>
              <a:rPr lang="en-US" dirty="0">
                <a:latin typeface="Times New Roman"/>
                <a:ea typeface="Times New Roman"/>
                <a:cs typeface="Times New Roman"/>
                <a:sym typeface="Times New Roman"/>
              </a:rPr>
              <a:t>Greg Brockman et al, 2016). </a:t>
            </a:r>
            <a:r>
              <a:rPr lang="en-US" dirty="0" err="1">
                <a:latin typeface="Times New Roman"/>
                <a:ea typeface="Times New Roman"/>
                <a:cs typeface="Times New Roman"/>
                <a:sym typeface="Times New Roman"/>
              </a:rPr>
              <a:t>AnyTrading</a:t>
            </a:r>
            <a:r>
              <a:rPr lang="en-US" dirty="0">
                <a:latin typeface="Times New Roman"/>
                <a:ea typeface="Times New Roman"/>
                <a:cs typeface="Times New Roman"/>
                <a:sym typeface="Times New Roman"/>
              </a:rPr>
              <a:t> is a set of </a:t>
            </a:r>
            <a:r>
              <a:rPr lang="en-US" dirty="0" err="1">
                <a:latin typeface="Times New Roman"/>
                <a:ea typeface="Times New Roman"/>
                <a:cs typeface="Times New Roman"/>
                <a:sym typeface="Times New Roman"/>
              </a:rPr>
              <a:t>OpenAi</a:t>
            </a:r>
            <a:r>
              <a:rPr lang="en-US" dirty="0">
                <a:latin typeface="Times New Roman"/>
                <a:ea typeface="Times New Roman"/>
                <a:cs typeface="Times New Roman"/>
                <a:sym typeface="Times New Roman"/>
              </a:rPr>
              <a:t> gym environments for RL based trading algorithm. </a:t>
            </a:r>
            <a:endParaRPr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dirty="0">
                <a:latin typeface="Times New Roman"/>
                <a:ea typeface="Times New Roman"/>
                <a:cs typeface="Times New Roman"/>
                <a:sym typeface="Times New Roman"/>
              </a:rPr>
              <a:t>steps</a:t>
            </a:r>
            <a:endParaRPr dirty="0">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AutoNum type="arabicPeriod"/>
            </a:pPr>
            <a:r>
              <a:rPr lang="en-US" dirty="0">
                <a:latin typeface="Times New Roman"/>
                <a:ea typeface="Times New Roman"/>
                <a:cs typeface="Times New Roman"/>
                <a:sym typeface="Times New Roman"/>
              </a:rPr>
              <a:t>Create environment with </a:t>
            </a:r>
            <a:r>
              <a:rPr lang="en-US" dirty="0" err="1">
                <a:latin typeface="Times New Roman"/>
                <a:ea typeface="Times New Roman"/>
                <a:cs typeface="Times New Roman"/>
                <a:sym typeface="Times New Roman"/>
              </a:rPr>
              <a:t>anytrading</a:t>
            </a:r>
            <a:r>
              <a:rPr lang="en-US" dirty="0">
                <a:latin typeface="Times New Roman"/>
                <a:ea typeface="Times New Roman"/>
                <a:cs typeface="Times New Roman"/>
                <a:sym typeface="Times New Roman"/>
              </a:rPr>
              <a:t> gym library from </a:t>
            </a:r>
            <a:r>
              <a:rPr lang="en-US" dirty="0" err="1">
                <a:latin typeface="Times New Roman"/>
                <a:ea typeface="Times New Roman"/>
                <a:cs typeface="Times New Roman"/>
                <a:sym typeface="Times New Roman"/>
              </a:rPr>
              <a:t>openAI</a:t>
            </a:r>
            <a:endParaRPr dirty="0">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AutoNum type="arabicPeriod"/>
            </a:pPr>
            <a:r>
              <a:rPr lang="en-US" dirty="0">
                <a:latin typeface="Times New Roman"/>
                <a:ea typeface="Times New Roman"/>
                <a:cs typeface="Times New Roman"/>
                <a:sym typeface="Times New Roman"/>
              </a:rPr>
              <a:t>and then train the model without technical indicators</a:t>
            </a:r>
            <a:endParaRPr dirty="0">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AutoNum type="arabicPeriod"/>
            </a:pPr>
            <a:r>
              <a:rPr lang="en-US" dirty="0">
                <a:latin typeface="Times New Roman"/>
                <a:ea typeface="Times New Roman"/>
                <a:cs typeface="Times New Roman"/>
                <a:sym typeface="Times New Roman"/>
              </a:rPr>
              <a:t>and then trained again with technical </a:t>
            </a:r>
            <a:r>
              <a:rPr lang="en-US" dirty="0" err="1">
                <a:latin typeface="Times New Roman"/>
                <a:ea typeface="Times New Roman"/>
                <a:cs typeface="Times New Roman"/>
                <a:sym typeface="Times New Roman"/>
              </a:rPr>
              <a:t>indicatore</a:t>
            </a:r>
            <a:r>
              <a:rPr lang="en-US" dirty="0">
                <a:latin typeface="Times New Roman"/>
                <a:ea typeface="Times New Roman"/>
                <a:cs typeface="Times New Roman"/>
                <a:sym typeface="Times New Roman"/>
              </a:rPr>
              <a:t> - SMA, RSI, and OBV - there is nearly 2 times change in performance, that is 35% without indicators and 59% with indicators. </a:t>
            </a:r>
            <a:endParaRPr dirty="0">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AutoNum type="arabicPeriod"/>
            </a:pPr>
            <a:r>
              <a:rPr lang="en-US" dirty="0">
                <a:latin typeface="Times New Roman"/>
                <a:ea typeface="Times New Roman"/>
                <a:cs typeface="Times New Roman"/>
                <a:sym typeface="Times New Roman"/>
              </a:rPr>
              <a:t>rewards and profits for each model is calculated</a:t>
            </a:r>
            <a:endParaRPr lang="en-IN" dirty="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lang="en-US" dirty="0">
              <a:latin typeface="Times New Roman"/>
              <a:ea typeface="Times New Roman"/>
              <a:cs typeface="Times New Roman"/>
              <a:sym typeface="Times New Roman"/>
            </a:endParaRPr>
          </a:p>
          <a:p>
            <a:pPr rtl="0"/>
            <a:r>
              <a:rPr lang="en-IN" sz="1200" b="0" i="0" u="none" strike="noStrike" cap="none" dirty="0">
                <a:solidFill>
                  <a:schemeClr val="dk1"/>
                </a:solidFill>
                <a:effectLst/>
                <a:latin typeface="Calibri"/>
                <a:ea typeface="Calibri"/>
                <a:cs typeface="Calibri"/>
                <a:sym typeface="Calibri"/>
              </a:rPr>
              <a:t>Policy- set of rules that agent take to manipulate the environment.</a:t>
            </a:r>
          </a:p>
          <a:p>
            <a:pPr rtl="0"/>
            <a:br>
              <a:rPr lang="en-IN" sz="1200" b="0" i="0" u="none" strike="noStrike" cap="none" dirty="0">
                <a:solidFill>
                  <a:schemeClr val="dk1"/>
                </a:solidFill>
                <a:effectLst/>
                <a:latin typeface="Calibri"/>
                <a:ea typeface="Calibri"/>
                <a:cs typeface="Calibri"/>
                <a:sym typeface="Calibri"/>
              </a:rPr>
            </a:br>
            <a:r>
              <a:rPr lang="en-IN" sz="1200" b="0" i="0" u="none" strike="noStrike" cap="none" dirty="0">
                <a:solidFill>
                  <a:schemeClr val="dk1"/>
                </a:solidFill>
                <a:effectLst/>
                <a:latin typeface="Calibri"/>
                <a:ea typeface="Calibri"/>
                <a:cs typeface="Calibri"/>
                <a:sym typeface="Calibri"/>
              </a:rPr>
              <a:t>Value- How valuable it is to be in a particular state.</a:t>
            </a:r>
          </a:p>
          <a:p>
            <a:br>
              <a:rPr lang="en-IN" dirty="0"/>
            </a:br>
            <a:br>
              <a:rPr lang="en-IN" dirty="0"/>
            </a:br>
            <a:endParaRPr dirty="0">
              <a:latin typeface="Times New Roman"/>
              <a:ea typeface="Times New Roman"/>
              <a:cs typeface="Times New Roman"/>
              <a:sym typeface="Times New Roman"/>
            </a:endParaRPr>
          </a:p>
        </p:txBody>
      </p:sp>
      <p:sp>
        <p:nvSpPr>
          <p:cNvPr id="358" name="Google Shape;35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23f93dd12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23f93dd12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Clr>
                <a:schemeClr val="dk1"/>
              </a:buClr>
              <a:buSzPts val="1400"/>
              <a:buFont typeface="Times New Roman"/>
              <a:buAutoNum type="arabicPeriod"/>
            </a:pPr>
            <a:r>
              <a:rPr lang="en-US" dirty="0">
                <a:latin typeface="Times New Roman"/>
                <a:ea typeface="Times New Roman"/>
                <a:cs typeface="Times New Roman"/>
                <a:sym typeface="Times New Roman"/>
              </a:rPr>
              <a:t>as you can see in the graph green dots denote that the next minute to buy and red for selling </a:t>
            </a:r>
          </a:p>
          <a:p>
            <a:pPr marL="457200" lvl="0" indent="-317500" algn="l" rtl="0">
              <a:lnSpc>
                <a:spcPct val="115000"/>
              </a:lnSpc>
              <a:spcBef>
                <a:spcPts val="0"/>
              </a:spcBef>
              <a:spcAft>
                <a:spcPts val="0"/>
              </a:spcAft>
              <a:buClr>
                <a:schemeClr val="dk1"/>
              </a:buClr>
              <a:buSzPts val="1400"/>
              <a:buFont typeface="Times New Roman"/>
              <a:buAutoNum type="arabicPeriod"/>
            </a:pPr>
            <a:r>
              <a:rPr lang="en-US" dirty="0">
                <a:latin typeface="Times New Roman"/>
                <a:ea typeface="Times New Roman"/>
                <a:cs typeface="Times New Roman"/>
                <a:sym typeface="Times New Roman"/>
              </a:rPr>
              <a:t>without indicators </a:t>
            </a:r>
            <a:r>
              <a:rPr lang="en-US" dirty="0" err="1">
                <a:latin typeface="Times New Roman"/>
                <a:ea typeface="Times New Roman"/>
                <a:cs typeface="Times New Roman"/>
                <a:sym typeface="Times New Roman"/>
              </a:rPr>
              <a:t>i</a:t>
            </a:r>
            <a:r>
              <a:rPr lang="en-US" dirty="0">
                <a:latin typeface="Times New Roman"/>
                <a:ea typeface="Times New Roman"/>
                <a:cs typeface="Times New Roman"/>
                <a:sym typeface="Times New Roman"/>
              </a:rPr>
              <a:t> got 35 %  and with indicators 59%. </a:t>
            </a:r>
          </a:p>
          <a:p>
            <a:pPr marL="457200" lvl="0" indent="-317500" algn="l" rtl="0">
              <a:lnSpc>
                <a:spcPct val="115000"/>
              </a:lnSpc>
              <a:spcBef>
                <a:spcPts val="0"/>
              </a:spcBef>
              <a:spcAft>
                <a:spcPts val="0"/>
              </a:spcAft>
              <a:buClr>
                <a:schemeClr val="dk1"/>
              </a:buClr>
              <a:buSzPts val="1400"/>
              <a:buFont typeface="Times New Roman"/>
              <a:buAutoNum type="arabicPeriod"/>
            </a:pPr>
            <a:r>
              <a:rPr lang="en-US" dirty="0">
                <a:latin typeface="Times New Roman"/>
                <a:ea typeface="Times New Roman"/>
                <a:cs typeface="Times New Roman"/>
                <a:sym typeface="Times New Roman"/>
              </a:rPr>
              <a:t>increasing the frame and window size the model - </a:t>
            </a:r>
            <a:r>
              <a:rPr lang="en-US" sz="1800" dirty="0">
                <a:solidFill>
                  <a:srgbClr val="3F3F3F"/>
                </a:solidFill>
                <a:latin typeface="Century Gothic"/>
                <a:ea typeface="Century Gothic"/>
                <a:cs typeface="Century Gothic"/>
                <a:sym typeface="Century Gothic"/>
              </a:rPr>
              <a:t>increase in sizes lead to overfit of model</a:t>
            </a:r>
            <a:endParaRPr dirty="0"/>
          </a:p>
        </p:txBody>
      </p:sp>
      <p:sp>
        <p:nvSpPr>
          <p:cNvPr id="366" name="Google Shape;366;g1223f93dd12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After comparing all these models, I have selected GRU as final model because of error rates and how close the model is predicting the values in next minute. </a:t>
            </a:r>
            <a:endParaRPr dirty="0"/>
          </a:p>
          <a:p>
            <a:pPr marL="0" lvl="0" indent="0" algn="l" rtl="0">
              <a:spcBef>
                <a:spcPts val="0"/>
              </a:spcBef>
              <a:spcAft>
                <a:spcPts val="0"/>
              </a:spcAft>
              <a:buNone/>
            </a:pPr>
            <a:r>
              <a:rPr lang="en-US" dirty="0"/>
              <a:t>in the next 5 minutes, this model is predicting the values with </a:t>
            </a:r>
            <a:endParaRPr dirty="0"/>
          </a:p>
        </p:txBody>
      </p:sp>
      <p:sp>
        <p:nvSpPr>
          <p:cNvPr id="372" name="Google Shape;37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0" name="Google Shape;380;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In conclusion, I have tried using CNN, RNN, and RL models on gold dataset with no moderation in data. </a:t>
            </a:r>
            <a:r>
              <a:rPr lang="en-US" dirty="0" err="1"/>
              <a:t>i</a:t>
            </a:r>
            <a:r>
              <a:rPr lang="en-US" dirty="0"/>
              <a:t> conclude saying that on my dataset, GRU model with explained parameters has worked better in producing the results more accurately. keeping the importance of RL in </a:t>
            </a:r>
            <a:r>
              <a:rPr lang="en-US" dirty="0" err="1"/>
              <a:t>Algorthimic</a:t>
            </a:r>
            <a:r>
              <a:rPr lang="en-US" dirty="0"/>
              <a:t> trading, my future work will be mostly based on RL to achieve more accurate results . </a:t>
            </a:r>
            <a:endParaRPr dirty="0"/>
          </a:p>
        </p:txBody>
      </p:sp>
      <p:sp>
        <p:nvSpPr>
          <p:cNvPr id="394" name="Google Shape;39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and these are my references . if everything goes fine </a:t>
            </a:r>
            <a:r>
              <a:rPr lang="en-US" dirty="0" err="1"/>
              <a:t>i</a:t>
            </a:r>
            <a:r>
              <a:rPr lang="en-US" dirty="0"/>
              <a:t> would like to publish my research paper in the near future thank you. I would like to thank my supervisor </a:t>
            </a:r>
            <a:r>
              <a:rPr lang="en-US" dirty="0" err="1"/>
              <a:t>vitaliy</a:t>
            </a:r>
            <a:r>
              <a:rPr lang="en-US" dirty="0"/>
              <a:t> for guiding completing throughout my project.  </a:t>
            </a:r>
          </a:p>
          <a:p>
            <a:pPr marL="0" lvl="0" indent="0" algn="l" rtl="0">
              <a:spcBef>
                <a:spcPts val="0"/>
              </a:spcBef>
              <a:spcAft>
                <a:spcPts val="0"/>
              </a:spcAft>
              <a:buNone/>
            </a:pPr>
            <a:endParaRPr dirty="0"/>
          </a:p>
        </p:txBody>
      </p:sp>
      <p:sp>
        <p:nvSpPr>
          <p:cNvPr id="400" name="Google Shape;40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My Aim of the project is to study and </a:t>
            </a:r>
            <a:r>
              <a:rPr lang="en-US" dirty="0" err="1"/>
              <a:t>analyse</a:t>
            </a:r>
            <a:r>
              <a:rPr lang="en-US" dirty="0"/>
              <a:t> deep learning algorithms on intraday dataset.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My main objective is to compare the performance between models and minimize the error rates</a:t>
            </a:r>
          </a:p>
          <a:p>
            <a:pPr marL="0" lvl="0" indent="0" algn="l" rtl="0">
              <a:spcBef>
                <a:spcPts val="0"/>
              </a:spcBef>
              <a:spcAft>
                <a:spcPts val="0"/>
              </a:spcAft>
              <a:buNone/>
            </a:pPr>
            <a:r>
              <a:rPr lang="en-US" dirty="0"/>
              <a:t>And then the final model is </a:t>
            </a:r>
            <a:r>
              <a:rPr lang="en-US" dirty="0" err="1"/>
              <a:t>choosed</a:t>
            </a:r>
            <a:r>
              <a:rPr lang="en-US" dirty="0"/>
              <a:t>, fine-tuned with better hyperparameters to predict close price values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 close the models can predict for the next minutes of data?</a:t>
            </a:r>
            <a:endParaRPr dirty="0"/>
          </a:p>
          <a:p>
            <a:pPr marL="0" lvl="0" indent="0" algn="l" rtl="0">
              <a:spcBef>
                <a:spcPts val="0"/>
              </a:spcBef>
              <a:spcAft>
                <a:spcPts val="0"/>
              </a:spcAft>
              <a:buNone/>
            </a:pPr>
            <a:r>
              <a:rPr lang="en-US" dirty="0"/>
              <a:t>Whether these complex models affect the computational time?</a:t>
            </a:r>
            <a:endParaRPr dirty="0"/>
          </a:p>
          <a:p>
            <a:pPr marL="0" lvl="0" indent="0" algn="l" rtl="0">
              <a:spcBef>
                <a:spcPts val="0"/>
              </a:spcBef>
              <a:spcAft>
                <a:spcPts val="0"/>
              </a:spcAft>
              <a:buNone/>
            </a:pPr>
            <a:endParaRPr dirty="0"/>
          </a:p>
        </p:txBody>
      </p:sp>
      <p:sp>
        <p:nvSpPr>
          <p:cNvPr id="264" name="Google Shape;26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485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My motive towards this project is, Stock market investing is always a interesting topic to start with, one of it is intraday trading. It is interesting to  see that  there are many research papers on stock market price prediction on various dataset. I find it more interesting to see this project with a intraday minute to minute dataset as it is more complicated.</a:t>
            </a:r>
            <a:endParaRPr dirty="0"/>
          </a:p>
          <a:p>
            <a:pPr marL="0" lvl="0" indent="0" algn="l" rtl="0">
              <a:spcBef>
                <a:spcPts val="0"/>
              </a:spcBef>
              <a:spcAft>
                <a:spcPts val="0"/>
              </a:spcAft>
              <a:buNone/>
            </a:pPr>
            <a:r>
              <a:rPr lang="en-US" dirty="0"/>
              <a:t>With this motive, I choose this project on algorithmic trading using neural networks on minute-to-minute data.</a:t>
            </a:r>
          </a:p>
          <a:p>
            <a:pPr marL="0" marR="0" lvl="0" indent="0" algn="l" rtl="0">
              <a:lnSpc>
                <a:spcPct val="100000"/>
              </a:lnSpc>
              <a:spcBef>
                <a:spcPts val="0"/>
              </a:spcBef>
              <a:spcAft>
                <a:spcPts val="0"/>
              </a:spcAft>
              <a:buClr>
                <a:schemeClr val="dk1"/>
              </a:buClr>
              <a:buSzPts val="1200"/>
              <a:buFont typeface="Calibri"/>
              <a:buNone/>
            </a:pPr>
            <a:endParaRPr lang="en-US" sz="1350" dirty="0">
              <a:solidFill>
                <a:srgbClr val="FF0000"/>
              </a:solidFill>
              <a:highlight>
                <a:srgbClr val="FFFFFF"/>
              </a:highlight>
              <a:latin typeface="Arial"/>
              <a:ea typeface="Arial"/>
              <a:cs typeface="Arial"/>
              <a:sym typeface="Arial"/>
            </a:endParaRPr>
          </a:p>
          <a:p>
            <a:pPr marL="0" lvl="0" indent="0" algn="l" rtl="0">
              <a:spcBef>
                <a:spcPts val="0"/>
              </a:spcBef>
              <a:spcAft>
                <a:spcPts val="0"/>
              </a:spcAft>
              <a:buNone/>
            </a:pPr>
            <a:r>
              <a:rPr lang="en-US" dirty="0"/>
              <a:t> for this </a:t>
            </a:r>
            <a:endParaRPr dirty="0"/>
          </a:p>
          <a:p>
            <a:pPr marL="0" lvl="0" indent="0" algn="l" rtl="0">
              <a:spcBef>
                <a:spcPts val="0"/>
              </a:spcBef>
              <a:spcAft>
                <a:spcPts val="0"/>
              </a:spcAft>
              <a:buNone/>
            </a:pPr>
            <a:endParaRPr dirty="0"/>
          </a:p>
        </p:txBody>
      </p:sp>
      <p:sp>
        <p:nvSpPr>
          <p:cNvPr id="271" name="Google Shape;27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I choose gold as my dataset to train my model. I have downloaded this minute to minute dataset from </a:t>
            </a:r>
            <a:r>
              <a:rPr lang="en-US" b="1" dirty="0" err="1"/>
              <a:t>Dukascopy</a:t>
            </a:r>
            <a:r>
              <a:rPr lang="en-US" b="1" dirty="0"/>
              <a:t> website. </a:t>
            </a:r>
          </a:p>
          <a:p>
            <a:pPr marL="0" lvl="0" indent="0" algn="l" rtl="0">
              <a:spcBef>
                <a:spcPts val="0"/>
              </a:spcBef>
              <a:spcAft>
                <a:spcPts val="0"/>
              </a:spcAft>
              <a:buNone/>
            </a:pPr>
            <a:r>
              <a:rPr lang="en-US" b="1" dirty="0"/>
              <a:t>I choose this dataset only because of two reasons – it is second most liquid asset according to world gold council and as per research from 2014 to 2019, I found that the annual growth of gold when compared to </a:t>
            </a:r>
            <a:r>
              <a:rPr lang="en-US" b="1" dirty="0" err="1"/>
              <a:t>s&amp;p</a:t>
            </a:r>
            <a:r>
              <a:rPr lang="en-US" b="1" dirty="0"/>
              <a:t> 500 is more. </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For this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About Gold Importance or Why Gold spot(</a:t>
            </a:r>
            <a:r>
              <a:rPr lang="en-US" b="1" dirty="0" err="1"/>
              <a:t>xau</a:t>
            </a:r>
            <a:r>
              <a:rPr lang="en-US" b="1" dirty="0"/>
              <a:t>/</a:t>
            </a:r>
            <a:r>
              <a:rPr lang="en-US" b="1" dirty="0" err="1"/>
              <a:t>usd</a:t>
            </a:r>
            <a:r>
              <a:rPr lang="en-US" b="1" dirty="0"/>
              <a:t>):- </a:t>
            </a:r>
            <a:r>
              <a:rPr lang="en-US" dirty="0"/>
              <a:t>As per Weng, F. et al (2020), they have compared the annual growth rates of gold(GLD) as 7.69% and S&amp;P500 as 6.79% stocks from 2014 to  2019 stating.</a:t>
            </a:r>
            <a:endParaRPr dirty="0"/>
          </a:p>
          <a:p>
            <a:pPr marL="0" lvl="0" indent="0" algn="l" rtl="0">
              <a:spcBef>
                <a:spcPts val="0"/>
              </a:spcBef>
              <a:spcAft>
                <a:spcPts val="0"/>
              </a:spcAft>
              <a:buNone/>
            </a:pPr>
            <a:endParaRPr dirty="0"/>
          </a:p>
          <a:p>
            <a:pPr marL="0" lvl="0" indent="0" algn="l" rtl="0">
              <a:spcBef>
                <a:spcPts val="0"/>
              </a:spcBef>
              <a:spcAft>
                <a:spcPts val="0"/>
              </a:spcAft>
              <a:buClr>
                <a:srgbClr val="000000"/>
              </a:buClr>
              <a:buFont typeface="Arial"/>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image cite form report </a:t>
            </a:r>
            <a:endParaRPr dirty="0"/>
          </a:p>
          <a:p>
            <a:pPr marL="0" lvl="0" indent="0" algn="l" rtl="0">
              <a:spcBef>
                <a:spcPts val="0"/>
              </a:spcBef>
              <a:spcAft>
                <a:spcPts val="0"/>
              </a:spcAft>
              <a:buNone/>
            </a:pPr>
            <a:endParaRPr dirty="0"/>
          </a:p>
        </p:txBody>
      </p:sp>
      <p:sp>
        <p:nvSpPr>
          <p:cNvPr id="292" name="Google Shape;29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US" dirty="0">
                <a:solidFill>
                  <a:srgbClr val="FF0000"/>
                </a:solidFill>
              </a:rPr>
              <a:t>To do this project </a:t>
            </a:r>
            <a:r>
              <a:rPr lang="en-US" dirty="0"/>
              <a:t>There are some of the research papers I have read</a:t>
            </a:r>
            <a:r>
              <a:rPr lang="en-US" dirty="0">
                <a:solidFill>
                  <a:srgbClr val="FF0000"/>
                </a:solidFill>
              </a:rPr>
              <a:t>, </a:t>
            </a:r>
          </a:p>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US" dirty="0"/>
              <a:t>while gaining knowledge about this project. I find these as more relative to my project. Most of the papers I have gone through are trained on machine learning regression tasks or recurrent neural networks on Gold Data Set. </a:t>
            </a:r>
            <a:r>
              <a:rPr lang="en-US" dirty="0">
                <a:solidFill>
                  <a:srgbClr val="FF0000"/>
                </a:solidFill>
              </a:rPr>
              <a:t>All these models are trained on daily gold data</a:t>
            </a:r>
            <a:endParaRPr lang="en-US" dirty="0"/>
          </a:p>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endParaRPr lang="en-US" dirty="0">
              <a:solidFill>
                <a:srgbClr val="FF0000"/>
              </a:solidFill>
            </a:endParaRPr>
          </a:p>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US" dirty="0">
                <a:solidFill>
                  <a:srgbClr val="FF0000"/>
                </a:solidFill>
              </a:rPr>
              <a:t>Some of the models from these research papers include Linear </a:t>
            </a:r>
            <a:r>
              <a:rPr lang="en-US" dirty="0" err="1">
                <a:solidFill>
                  <a:srgbClr val="FF0000"/>
                </a:solidFill>
              </a:rPr>
              <a:t>regression,some</a:t>
            </a:r>
            <a:r>
              <a:rPr lang="en-US" dirty="0">
                <a:solidFill>
                  <a:srgbClr val="FF0000"/>
                </a:solidFill>
              </a:rPr>
              <a:t> regression algorithms, and Recurrent Neural Networks and they have evaluated their models with error metrics. So I have chosen to train my model with popular neural network models and compare them.</a:t>
            </a:r>
          </a:p>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US" dirty="0">
                <a:solidFill>
                  <a:srgbClr val="FF0000"/>
                </a:solidFill>
              </a:rPr>
              <a:t>One of the similar </a:t>
            </a:r>
            <a:r>
              <a:rPr lang="en-US" dirty="0" err="1">
                <a:solidFill>
                  <a:srgbClr val="FF0000"/>
                </a:solidFill>
              </a:rPr>
              <a:t>reseach</a:t>
            </a:r>
            <a:r>
              <a:rPr lang="en-US" dirty="0">
                <a:solidFill>
                  <a:srgbClr val="FF0000"/>
                </a:solidFill>
              </a:rPr>
              <a:t> to use intraday data is by vitality </a:t>
            </a:r>
            <a:r>
              <a:rPr lang="en-US" dirty="0" err="1">
                <a:solidFill>
                  <a:srgbClr val="FF0000"/>
                </a:solidFill>
              </a:rPr>
              <a:t>Milke</a:t>
            </a:r>
            <a:r>
              <a:rPr lang="en-US" dirty="0">
                <a:solidFill>
                  <a:srgbClr val="FF0000"/>
                </a:solidFill>
              </a:rPr>
              <a:t>, have used forex data to predict minute prices using CNN.</a:t>
            </a:r>
          </a:p>
          <a:p>
            <a:pPr marL="0" marR="0" lvl="0" indent="0" algn="l" rtl="0">
              <a:lnSpc>
                <a:spcPct val="100000"/>
              </a:lnSpc>
              <a:spcBef>
                <a:spcPts val="0"/>
              </a:spcBef>
              <a:spcAft>
                <a:spcPts val="0"/>
              </a:spcAft>
              <a:buClr>
                <a:schemeClr val="dk1"/>
              </a:buClr>
              <a:buSzPts val="1200"/>
              <a:buFont typeface="Calibri"/>
              <a:buNone/>
            </a:pPr>
            <a:endParaRPr lang="en-US" dirty="0"/>
          </a:p>
          <a:p>
            <a:pPr marL="0" lvl="0" indent="0" algn="l" rtl="0">
              <a:spcBef>
                <a:spcPts val="0"/>
              </a:spcBef>
              <a:spcAft>
                <a:spcPts val="0"/>
              </a:spcAft>
              <a:buNone/>
            </a:pPr>
            <a:endParaRPr dirty="0"/>
          </a:p>
          <a:p>
            <a:pPr marL="0" lvl="0" indent="0" algn="l" rtl="0">
              <a:lnSpc>
                <a:spcPct val="115000"/>
              </a:lnSpc>
              <a:spcBef>
                <a:spcPts val="0"/>
              </a:spcBef>
              <a:spcAft>
                <a:spcPts val="0"/>
              </a:spcAft>
              <a:buClr>
                <a:schemeClr val="dk1"/>
              </a:buClr>
              <a:buSzPts val="1100"/>
              <a:buFont typeface="Arial"/>
              <a:buNone/>
            </a:pPr>
            <a:endParaRPr dirty="0">
              <a:latin typeface="Times New Roman"/>
              <a:ea typeface="Times New Roman"/>
              <a:cs typeface="Times New Roman"/>
              <a:sym typeface="Times New Roman"/>
            </a:endParaRPr>
          </a:p>
        </p:txBody>
      </p:sp>
      <p:sp>
        <p:nvSpPr>
          <p:cNvPr id="285" name="Google Shape;28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My contribution to this project are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Frist is to choose the dataset and then train the models on intraday data, I have started my baseline model with CNN, recurrent Neural networks, and RL. Because they are performing well on daily prediction. </a:t>
            </a:r>
          </a:p>
          <a:p>
            <a:pPr marL="0" lvl="0" indent="0" algn="l" rtl="0">
              <a:spcBef>
                <a:spcPts val="0"/>
              </a:spcBef>
              <a:spcAft>
                <a:spcPts val="0"/>
              </a:spcAft>
              <a:buNone/>
            </a:pPr>
            <a:r>
              <a:rPr lang="en-US" dirty="0"/>
              <a:t>after training few models – then compare the results and evaluated the models with metrics</a:t>
            </a:r>
          </a:p>
          <a:p>
            <a:pPr marL="0" lvl="0" indent="0" algn="l" rtl="0">
              <a:spcBef>
                <a:spcPts val="0"/>
              </a:spcBef>
              <a:spcAft>
                <a:spcPts val="0"/>
              </a:spcAft>
              <a:buNone/>
            </a:pPr>
            <a:endParaRPr lang="en-US" dirty="0"/>
          </a:p>
        </p:txBody>
      </p:sp>
      <p:sp>
        <p:nvSpPr>
          <p:cNvPr id="301" name="Google Shape;30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342900" lvl="0" indent="-349758" algn="l" rtl="0">
              <a:spcBef>
                <a:spcPts val="1000"/>
              </a:spcBef>
              <a:spcAft>
                <a:spcPts val="0"/>
              </a:spcAft>
              <a:buClr>
                <a:srgbClr val="ACD433"/>
              </a:buClr>
              <a:buSzPts val="1440"/>
              <a:buFont typeface="Noto Sans Symbols"/>
              <a:buChar char="►"/>
            </a:pPr>
            <a:r>
              <a:rPr lang="en-US" sz="1800" dirty="0">
                <a:solidFill>
                  <a:srgbClr val="3F3F3F"/>
                </a:solidFill>
                <a:latin typeface="Century Gothic"/>
                <a:ea typeface="Century Gothic"/>
                <a:cs typeface="Century Gothic"/>
                <a:sym typeface="Century Gothic"/>
              </a:rPr>
              <a:t>Combining columns for Ask and Bid - The price values i.e., (Open, High, Low and Close) for each Ask and Bid are combined to determine one price stick</a:t>
            </a:r>
          </a:p>
          <a:p>
            <a:pPr marL="342900" lvl="0" indent="-349758" algn="l" rtl="0">
              <a:spcBef>
                <a:spcPts val="1000"/>
              </a:spcBef>
              <a:spcAft>
                <a:spcPts val="0"/>
              </a:spcAft>
              <a:buClr>
                <a:srgbClr val="ACD433"/>
              </a:buClr>
              <a:buSzPts val="1440"/>
              <a:buFont typeface="Noto Sans Symbols"/>
              <a:buChar char="►"/>
            </a:pPr>
            <a:r>
              <a:rPr lang="en-US" sz="1800" dirty="0">
                <a:solidFill>
                  <a:srgbClr val="3F3F3F"/>
                </a:solidFill>
                <a:latin typeface="Century Gothic"/>
                <a:ea typeface="Century Gothic"/>
                <a:cs typeface="Century Gothic"/>
                <a:sym typeface="Century Gothic"/>
              </a:rPr>
              <a:t>Downsizing- for better computation. </a:t>
            </a:r>
          </a:p>
          <a:p>
            <a:pPr marL="342900" lvl="0" indent="-349758" algn="l" rtl="0">
              <a:spcBef>
                <a:spcPts val="1000"/>
              </a:spcBef>
              <a:spcAft>
                <a:spcPts val="0"/>
              </a:spcAft>
              <a:buClr>
                <a:srgbClr val="ACD433"/>
              </a:buClr>
              <a:buSzPts val="1440"/>
              <a:buFont typeface="Noto Sans Symbols"/>
              <a:buChar char="►"/>
            </a:pPr>
            <a:r>
              <a:rPr lang="en-US" sz="1800" dirty="0">
                <a:solidFill>
                  <a:srgbClr val="3F3F3F"/>
                </a:solidFill>
                <a:latin typeface="Century Gothic"/>
                <a:ea typeface="Century Gothic"/>
                <a:cs typeface="Century Gothic"/>
                <a:sym typeface="Century Gothic"/>
              </a:rPr>
              <a:t>Normalization- for better organization of data. </a:t>
            </a:r>
          </a:p>
          <a:p>
            <a:pPr marL="342900" lvl="0" indent="-349758" algn="l" rtl="0">
              <a:spcBef>
                <a:spcPts val="1000"/>
              </a:spcBef>
              <a:spcAft>
                <a:spcPts val="0"/>
              </a:spcAft>
              <a:buClr>
                <a:srgbClr val="ACD433"/>
              </a:buClr>
              <a:buSzPts val="1440"/>
              <a:buFont typeface="Noto Sans Symbols"/>
              <a:buChar char="►"/>
            </a:pPr>
            <a:r>
              <a:rPr lang="en-US" sz="1800" dirty="0">
                <a:solidFill>
                  <a:srgbClr val="3F3F3F"/>
                </a:solidFill>
                <a:latin typeface="Century Gothic"/>
                <a:ea typeface="Century Gothic"/>
                <a:cs typeface="Century Gothic"/>
                <a:sym typeface="Century Gothic"/>
              </a:rPr>
              <a:t>Now my data is ready to trained </a:t>
            </a:r>
            <a:endParaRPr sz="1800" dirty="0">
              <a:solidFill>
                <a:srgbClr val="3F3F3F"/>
              </a:solidFill>
              <a:latin typeface="Century Gothic"/>
              <a:ea typeface="Century Gothic"/>
              <a:cs typeface="Century Gothic"/>
              <a:sym typeface="Century Gothic"/>
            </a:endParaRPr>
          </a:p>
        </p:txBody>
      </p:sp>
      <p:sp>
        <p:nvSpPr>
          <p:cNvPr id="307" name="Google Shape;30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342900" lvl="0" indent="-313182" algn="l" rtl="0">
              <a:spcBef>
                <a:spcPts val="1000"/>
              </a:spcBef>
              <a:spcAft>
                <a:spcPts val="0"/>
              </a:spcAft>
              <a:buClr>
                <a:srgbClr val="FF0000"/>
              </a:buClr>
              <a:buSzPts val="540"/>
              <a:buFont typeface="Noto Sans Symbols"/>
              <a:buChar char="►"/>
            </a:pPr>
            <a:r>
              <a:rPr lang="en-US" sz="900" dirty="0">
                <a:solidFill>
                  <a:srgbClr val="FF0000"/>
                </a:solidFill>
                <a:latin typeface="Century Gothic"/>
                <a:ea typeface="Century Gothic"/>
                <a:cs typeface="Century Gothic"/>
                <a:sym typeface="Century Gothic"/>
              </a:rPr>
              <a:t>1. A CNN is a type of artificial neural network that has successfully been applied to analyzing two-dimensional visual imagery. CNN is popular and best performing network for images where the features features from images are interpreted in a sequence of layers. CNN has been proven successful in the analysis of images and is able to find local patterns in a picture, the analysis of short-term trading can be compared with the analysis of images. As previously stated, this is a time series project. Therefore, the CNN network is chosen as a baseline neural network model to begin. </a:t>
            </a:r>
            <a:endParaRPr sz="1800" dirty="0">
              <a:solidFill>
                <a:srgbClr val="FF0000"/>
              </a:solidFill>
              <a:latin typeface="Century Gothic"/>
              <a:ea typeface="Century Gothic"/>
              <a:cs typeface="Century Gothic"/>
              <a:sym typeface="Century Gothic"/>
            </a:endParaRPr>
          </a:p>
          <a:p>
            <a:pPr marL="0" lvl="0" indent="0" algn="l" rtl="0">
              <a:spcBef>
                <a:spcPts val="0"/>
              </a:spcBef>
              <a:spcAft>
                <a:spcPts val="0"/>
              </a:spcAft>
              <a:buNone/>
            </a:pPr>
            <a:endParaRPr dirty="0"/>
          </a:p>
          <a:p>
            <a:pPr marL="0" lvl="0" indent="0" algn="l" rtl="0">
              <a:spcBef>
                <a:spcPts val="0"/>
              </a:spcBef>
              <a:spcAft>
                <a:spcPts val="0"/>
              </a:spcAft>
              <a:buNone/>
            </a:pPr>
            <a:r>
              <a:rPr lang="en-US" dirty="0"/>
              <a:t>A total of one year data which is 371279 rows of data is trained . After preprocessing the data is split into training and test, 187 days for training and 20 days for testing.</a:t>
            </a:r>
            <a:endParaRPr dirty="0"/>
          </a:p>
          <a:p>
            <a:pPr marL="0" lvl="0" indent="0" algn="l" rtl="0">
              <a:spcBef>
                <a:spcPts val="0"/>
              </a:spcBef>
              <a:spcAft>
                <a:spcPts val="0"/>
              </a:spcAft>
              <a:buNone/>
            </a:pPr>
            <a:endParaRPr dirty="0"/>
          </a:p>
          <a:p>
            <a:pPr marL="457200" lvl="0" indent="-320040" algn="l" rtl="0">
              <a:spcBef>
                <a:spcPts val="0"/>
              </a:spcBef>
              <a:spcAft>
                <a:spcPts val="0"/>
              </a:spcAft>
              <a:buClr>
                <a:srgbClr val="ACD433"/>
              </a:buClr>
              <a:buSzPts val="1440"/>
              <a:buFont typeface="Noto Sans Symbols"/>
              <a:buChar char="►"/>
            </a:pPr>
            <a:r>
              <a:rPr lang="en-US" dirty="0"/>
              <a:t>For Time series data, the important step in the data-preprocessing is setting the window size before training the model. The CNN takes a 50 minute moving image window of prices and volumes versus time, progressing left-to-right (increasing time) in increments. </a:t>
            </a:r>
          </a:p>
          <a:p>
            <a:pPr marL="457200" marR="0" lvl="0" indent="-320040" algn="l" defTabSz="914400" rtl="0" eaLnBrk="1" fontAlgn="auto" latinLnBrk="0" hangingPunct="1">
              <a:lnSpc>
                <a:spcPct val="100000"/>
              </a:lnSpc>
              <a:spcBef>
                <a:spcPts val="0"/>
              </a:spcBef>
              <a:spcAft>
                <a:spcPts val="0"/>
              </a:spcAft>
              <a:buClr>
                <a:srgbClr val="ACD433"/>
              </a:buClr>
              <a:buSzPts val="1440"/>
              <a:buFont typeface="Noto Sans Symbols"/>
              <a:buChar char="►"/>
              <a:tabLst/>
              <a:defRPr/>
            </a:pPr>
            <a:r>
              <a:rPr lang="en-US" dirty="0"/>
              <a:t>And then the two-dimensional arrays of prices and volumes are transformed into a three-dimensional tensor. </a:t>
            </a:r>
          </a:p>
          <a:p>
            <a:pPr marL="457200" marR="0" lvl="0" indent="-320040" algn="l" defTabSz="914400" rtl="0" eaLnBrk="1" fontAlgn="auto" latinLnBrk="0" hangingPunct="1">
              <a:lnSpc>
                <a:spcPct val="100000"/>
              </a:lnSpc>
              <a:spcBef>
                <a:spcPts val="0"/>
              </a:spcBef>
              <a:spcAft>
                <a:spcPts val="0"/>
              </a:spcAft>
              <a:buClr>
                <a:srgbClr val="ACD433"/>
              </a:buClr>
              <a:buSzPts val="1440"/>
              <a:buFont typeface="Noto Sans Symbols"/>
              <a:buChar char="►"/>
              <a:tabLst/>
              <a:defRPr/>
            </a:pPr>
            <a:r>
              <a:rPr lang="en-US" dirty="0"/>
              <a:t>Trained the sequential model with 2,4, and 6 convolutional layers with pooling layers and fully connected layers in the end with 4.  </a:t>
            </a:r>
          </a:p>
          <a:p>
            <a:pPr marL="457200" marR="0" lvl="0" indent="-320040" algn="l" defTabSz="914400" rtl="0" eaLnBrk="1" fontAlgn="auto" latinLnBrk="0" hangingPunct="1">
              <a:lnSpc>
                <a:spcPct val="100000"/>
              </a:lnSpc>
              <a:spcBef>
                <a:spcPts val="0"/>
              </a:spcBef>
              <a:spcAft>
                <a:spcPts val="0"/>
              </a:spcAft>
              <a:buClr>
                <a:srgbClr val="ACD433"/>
              </a:buClr>
              <a:buSzPts val="1440"/>
              <a:buFont typeface="Noto Sans Symbols"/>
              <a:buChar char="►"/>
              <a:tabLst/>
              <a:defRPr/>
            </a:pPr>
            <a:r>
              <a:rPr lang="en-US" dirty="0"/>
              <a:t>This problem is treated as classification to predict 4 prices - Open, High, Low and Close. </a:t>
            </a:r>
            <a:endParaRPr dirty="0"/>
          </a:p>
          <a:p>
            <a:pPr marL="0" lvl="0" indent="0" algn="l" rtl="0">
              <a:spcBef>
                <a:spcPts val="1000"/>
              </a:spcBef>
              <a:spcAft>
                <a:spcPts val="0"/>
              </a:spcAft>
              <a:buNone/>
            </a:pPr>
            <a:endParaRPr sz="1800" dirty="0">
              <a:solidFill>
                <a:srgbClr val="FF0000"/>
              </a:solidFill>
              <a:latin typeface="Century Gothic"/>
              <a:ea typeface="Century Gothic"/>
              <a:cs typeface="Century Gothic"/>
              <a:sym typeface="Century Gothic"/>
            </a:endParaRPr>
          </a:p>
          <a:p>
            <a:pPr marL="0" lvl="0" indent="0" algn="l" rtl="0">
              <a:spcBef>
                <a:spcPts val="0"/>
              </a:spcBef>
              <a:spcAft>
                <a:spcPts val="0"/>
              </a:spcAft>
              <a:buNone/>
            </a:pPr>
            <a:endParaRPr dirty="0"/>
          </a:p>
        </p:txBody>
      </p:sp>
      <p:sp>
        <p:nvSpPr>
          <p:cNvPr id="313" name="Google Shape;31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Once the models are trained I have changed number of convolutional layers, batch size and epochs to find best performing model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found that with increase in conv layered the validation accuracy is decreased. The best performing </a:t>
            </a:r>
            <a:r>
              <a:rPr lang="en-US" dirty="0" err="1"/>
              <a:t>cnn</a:t>
            </a:r>
            <a:r>
              <a:rPr lang="en-US" dirty="0"/>
              <a:t> is with 2 conv layers with batch size 20 and in 12 epochs, I am able to achieve 96 % validation accuracy with better loss values.</a:t>
            </a:r>
          </a:p>
        </p:txBody>
      </p:sp>
      <p:sp>
        <p:nvSpPr>
          <p:cNvPr id="320" name="Google Shape;32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2430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28656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038151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321746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29609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1219707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72430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12664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3792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21705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62287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75285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63324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2293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7303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5862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061787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1730763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07/s12652-020-01682-z"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dukascopy.com/swiss/english/marketwatch/historical/" TargetMode="External"/><Relationship Id="rId5" Type="http://schemas.openxmlformats.org/officeDocument/2006/relationships/hyperlink" Target="http://dx.doi.org/10.1109/ICOEI.2019.8862557" TargetMode="External"/><Relationship Id="rId4" Type="http://schemas.openxmlformats.org/officeDocument/2006/relationships/hyperlink" Target="https://www.researchgate.net/publication/349451531_Prediction_of_gold_price_with_ARIMA_and_SV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7"/>
        <p:cNvGrpSpPr/>
        <p:nvPr/>
      </p:nvGrpSpPr>
      <p:grpSpPr>
        <a:xfrm>
          <a:off x="0" y="0"/>
          <a:ext cx="0" cy="0"/>
          <a:chOff x="0" y="0"/>
          <a:chExt cx="0" cy="0"/>
        </a:xfrm>
      </p:grpSpPr>
      <p:grpSp>
        <p:nvGrpSpPr>
          <p:cNvPr id="73" name="Group 72">
            <a:extLst>
              <a:ext uri="{FF2B5EF4-FFF2-40B4-BE49-F238E27FC236}">
                <a16:creationId xmlns:a16="http://schemas.microsoft.com/office/drawing/2014/main" id="{C9A8DB82-86DE-41D7-8C3F-BA1F0FE9B0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74" name="Rectangle 73">
              <a:extLst>
                <a:ext uri="{FF2B5EF4-FFF2-40B4-BE49-F238E27FC236}">
                  <a16:creationId xmlns:a16="http://schemas.microsoft.com/office/drawing/2014/main" id="{8AF9E1A7-3690-4A7D-95D4-D376BC586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Oval 74">
              <a:extLst>
                <a:ext uri="{FF2B5EF4-FFF2-40B4-BE49-F238E27FC236}">
                  <a16:creationId xmlns:a16="http://schemas.microsoft.com/office/drawing/2014/main" id="{075DE0DA-CFEB-436E-8059-3F574F9E5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6" name="Oval 75">
              <a:extLst>
                <a:ext uri="{FF2B5EF4-FFF2-40B4-BE49-F238E27FC236}">
                  <a16:creationId xmlns:a16="http://schemas.microsoft.com/office/drawing/2014/main" id="{E630F0AD-0BEF-4F7E-BBAD-9C4ECF0CD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Oval 76">
              <a:extLst>
                <a:ext uri="{FF2B5EF4-FFF2-40B4-BE49-F238E27FC236}">
                  <a16:creationId xmlns:a16="http://schemas.microsoft.com/office/drawing/2014/main" id="{10831102-4F37-4C69-8C56-B1D6A509D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Oval 77">
              <a:extLst>
                <a:ext uri="{FF2B5EF4-FFF2-40B4-BE49-F238E27FC236}">
                  <a16:creationId xmlns:a16="http://schemas.microsoft.com/office/drawing/2014/main" id="{6D5BB450-AC20-4CFA-8709-46463BDE7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9" name="Oval 78">
              <a:extLst>
                <a:ext uri="{FF2B5EF4-FFF2-40B4-BE49-F238E27FC236}">
                  <a16:creationId xmlns:a16="http://schemas.microsoft.com/office/drawing/2014/main" id="{E55A3AE7-B15C-4D81-A4E9-21BC9D301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0" name="Freeform 5">
              <a:extLst>
                <a:ext uri="{FF2B5EF4-FFF2-40B4-BE49-F238E27FC236}">
                  <a16:creationId xmlns:a16="http://schemas.microsoft.com/office/drawing/2014/main" id="{754B6A71-2AD1-4F45-8D25-82327EFB5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1" name="Freeform 5">
              <a:extLst>
                <a:ext uri="{FF2B5EF4-FFF2-40B4-BE49-F238E27FC236}">
                  <a16:creationId xmlns:a16="http://schemas.microsoft.com/office/drawing/2014/main" id="{14A364F5-69E0-49F9-9E6D-13F16F7FF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2" name="Freeform 5">
              <a:extLst>
                <a:ext uri="{FF2B5EF4-FFF2-40B4-BE49-F238E27FC236}">
                  <a16:creationId xmlns:a16="http://schemas.microsoft.com/office/drawing/2014/main" id="{07E71549-9386-41C6-B9DE-8F00165FED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4" name="Rectangle 83">
            <a:extLst>
              <a:ext uri="{FF2B5EF4-FFF2-40B4-BE49-F238E27FC236}">
                <a16:creationId xmlns:a16="http://schemas.microsoft.com/office/drawing/2014/main" id="{B4B7C0AF-2DDA-402A-A38E-429A634ED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6" name="Rectangle 85">
            <a:extLst>
              <a:ext uri="{FF2B5EF4-FFF2-40B4-BE49-F238E27FC236}">
                <a16:creationId xmlns:a16="http://schemas.microsoft.com/office/drawing/2014/main" id="{EC9DECE0-DF60-48D3-8609-3B57BC205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Freeform 5">
            <a:extLst>
              <a:ext uri="{FF2B5EF4-FFF2-40B4-BE49-F238E27FC236}">
                <a16:creationId xmlns:a16="http://schemas.microsoft.com/office/drawing/2014/main" id="{A8662D65-524C-4C29-9262-C51E2EF6A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258" name="Google Shape;258;p1" descr="A person in a space suit&#10;&#10;Description automatically generated with low confidence"/>
          <p:cNvPicPr preferRelativeResize="0"/>
          <p:nvPr/>
        </p:nvPicPr>
        <p:blipFill rotWithShape="1">
          <a:blip r:embed="rId4">
            <a:duotone>
              <a:prstClr val="black"/>
              <a:schemeClr val="tx2">
                <a:tint val="45000"/>
                <a:satMod val="400000"/>
              </a:schemeClr>
            </a:duotone>
            <a:alphaModFix amt="15000"/>
          </a:blip>
          <a:srcRect r="1485" b="7749"/>
          <a:stretch/>
        </p:blipFill>
        <p:spPr>
          <a:xfrm>
            <a:off x="474133" y="469900"/>
            <a:ext cx="11243734" cy="5922433"/>
          </a:xfrm>
          <a:prstGeom prst="rect">
            <a:avLst/>
          </a:prstGeom>
          <a:noFill/>
        </p:spPr>
      </p:pic>
      <p:sp>
        <p:nvSpPr>
          <p:cNvPr id="259" name="Google Shape;259;p1"/>
          <p:cNvSpPr txBox="1">
            <a:spLocks noGrp="1"/>
          </p:cNvSpPr>
          <p:nvPr>
            <p:ph type="ctrTitle"/>
          </p:nvPr>
        </p:nvSpPr>
        <p:spPr>
          <a:xfrm>
            <a:off x="1154953" y="973668"/>
            <a:ext cx="8761413" cy="2698912"/>
          </a:xfrm>
          <a:prstGeom prst="rect">
            <a:avLst/>
          </a:prstGeom>
        </p:spPr>
        <p:txBody>
          <a:bodyPr spcFirstLastPara="1" vert="horz" lIns="91440" tIns="45720" rIns="91440" bIns="45720" rtlCol="0" anchor="ctr" anchorCtr="0">
            <a:normAutofit fontScale="90000"/>
          </a:bodyPr>
          <a:lstStyle/>
          <a:p>
            <a:pPr marL="0" lvl="0" indent="0">
              <a:lnSpc>
                <a:spcPct val="90000"/>
              </a:lnSpc>
              <a:spcAft>
                <a:spcPts val="0"/>
              </a:spcAft>
              <a:buClr>
                <a:schemeClr val="lt2"/>
              </a:buClr>
              <a:buSzPts val="4100"/>
            </a:pPr>
            <a:br>
              <a:rPr lang="en-US" sz="4000" dirty="0">
                <a:sym typeface="Century Gothic"/>
              </a:rPr>
            </a:br>
            <a:br>
              <a:rPr lang="en-US" sz="4000" dirty="0">
                <a:sym typeface="Century Gothic"/>
              </a:rPr>
            </a:br>
            <a:br>
              <a:rPr lang="en-US" sz="4000" dirty="0">
                <a:sym typeface="Century Gothic"/>
              </a:rPr>
            </a:br>
            <a:br>
              <a:rPr lang="en-US" sz="4000" dirty="0">
                <a:sym typeface="Century Gothic"/>
              </a:rPr>
            </a:br>
            <a:br>
              <a:rPr lang="en-US" sz="4000" dirty="0">
                <a:sym typeface="Century Gothic"/>
              </a:rPr>
            </a:br>
            <a:br>
              <a:rPr lang="en-US" sz="4000" dirty="0">
                <a:sym typeface="Century Gothic"/>
              </a:rPr>
            </a:br>
            <a:br>
              <a:rPr lang="en-US" sz="4000" dirty="0">
                <a:sym typeface="Century Gothic"/>
              </a:rPr>
            </a:br>
            <a:br>
              <a:rPr lang="en-US" sz="4000" dirty="0">
                <a:sym typeface="Century Gothic"/>
              </a:rPr>
            </a:br>
            <a:br>
              <a:rPr lang="en-US" sz="4000" dirty="0">
                <a:sym typeface="Century Gothic"/>
              </a:rPr>
            </a:br>
            <a:r>
              <a:rPr lang="en-US" sz="4000" dirty="0">
                <a:sym typeface="Century Gothic"/>
              </a:rPr>
              <a:t>Post Graduate major Project. </a:t>
            </a:r>
            <a:br>
              <a:rPr lang="en-US" sz="4000" dirty="0">
                <a:sym typeface="Century Gothic"/>
              </a:rPr>
            </a:br>
            <a:r>
              <a:rPr lang="en-US" sz="4000" dirty="0">
                <a:sym typeface="Century Gothic"/>
              </a:rPr>
              <a:t>Algorithmic Trading using neural networks</a:t>
            </a:r>
          </a:p>
        </p:txBody>
      </p:sp>
      <p:sp>
        <p:nvSpPr>
          <p:cNvPr id="90" name="Rectangle 89">
            <a:extLst>
              <a:ext uri="{FF2B5EF4-FFF2-40B4-BE49-F238E27FC236}">
                <a16:creationId xmlns:a16="http://schemas.microsoft.com/office/drawing/2014/main" id="{2048CA64-9290-42A8-9F4F-75B9F31CA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0" name="Google Shape;260;p1"/>
          <p:cNvSpPr txBox="1">
            <a:spLocks noGrp="1"/>
          </p:cNvSpPr>
          <p:nvPr>
            <p:ph type="subTitle" idx="1"/>
          </p:nvPr>
        </p:nvSpPr>
        <p:spPr>
          <a:xfrm>
            <a:off x="8160773" y="4591665"/>
            <a:ext cx="3382298" cy="1150156"/>
          </a:xfrm>
          <a:prstGeom prst="rect">
            <a:avLst/>
          </a:prstGeom>
        </p:spPr>
        <p:txBody>
          <a:bodyPr spcFirstLastPara="1" lIns="91425" tIns="45700" rIns="91425" bIns="45700" anchorCtr="0">
            <a:normAutofit fontScale="92500" lnSpcReduction="20000"/>
          </a:bodyPr>
          <a:lstStyle/>
          <a:p>
            <a:pPr marL="0" lvl="0" indent="0" rtl="0">
              <a:spcBef>
                <a:spcPts val="0"/>
              </a:spcBef>
              <a:spcAft>
                <a:spcPts val="0"/>
              </a:spcAft>
              <a:buSzPts val="1440"/>
              <a:buNone/>
            </a:pPr>
            <a:r>
              <a:rPr lang="en-US" b="1" dirty="0"/>
              <a:t>                  </a:t>
            </a:r>
          </a:p>
          <a:p>
            <a:pPr marL="0" lvl="0" indent="0" rtl="0">
              <a:spcBef>
                <a:spcPts val="0"/>
              </a:spcBef>
              <a:spcAft>
                <a:spcPts val="0"/>
              </a:spcAft>
              <a:buSzPts val="1440"/>
              <a:buNone/>
            </a:pPr>
            <a:r>
              <a:rPr lang="en-US" b="1" dirty="0"/>
              <a:t>		  D Srinivas</a:t>
            </a:r>
          </a:p>
          <a:p>
            <a:pPr marL="0" lvl="0" indent="0" rtl="0">
              <a:spcBef>
                <a:spcPts val="0"/>
              </a:spcBef>
              <a:spcAft>
                <a:spcPts val="0"/>
              </a:spcAft>
              <a:buSzPts val="1440"/>
              <a:buNone/>
            </a:pPr>
            <a:r>
              <a:rPr lang="en-US" b="1" dirty="0"/>
              <a:t>		  SID:2021497</a:t>
            </a:r>
            <a:endParaRPr lang="en-US" dirty="0"/>
          </a:p>
          <a:p>
            <a:pPr marL="0" lvl="0" indent="0" rtl="0">
              <a:spcBef>
                <a:spcPts val="1000"/>
              </a:spcBef>
              <a:spcAft>
                <a:spcPts val="0"/>
              </a:spcAft>
              <a:buSzPts val="1440"/>
              <a:buNone/>
            </a:pPr>
            <a:r>
              <a:rPr lang="en-US" b="1" dirty="0"/>
              <a:t>                 MOD002726</a:t>
            </a:r>
            <a:endParaRPr lang="en-US" dirty="0"/>
          </a:p>
          <a:p>
            <a:pPr marL="0" lvl="0" indent="0" rtl="0">
              <a:spcBef>
                <a:spcPts val="1000"/>
              </a:spcBef>
              <a:spcAft>
                <a:spcPts val="0"/>
              </a:spcAft>
              <a:buSzPts val="1440"/>
              <a:buNone/>
            </a:pPr>
            <a:endParaRPr lang="en-US" dirty="0"/>
          </a:p>
        </p:txBody>
      </p:sp>
      <p:pic>
        <p:nvPicPr>
          <p:cNvPr id="19" name="Picture 2" descr="Image result for aru logo">
            <a:extLst>
              <a:ext uri="{FF2B5EF4-FFF2-40B4-BE49-F238E27FC236}">
                <a16:creationId xmlns:a16="http://schemas.microsoft.com/office/drawing/2014/main" id="{40411078-AC14-B04A-BC92-8B0E82DAF6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4236" y="841434"/>
            <a:ext cx="1444575" cy="9291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
                                  </p:stCondLst>
                                  <p:childTnLst>
                                    <p:set>
                                      <p:cBhvr>
                                        <p:cTn id="6" dur="1" fill="hold">
                                          <p:stCondLst>
                                            <p:cond delay="0"/>
                                          </p:stCondLst>
                                        </p:cTn>
                                        <p:tgtEl>
                                          <p:spTgt spid="260">
                                            <p:txEl>
                                              <p:pRg st="0" end="0"/>
                                            </p:txEl>
                                          </p:spTgt>
                                        </p:tgtEl>
                                        <p:attrNameLst>
                                          <p:attrName>style.visibility</p:attrName>
                                        </p:attrNameLst>
                                      </p:cBhvr>
                                      <p:to>
                                        <p:strVal val="visible"/>
                                      </p:to>
                                    </p:set>
                                    <p:animEffect transition="in" filter="fade">
                                      <p:cBhvr>
                                        <p:cTn id="7" dur="400"/>
                                        <p:tgtEl>
                                          <p:spTgt spid="260">
                                            <p:txEl>
                                              <p:pRg st="0" end="0"/>
                                            </p:txEl>
                                          </p:spTgt>
                                        </p:tgtEl>
                                      </p:cBhvr>
                                    </p:animEffect>
                                  </p:childTnLst>
                                </p:cTn>
                              </p:par>
                              <p:par>
                                <p:cTn id="8" presetID="10" presetClass="entr" presetSubtype="0" fill="hold" nodeType="withEffect">
                                  <p:stCondLst>
                                    <p:cond delay="2000"/>
                                  </p:stCondLst>
                                  <p:childTnLst>
                                    <p:set>
                                      <p:cBhvr>
                                        <p:cTn id="9" dur="1" fill="hold">
                                          <p:stCondLst>
                                            <p:cond delay="0"/>
                                          </p:stCondLst>
                                        </p:cTn>
                                        <p:tgtEl>
                                          <p:spTgt spid="260">
                                            <p:txEl>
                                              <p:pRg st="1" end="1"/>
                                            </p:txEl>
                                          </p:spTgt>
                                        </p:tgtEl>
                                        <p:attrNameLst>
                                          <p:attrName>style.visibility</p:attrName>
                                        </p:attrNameLst>
                                      </p:cBhvr>
                                      <p:to>
                                        <p:strVal val="visible"/>
                                      </p:to>
                                    </p:set>
                                    <p:animEffect transition="in" filter="fade">
                                      <p:cBhvr>
                                        <p:cTn id="10" dur="400"/>
                                        <p:tgtEl>
                                          <p:spTgt spid="260">
                                            <p:txEl>
                                              <p:pRg st="1" end="1"/>
                                            </p:txEl>
                                          </p:spTgt>
                                        </p:tgtEl>
                                      </p:cBhvr>
                                    </p:animEffect>
                                  </p:childTnLst>
                                </p:cTn>
                              </p:par>
                              <p:par>
                                <p:cTn id="11" presetID="10" presetClass="entr" presetSubtype="0" fill="hold" nodeType="withEffect">
                                  <p:stCondLst>
                                    <p:cond delay="2000"/>
                                  </p:stCondLst>
                                  <p:childTnLst>
                                    <p:set>
                                      <p:cBhvr>
                                        <p:cTn id="12" dur="1" fill="hold">
                                          <p:stCondLst>
                                            <p:cond delay="0"/>
                                          </p:stCondLst>
                                        </p:cTn>
                                        <p:tgtEl>
                                          <p:spTgt spid="260">
                                            <p:txEl>
                                              <p:pRg st="2" end="2"/>
                                            </p:txEl>
                                          </p:spTgt>
                                        </p:tgtEl>
                                        <p:attrNameLst>
                                          <p:attrName>style.visibility</p:attrName>
                                        </p:attrNameLst>
                                      </p:cBhvr>
                                      <p:to>
                                        <p:strVal val="visible"/>
                                      </p:to>
                                    </p:set>
                                    <p:animEffect transition="in" filter="fade">
                                      <p:cBhvr>
                                        <p:cTn id="13" dur="400"/>
                                        <p:tgtEl>
                                          <p:spTgt spid="260">
                                            <p:txEl>
                                              <p:pRg st="2" end="2"/>
                                            </p:txEl>
                                          </p:spTgt>
                                        </p:tgtEl>
                                      </p:cBhvr>
                                    </p:animEffect>
                                  </p:childTnLst>
                                </p:cTn>
                              </p:par>
                              <p:par>
                                <p:cTn id="14" presetID="10" presetClass="entr" presetSubtype="0" fill="hold" nodeType="withEffect">
                                  <p:stCondLst>
                                    <p:cond delay="2000"/>
                                  </p:stCondLst>
                                  <p:childTnLst>
                                    <p:set>
                                      <p:cBhvr>
                                        <p:cTn id="15" dur="1" fill="hold">
                                          <p:stCondLst>
                                            <p:cond delay="0"/>
                                          </p:stCondLst>
                                        </p:cTn>
                                        <p:tgtEl>
                                          <p:spTgt spid="260">
                                            <p:txEl>
                                              <p:pRg st="3" end="3"/>
                                            </p:txEl>
                                          </p:spTgt>
                                        </p:tgtEl>
                                        <p:attrNameLst>
                                          <p:attrName>style.visibility</p:attrName>
                                        </p:attrNameLst>
                                      </p:cBhvr>
                                      <p:to>
                                        <p:strVal val="visible"/>
                                      </p:to>
                                    </p:set>
                                    <p:animEffect transition="in" filter="fade">
                                      <p:cBhvr>
                                        <p:cTn id="16" dur="400"/>
                                        <p:tgtEl>
                                          <p:spTgt spid="260">
                                            <p:txEl>
                                              <p:pRg st="3" end="3"/>
                                            </p:txEl>
                                          </p:spTgt>
                                        </p:tgtEl>
                                      </p:cBhvr>
                                    </p:animEffect>
                                  </p:childTnLst>
                                </p:cTn>
                              </p:par>
                              <p:par>
                                <p:cTn id="17" presetID="10" presetClass="entr" presetSubtype="0" fill="hold" nodeType="withEffect">
                                  <p:stCondLst>
                                    <p:cond delay="1000"/>
                                  </p:stCondLst>
                                  <p:childTnLst>
                                    <p:set>
                                      <p:cBhvr>
                                        <p:cTn id="18" dur="1" fill="hold">
                                          <p:stCondLst>
                                            <p:cond delay="0"/>
                                          </p:stCondLst>
                                        </p:cTn>
                                        <p:tgtEl>
                                          <p:spTgt spid="259"/>
                                        </p:tgtEl>
                                        <p:attrNameLst>
                                          <p:attrName>style.visibility</p:attrName>
                                        </p:attrNameLst>
                                      </p:cBhvr>
                                      <p:to>
                                        <p:strVal val="visible"/>
                                      </p:to>
                                    </p:set>
                                    <p:animEffect transition="in" filter="fade">
                                      <p:cBhvr>
                                        <p:cTn id="19" dur="4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1258f5c3a97_0_3"/>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Metrics  </a:t>
            </a:r>
            <a:endParaRPr/>
          </a:p>
        </p:txBody>
      </p:sp>
      <p:pic>
        <p:nvPicPr>
          <p:cNvPr id="331" name="Google Shape;331;g1258f5c3a97_0_3"/>
          <p:cNvPicPr preferRelativeResize="0"/>
          <p:nvPr/>
        </p:nvPicPr>
        <p:blipFill>
          <a:blip r:embed="rId3">
            <a:alphaModFix/>
          </a:blip>
          <a:stretch>
            <a:fillRect/>
          </a:stretch>
        </p:blipFill>
        <p:spPr>
          <a:xfrm>
            <a:off x="1411850" y="2372525"/>
            <a:ext cx="8761501" cy="4267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dirty="0"/>
              <a:t>Recurrent Neural Networks(RNN)</a:t>
            </a:r>
            <a:endParaRPr dirty="0"/>
          </a:p>
        </p:txBody>
      </p:sp>
      <p:sp>
        <p:nvSpPr>
          <p:cNvPr id="338" name="Google Shape;338;p1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dirty="0"/>
              <a:t>Why? Sequential Data</a:t>
            </a:r>
            <a:endParaRPr dirty="0"/>
          </a:p>
          <a:p>
            <a:pPr marL="342900" lvl="0" indent="-342900" algn="l" rtl="0">
              <a:spcBef>
                <a:spcPts val="1000"/>
              </a:spcBef>
              <a:spcAft>
                <a:spcPts val="0"/>
              </a:spcAft>
              <a:buSzPts val="1440"/>
              <a:buChar char="►"/>
            </a:pPr>
            <a:r>
              <a:rPr lang="en-US" dirty="0"/>
              <a:t>RNN- Long Short-term Memory(LSTM) and Gated Recurrent Units(GRU) </a:t>
            </a:r>
            <a:endParaRPr dirty="0"/>
          </a:p>
          <a:p>
            <a:pPr marL="342900" lvl="0" indent="-342900" algn="l" rtl="0">
              <a:spcBef>
                <a:spcPts val="1000"/>
              </a:spcBef>
              <a:spcAft>
                <a:spcPts val="0"/>
              </a:spcAft>
              <a:buSzPts val="1440"/>
              <a:buChar char="►"/>
            </a:pPr>
            <a:r>
              <a:rPr lang="en-US" dirty="0"/>
              <a:t>Additional data pre-processing - reshaping</a:t>
            </a:r>
            <a:endParaRPr dirty="0"/>
          </a:p>
          <a:p>
            <a:pPr marL="342900" lvl="0" indent="-342900" algn="l" rtl="0">
              <a:spcBef>
                <a:spcPts val="1000"/>
              </a:spcBef>
              <a:spcAft>
                <a:spcPts val="0"/>
              </a:spcAft>
              <a:buSzPts val="1440"/>
              <a:buChar char="►"/>
            </a:pPr>
            <a:r>
              <a:rPr lang="en-US" dirty="0"/>
              <a:t>Regression problem to predict price with close</a:t>
            </a:r>
            <a:endParaRPr dirty="0"/>
          </a:p>
          <a:p>
            <a:pPr marL="342900" lvl="0" indent="0" algn="l" rtl="0">
              <a:spcBef>
                <a:spcPts val="1000"/>
              </a:spcBef>
              <a:spcAft>
                <a:spcPts val="0"/>
              </a:spcAft>
              <a:buNone/>
            </a:pPr>
            <a:endParaRPr dirty="0"/>
          </a:p>
        </p:txBody>
      </p:sp>
      <p:pic>
        <p:nvPicPr>
          <p:cNvPr id="339" name="Google Shape;339;p11"/>
          <p:cNvPicPr preferRelativeResize="0"/>
          <p:nvPr/>
        </p:nvPicPr>
        <p:blipFill>
          <a:blip r:embed="rId3">
            <a:alphaModFix/>
          </a:blip>
          <a:stretch>
            <a:fillRect/>
          </a:stretch>
        </p:blipFill>
        <p:spPr>
          <a:xfrm>
            <a:off x="5181680" y="4311650"/>
            <a:ext cx="5734050" cy="2085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1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2"/>
              </a:buClr>
              <a:buSzPts val="3600"/>
              <a:buFont typeface="Century Gothic"/>
              <a:buNone/>
            </a:pPr>
            <a:r>
              <a:rPr lang="en-US"/>
              <a:t>Comparison</a:t>
            </a:r>
            <a:endParaRPr/>
          </a:p>
        </p:txBody>
      </p:sp>
      <p:sp>
        <p:nvSpPr>
          <p:cNvPr id="345" name="Google Shape;345;p12"/>
          <p:cNvSpPr txBox="1">
            <a:spLocks noGrp="1"/>
          </p:cNvSpPr>
          <p:nvPr>
            <p:ph idx="1"/>
          </p:nvPr>
        </p:nvSpPr>
        <p:spPr>
          <a:xfrm>
            <a:off x="1154955" y="2603500"/>
            <a:ext cx="3481054" cy="34163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endParaRPr dirty="0"/>
          </a:p>
          <a:p>
            <a:pPr marL="0" lvl="0" indent="0" algn="l" rtl="0">
              <a:spcBef>
                <a:spcPts val="1000"/>
              </a:spcBef>
              <a:spcAft>
                <a:spcPts val="0"/>
              </a:spcAft>
              <a:buSzPts val="1440"/>
              <a:buNone/>
            </a:pPr>
            <a:r>
              <a:rPr lang="en-US" dirty="0"/>
              <a:t>The main difference between LSTM and GRU are</a:t>
            </a:r>
            <a:endParaRPr dirty="0"/>
          </a:p>
          <a:p>
            <a:pPr marL="342900" lvl="0" indent="-356616" algn="l" rtl="0">
              <a:spcBef>
                <a:spcPts val="1000"/>
              </a:spcBef>
              <a:spcAft>
                <a:spcPts val="0"/>
              </a:spcAft>
              <a:buSzPts val="1440"/>
              <a:buChar char="►"/>
            </a:pPr>
            <a:r>
              <a:rPr lang="en-US" dirty="0"/>
              <a:t>data</a:t>
            </a:r>
            <a:endParaRPr dirty="0"/>
          </a:p>
          <a:p>
            <a:pPr marL="342900" lvl="0" indent="-356616" algn="l" rtl="0">
              <a:spcBef>
                <a:spcPts val="1000"/>
              </a:spcBef>
              <a:spcAft>
                <a:spcPts val="0"/>
              </a:spcAft>
              <a:buSzPts val="1440"/>
              <a:buChar char="►"/>
            </a:pPr>
            <a:r>
              <a:rPr lang="en-US" dirty="0"/>
              <a:t>Training parameters</a:t>
            </a:r>
            <a:endParaRPr dirty="0"/>
          </a:p>
          <a:p>
            <a:pPr marL="342900" lvl="0" indent="-356616" algn="l" rtl="0">
              <a:spcBef>
                <a:spcPts val="1000"/>
              </a:spcBef>
              <a:spcAft>
                <a:spcPts val="0"/>
              </a:spcAft>
              <a:buSzPts val="1440"/>
              <a:buChar char="►"/>
            </a:pPr>
            <a:r>
              <a:rPr lang="en-US" dirty="0"/>
              <a:t>Computational time</a:t>
            </a:r>
            <a:endParaRPr dirty="0"/>
          </a:p>
          <a:p>
            <a:pPr marL="342900" lvl="0" indent="-356616" algn="l" rtl="0">
              <a:spcBef>
                <a:spcPts val="1000"/>
              </a:spcBef>
              <a:spcAft>
                <a:spcPts val="0"/>
              </a:spcAft>
              <a:buSzPts val="1440"/>
              <a:buChar char="►"/>
            </a:pPr>
            <a:r>
              <a:rPr lang="en-US" dirty="0"/>
              <a:t>Training and validation loss</a:t>
            </a:r>
            <a:endParaRPr dirty="0"/>
          </a:p>
          <a:p>
            <a:pPr marL="342900" lvl="0" indent="-273812" algn="l" rtl="0">
              <a:spcBef>
                <a:spcPts val="1000"/>
              </a:spcBef>
              <a:spcAft>
                <a:spcPts val="0"/>
              </a:spcAft>
              <a:buSzPts val="1280"/>
              <a:buNone/>
            </a:pPr>
            <a:endParaRPr sz="1600" dirty="0"/>
          </a:p>
        </p:txBody>
      </p:sp>
      <p:pic>
        <p:nvPicPr>
          <p:cNvPr id="346" name="Google Shape;346;p12" descr="Table&#10;&#10;Description automatically generated"/>
          <p:cNvPicPr preferRelativeResize="0"/>
          <p:nvPr/>
        </p:nvPicPr>
        <p:blipFill rotWithShape="1">
          <a:blip r:embed="rId3">
            <a:alphaModFix/>
          </a:blip>
          <a:srcRect/>
          <a:stretch/>
        </p:blipFill>
        <p:spPr>
          <a:xfrm>
            <a:off x="4968156" y="3141510"/>
            <a:ext cx="6158700" cy="2340300"/>
          </a:xfrm>
          <a:prstGeom prst="roundRect">
            <a:avLst>
              <a:gd name="adj" fmla="val 1858"/>
            </a:avLst>
          </a:prstGeom>
          <a:noFill/>
          <a:ln>
            <a:noFill/>
          </a:ln>
          <a:effectLst>
            <a:outerShdw blurRad="50800" dist="50800" dir="5400000" algn="tl" rotWithShape="0">
              <a:srgbClr val="000000">
                <a:alpha val="42745"/>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1258f5c3a97_0_10"/>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Evaluation </a:t>
            </a:r>
          </a:p>
        </p:txBody>
      </p:sp>
      <p:sp>
        <p:nvSpPr>
          <p:cNvPr id="353" name="Google Shape;353;g1258f5c3a97_0_10"/>
          <p:cNvSpPr txBox="1">
            <a:spLocks noGrp="1"/>
          </p:cNvSpPr>
          <p:nvPr>
            <p:ph idx="1"/>
          </p:nvPr>
        </p:nvSpPr>
        <p:spPr>
          <a:prstGeom prst="rect">
            <a:avLst/>
          </a:prstGeom>
        </p:spPr>
        <p:txBody>
          <a:bodyPr spcFirstLastPara="1" wrap="square" lIns="91425" tIns="45700" rIns="91425" bIns="45700" anchor="t" anchorCtr="0">
            <a:normAutofit/>
          </a:bodyPr>
          <a:lstStyle/>
          <a:p>
            <a:pPr marL="457200" lvl="0" indent="-320040" algn="l" rtl="0">
              <a:spcBef>
                <a:spcPts val="1000"/>
              </a:spcBef>
              <a:spcAft>
                <a:spcPts val="0"/>
              </a:spcAft>
              <a:buSzPts val="1440"/>
              <a:buChar char="►"/>
            </a:pPr>
            <a:r>
              <a:rPr lang="en-US" dirty="0"/>
              <a:t>Learning Curves</a:t>
            </a:r>
          </a:p>
          <a:p>
            <a:pPr marL="457200" lvl="0" indent="-320040" algn="l" rtl="0">
              <a:spcBef>
                <a:spcPts val="0"/>
              </a:spcBef>
              <a:spcAft>
                <a:spcPts val="0"/>
              </a:spcAft>
              <a:buSzPts val="1440"/>
              <a:buChar char="►"/>
            </a:pPr>
            <a:r>
              <a:rPr lang="en-US" dirty="0"/>
              <a:t>Metrics</a:t>
            </a:r>
          </a:p>
          <a:p>
            <a:pPr marL="457200" lvl="0" indent="0" algn="l" rtl="0">
              <a:spcBef>
                <a:spcPts val="1000"/>
              </a:spcBef>
              <a:spcAft>
                <a:spcPts val="0"/>
              </a:spcAft>
              <a:buNone/>
            </a:pPr>
            <a:endParaRPr lang="en-US" dirty="0"/>
          </a:p>
        </p:txBody>
      </p:sp>
      <p:pic>
        <p:nvPicPr>
          <p:cNvPr id="354" name="Google Shape;354;g1258f5c3a97_0_10"/>
          <p:cNvPicPr preferRelativeResize="0"/>
          <p:nvPr/>
        </p:nvPicPr>
        <p:blipFill>
          <a:blip r:embed="rId3">
            <a:alphaModFix/>
          </a:blip>
          <a:stretch>
            <a:fillRect/>
          </a:stretch>
        </p:blipFill>
        <p:spPr>
          <a:xfrm>
            <a:off x="1154950" y="3369325"/>
            <a:ext cx="5136954" cy="3160063"/>
          </a:xfrm>
          <a:prstGeom prst="rect">
            <a:avLst/>
          </a:prstGeom>
          <a:noFill/>
          <a:ln>
            <a:noFill/>
          </a:ln>
        </p:spPr>
      </p:pic>
      <p:pic>
        <p:nvPicPr>
          <p:cNvPr id="355" name="Google Shape;355;g1258f5c3a97_0_10"/>
          <p:cNvPicPr preferRelativeResize="0"/>
          <p:nvPr/>
        </p:nvPicPr>
        <p:blipFill rotWithShape="1">
          <a:blip r:embed="rId4">
            <a:alphaModFix/>
          </a:blip>
          <a:srcRect t="5920" b="4203"/>
          <a:stretch/>
        </p:blipFill>
        <p:spPr>
          <a:xfrm>
            <a:off x="6590200" y="3613667"/>
            <a:ext cx="5261873" cy="2800350"/>
          </a:xfrm>
          <a:prstGeom prst="rect">
            <a:avLst/>
          </a:prstGeom>
          <a:noFill/>
          <a:ln>
            <a:noFill/>
          </a:ln>
        </p:spPr>
      </p:pic>
      <p:sp>
        <p:nvSpPr>
          <p:cNvPr id="2" name="TextBox 1">
            <a:extLst>
              <a:ext uri="{FF2B5EF4-FFF2-40B4-BE49-F238E27FC236}">
                <a16:creationId xmlns:a16="http://schemas.microsoft.com/office/drawing/2014/main" id="{D6B921BA-27FD-7BC4-07E0-CA4F56242508}"/>
              </a:ext>
            </a:extLst>
          </p:cNvPr>
          <p:cNvSpPr txBox="1"/>
          <p:nvPr/>
        </p:nvSpPr>
        <p:spPr>
          <a:xfrm>
            <a:off x="3364995" y="6488668"/>
            <a:ext cx="716863" cy="369332"/>
          </a:xfrm>
          <a:prstGeom prst="rect">
            <a:avLst/>
          </a:prstGeom>
          <a:noFill/>
        </p:spPr>
        <p:txBody>
          <a:bodyPr wrap="none" rtlCol="0">
            <a:spAutoFit/>
          </a:bodyPr>
          <a:lstStyle/>
          <a:p>
            <a:r>
              <a:rPr lang="en-US" dirty="0"/>
              <a:t>LSTM</a:t>
            </a:r>
          </a:p>
        </p:txBody>
      </p:sp>
      <p:sp>
        <p:nvSpPr>
          <p:cNvPr id="3" name="TextBox 2">
            <a:extLst>
              <a:ext uri="{FF2B5EF4-FFF2-40B4-BE49-F238E27FC236}">
                <a16:creationId xmlns:a16="http://schemas.microsoft.com/office/drawing/2014/main" id="{E419D643-C2A5-9E81-E5D7-28EF30C74A4B}"/>
              </a:ext>
            </a:extLst>
          </p:cNvPr>
          <p:cNvSpPr txBox="1"/>
          <p:nvPr/>
        </p:nvSpPr>
        <p:spPr>
          <a:xfrm>
            <a:off x="8882742" y="6441748"/>
            <a:ext cx="676788" cy="369332"/>
          </a:xfrm>
          <a:prstGeom prst="rect">
            <a:avLst/>
          </a:prstGeom>
          <a:noFill/>
        </p:spPr>
        <p:txBody>
          <a:bodyPr wrap="none" rtlCol="0">
            <a:spAutoFit/>
          </a:bodyPr>
          <a:lstStyle/>
          <a:p>
            <a:r>
              <a:rPr lang="en-US" dirty="0"/>
              <a:t>GRU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9"/>
        <p:cNvGrpSpPr/>
        <p:nvPr/>
      </p:nvGrpSpPr>
      <p:grpSpPr>
        <a:xfrm>
          <a:off x="0" y="0"/>
          <a:ext cx="0" cy="0"/>
          <a:chOff x="0" y="0"/>
          <a:chExt cx="0" cy="0"/>
        </a:xfrm>
      </p:grpSpPr>
      <p:grpSp>
        <p:nvGrpSpPr>
          <p:cNvPr id="111" name="Group 110">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12" name="Rectangle 111">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3" name="Oval 112">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4" name="Oval 113">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5" name="Oval 114">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6" name="Oval 115">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7" name="Oval 116">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8" name="Rectangle 117">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9"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0"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1"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60" name="Google Shape;360;p14"/>
          <p:cNvSpPr txBox="1">
            <a:spLocks noGrp="1"/>
          </p:cNvSpPr>
          <p:nvPr>
            <p:ph type="title"/>
          </p:nvPr>
        </p:nvSpPr>
        <p:spPr>
          <a:xfrm>
            <a:off x="1154955" y="973668"/>
            <a:ext cx="3133726" cy="1020232"/>
          </a:xfrm>
          <a:prstGeom prst="rect">
            <a:avLst/>
          </a:prstGeom>
        </p:spPr>
        <p:txBody>
          <a:bodyPr spcFirstLastPara="1" lIns="91425" tIns="45700" rIns="91425" bIns="45700" anchorCtr="0">
            <a:normAutofit/>
          </a:bodyPr>
          <a:lstStyle/>
          <a:p>
            <a:pPr marL="0" lvl="0" indent="0" rtl="0">
              <a:lnSpc>
                <a:spcPct val="90000"/>
              </a:lnSpc>
              <a:spcBef>
                <a:spcPts val="0"/>
              </a:spcBef>
              <a:spcAft>
                <a:spcPts val="0"/>
              </a:spcAft>
              <a:buClr>
                <a:schemeClr val="lt2"/>
              </a:buClr>
              <a:buSzPts val="3600"/>
              <a:buFont typeface="Century Gothic"/>
              <a:buNone/>
            </a:pPr>
            <a:r>
              <a:rPr lang="en-US" sz="3100"/>
              <a:t>Reinforcement Learning(RL)</a:t>
            </a:r>
          </a:p>
        </p:txBody>
      </p:sp>
      <p:sp>
        <p:nvSpPr>
          <p:cNvPr id="361" name="Google Shape;361;p14"/>
          <p:cNvSpPr txBox="1">
            <a:spLocks noGrp="1"/>
          </p:cNvSpPr>
          <p:nvPr>
            <p:ph idx="1"/>
          </p:nvPr>
        </p:nvSpPr>
        <p:spPr>
          <a:xfrm>
            <a:off x="1154955" y="2120900"/>
            <a:ext cx="3133726" cy="3898900"/>
          </a:xfrm>
          <a:prstGeom prst="rect">
            <a:avLst/>
          </a:prstGeom>
        </p:spPr>
        <p:txBody>
          <a:bodyPr spcFirstLastPara="1" lIns="91425" tIns="45700" rIns="91425" bIns="45700" anchorCtr="0">
            <a:normAutofit/>
          </a:bodyPr>
          <a:lstStyle/>
          <a:p>
            <a:pPr marL="457200" lvl="0" indent="-320040" rtl="0">
              <a:spcBef>
                <a:spcPts val="0"/>
              </a:spcBef>
              <a:spcAft>
                <a:spcPts val="600"/>
              </a:spcAft>
              <a:buSzPts val="1440"/>
              <a:buChar char="►"/>
            </a:pPr>
            <a:r>
              <a:rPr lang="en-US">
                <a:solidFill>
                  <a:schemeClr val="bg1"/>
                </a:solidFill>
              </a:rPr>
              <a:t>Create enviorment. </a:t>
            </a:r>
          </a:p>
          <a:p>
            <a:pPr marL="457200" lvl="0" indent="-320040" rtl="0">
              <a:spcBef>
                <a:spcPts val="0"/>
              </a:spcBef>
              <a:spcAft>
                <a:spcPts val="600"/>
              </a:spcAft>
              <a:buSzPts val="1440"/>
              <a:buChar char="►"/>
            </a:pPr>
            <a:r>
              <a:rPr lang="en-US">
                <a:solidFill>
                  <a:schemeClr val="bg1"/>
                </a:solidFill>
              </a:rPr>
              <a:t>Algorithm - Actor-Critic A2c</a:t>
            </a:r>
          </a:p>
          <a:p>
            <a:pPr marL="457200" lvl="0" indent="-320040" rtl="0">
              <a:spcBef>
                <a:spcPts val="0"/>
              </a:spcBef>
              <a:spcAft>
                <a:spcPts val="600"/>
              </a:spcAft>
              <a:buSzPts val="1440"/>
              <a:buChar char="►"/>
            </a:pPr>
            <a:r>
              <a:rPr lang="en-US">
                <a:solidFill>
                  <a:schemeClr val="bg1"/>
                </a:solidFill>
              </a:rPr>
              <a:t>Classification - Predicted the next position to buy </a:t>
            </a:r>
          </a:p>
          <a:p>
            <a:pPr marL="457200" lvl="0" indent="0" rtl="0">
              <a:spcBef>
                <a:spcPts val="0"/>
              </a:spcBef>
              <a:spcAft>
                <a:spcPts val="600"/>
              </a:spcAft>
              <a:buNone/>
            </a:pPr>
            <a:r>
              <a:rPr lang="en-US">
                <a:solidFill>
                  <a:schemeClr val="bg1"/>
                </a:solidFill>
              </a:rPr>
              <a:t>or sell the stock </a:t>
            </a:r>
          </a:p>
          <a:p>
            <a:pPr marL="0" lvl="0" indent="0" rtl="0">
              <a:spcBef>
                <a:spcPts val="0"/>
              </a:spcBef>
              <a:spcAft>
                <a:spcPts val="600"/>
              </a:spcAft>
              <a:buNone/>
            </a:pPr>
            <a:endParaRPr lang="en-US">
              <a:solidFill>
                <a:schemeClr val="bg1"/>
              </a:solidFill>
            </a:endParaRPr>
          </a:p>
          <a:p>
            <a:pPr marL="0" lvl="0" indent="0" rtl="0">
              <a:spcBef>
                <a:spcPts val="0"/>
              </a:spcBef>
              <a:spcAft>
                <a:spcPts val="600"/>
              </a:spcAft>
              <a:buNone/>
            </a:pPr>
            <a:endParaRPr lang="en-US">
              <a:solidFill>
                <a:schemeClr val="bg1"/>
              </a:solidFill>
            </a:endParaRPr>
          </a:p>
          <a:p>
            <a:pPr marL="0" lvl="0" indent="0" rtl="0">
              <a:spcBef>
                <a:spcPts val="0"/>
              </a:spcBef>
              <a:spcAft>
                <a:spcPts val="600"/>
              </a:spcAft>
              <a:buNone/>
            </a:pPr>
            <a:endParaRPr lang="en-US">
              <a:solidFill>
                <a:schemeClr val="bg1"/>
              </a:solidFill>
            </a:endParaRPr>
          </a:p>
        </p:txBody>
      </p:sp>
      <p:pic>
        <p:nvPicPr>
          <p:cNvPr id="362" name="Google Shape;362;p14"/>
          <p:cNvPicPr preferRelativeResize="0"/>
          <p:nvPr/>
        </p:nvPicPr>
        <p:blipFill>
          <a:blip r:embed="rId4"/>
          <a:stretch>
            <a:fillRect/>
          </a:stretch>
        </p:blipFill>
        <p:spPr>
          <a:xfrm>
            <a:off x="5194607" y="2214609"/>
            <a:ext cx="6391533" cy="2428782"/>
          </a:xfrm>
          <a:prstGeom prst="rect">
            <a:avLst/>
          </a:prstGeom>
          <a:noFill/>
        </p:spPr>
      </p:pic>
      <p:sp>
        <p:nvSpPr>
          <p:cNvPr id="123" name="Rectangle 122">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7"/>
        <p:cNvGrpSpPr/>
        <p:nvPr/>
      </p:nvGrpSpPr>
      <p:grpSpPr>
        <a:xfrm>
          <a:off x="0" y="0"/>
          <a:ext cx="0" cy="0"/>
          <a:chOff x="0" y="0"/>
          <a:chExt cx="0" cy="0"/>
        </a:xfrm>
      </p:grpSpPr>
      <p:sp>
        <p:nvSpPr>
          <p:cNvPr id="368" name="Google Shape;368;g1223f93dd12_0_19"/>
          <p:cNvSpPr txBox="1">
            <a:spLocks noGrp="1"/>
          </p:cNvSpPr>
          <p:nvPr>
            <p:ph type="title"/>
          </p:nvPr>
        </p:nvSpPr>
        <p:spPr>
          <a:xfrm>
            <a:off x="1154953" y="973668"/>
            <a:ext cx="8761413" cy="706964"/>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dirty="0"/>
              <a:t>RL Model Variations</a:t>
            </a:r>
            <a:endParaRPr lang="en-IN" dirty="0"/>
          </a:p>
        </p:txBody>
      </p:sp>
      <p:sp>
        <p:nvSpPr>
          <p:cNvPr id="369" name="Google Shape;369;g1223f93dd12_0_19"/>
          <p:cNvSpPr txBox="1">
            <a:spLocks noGrp="1"/>
          </p:cNvSpPr>
          <p:nvPr>
            <p:ph idx="1"/>
          </p:nvPr>
        </p:nvSpPr>
        <p:spPr>
          <a:xfrm>
            <a:off x="1154955" y="2603500"/>
            <a:ext cx="3481054" cy="3416300"/>
          </a:xfrm>
          <a:prstGeom prst="rect">
            <a:avLst/>
          </a:prstGeom>
        </p:spPr>
        <p:txBody>
          <a:bodyPr spcFirstLastPara="1" lIns="91425" tIns="45700" rIns="91425" bIns="45700" anchor="ctr" anchorCtr="0">
            <a:normAutofit/>
          </a:bodyPr>
          <a:lstStyle/>
          <a:p>
            <a:pPr marL="0" lvl="0" indent="0" rtl="0">
              <a:spcBef>
                <a:spcPts val="0"/>
              </a:spcBef>
              <a:spcAft>
                <a:spcPts val="600"/>
              </a:spcAft>
              <a:buClr>
                <a:schemeClr val="dk1"/>
              </a:buClr>
              <a:buSzPts val="1100"/>
              <a:buFont typeface="Arial"/>
              <a:buNone/>
            </a:pPr>
            <a:r>
              <a:rPr lang="en-US" dirty="0"/>
              <a:t>variations</a:t>
            </a:r>
          </a:p>
          <a:p>
            <a:pPr marL="457200" lvl="0" indent="-320040" rtl="0">
              <a:spcBef>
                <a:spcPts val="0"/>
              </a:spcBef>
              <a:spcAft>
                <a:spcPts val="600"/>
              </a:spcAft>
              <a:buSzPts val="1440"/>
              <a:buChar char="►"/>
            </a:pPr>
            <a:r>
              <a:rPr lang="en-US" dirty="0"/>
              <a:t>With and without Technical Indicators</a:t>
            </a:r>
          </a:p>
          <a:p>
            <a:pPr marL="457200" lvl="0" indent="-320040" rtl="0">
              <a:spcBef>
                <a:spcPts val="0"/>
              </a:spcBef>
              <a:spcAft>
                <a:spcPts val="600"/>
              </a:spcAft>
              <a:buSzPts val="1440"/>
              <a:buChar char="►"/>
            </a:pPr>
            <a:r>
              <a:rPr lang="en-US" dirty="0"/>
              <a:t>with variation in frame size and window size</a:t>
            </a:r>
          </a:p>
          <a:p>
            <a:pPr marL="457200" lvl="0" indent="-320040" rtl="0">
              <a:spcBef>
                <a:spcPts val="0"/>
              </a:spcBef>
              <a:spcAft>
                <a:spcPts val="600"/>
              </a:spcAft>
              <a:buSzPts val="1440"/>
              <a:buChar char="►"/>
            </a:pPr>
            <a:r>
              <a:rPr lang="en-US" dirty="0"/>
              <a:t>best model with frame(5,250), window size- 5</a:t>
            </a:r>
          </a:p>
          <a:p>
            <a:pPr marL="0" lvl="0" indent="0" rtl="0">
              <a:spcBef>
                <a:spcPts val="0"/>
              </a:spcBef>
              <a:spcAft>
                <a:spcPts val="600"/>
              </a:spcAft>
              <a:buNone/>
            </a:pPr>
            <a:endParaRPr lang="en-US" sz="1600" dirty="0"/>
          </a:p>
        </p:txBody>
      </p:sp>
      <p:pic>
        <p:nvPicPr>
          <p:cNvPr id="4" name="Picture 3" descr="Chart, line chart&#10;&#10;Description automatically generated">
            <a:extLst>
              <a:ext uri="{FF2B5EF4-FFF2-40B4-BE49-F238E27FC236}">
                <a16:creationId xmlns:a16="http://schemas.microsoft.com/office/drawing/2014/main" id="{24E669E2-18CB-D844-8D85-9B44D90CB623}"/>
              </a:ext>
            </a:extLst>
          </p:cNvPr>
          <p:cNvPicPr>
            <a:picLocks noChangeAspect="1"/>
          </p:cNvPicPr>
          <p:nvPr/>
        </p:nvPicPr>
        <p:blipFill rotWithShape="1">
          <a:blip r:embed="rId3"/>
          <a:srcRect l="11445" r="8237" b="1"/>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dirty="0">
                <a:latin typeface="Arial" panose="020B0604020202020204" pitchFamily="34" charset="0"/>
                <a:cs typeface="Arial" panose="020B0604020202020204" pitchFamily="34" charset="0"/>
              </a:rPr>
              <a:t>Final Model</a:t>
            </a:r>
            <a:endParaRPr dirty="0">
              <a:latin typeface="Arial" panose="020B0604020202020204" pitchFamily="34" charset="0"/>
              <a:cs typeface="Arial" panose="020B0604020202020204" pitchFamily="34" charset="0"/>
            </a:endParaRPr>
          </a:p>
        </p:txBody>
      </p:sp>
      <p:sp>
        <p:nvSpPr>
          <p:cNvPr id="375" name="Google Shape;375;p1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lvl="0" indent="-251459" algn="l" rtl="0">
              <a:spcBef>
                <a:spcPts val="0"/>
              </a:spcBef>
              <a:spcAft>
                <a:spcPts val="0"/>
              </a:spcAft>
              <a:buSzPts val="1440"/>
              <a:buNone/>
            </a:pPr>
            <a:r>
              <a:rPr lang="en-US" dirty="0">
                <a:latin typeface="Arial" panose="020B0604020202020204" pitchFamily="34" charset="0"/>
                <a:ea typeface="Arial"/>
                <a:cs typeface="Arial" panose="020B0604020202020204" pitchFamily="34" charset="0"/>
                <a:sym typeface="Arial"/>
              </a:rPr>
              <a:t>GRU with the following parameters</a:t>
            </a:r>
            <a:endParaRPr dirty="0">
              <a:latin typeface="Arial" panose="020B0604020202020204" pitchFamily="34" charset="0"/>
              <a:ea typeface="Arial"/>
              <a:cs typeface="Arial" panose="020B0604020202020204" pitchFamily="34" charset="0"/>
              <a:sym typeface="Arial"/>
            </a:endParaRPr>
          </a:p>
          <a:p>
            <a:pPr marL="457200" lvl="0" indent="-336550" algn="l" rtl="0">
              <a:spcBef>
                <a:spcPts val="0"/>
              </a:spcBef>
              <a:spcAft>
                <a:spcPts val="0"/>
              </a:spcAft>
              <a:buSzPts val="1700"/>
              <a:buChar char="►"/>
            </a:pPr>
            <a:r>
              <a:rPr lang="en-US" dirty="0">
                <a:latin typeface="Arial" panose="020B0604020202020204" pitchFamily="34" charset="0"/>
                <a:ea typeface="Arial"/>
                <a:cs typeface="Arial" panose="020B0604020202020204" pitchFamily="34" charset="0"/>
                <a:sym typeface="Arial"/>
              </a:rPr>
              <a:t>Parameters-</a:t>
            </a:r>
            <a:r>
              <a:rPr lang="en-US" dirty="0">
                <a:solidFill>
                  <a:schemeClr val="dk1"/>
                </a:solidFill>
                <a:highlight>
                  <a:srgbClr val="FFFFFF"/>
                </a:highlight>
                <a:latin typeface="Arial" panose="020B0604020202020204" pitchFamily="34" charset="0"/>
                <a:ea typeface="Arial"/>
                <a:cs typeface="Arial" panose="020B0604020202020204" pitchFamily="34" charset="0"/>
                <a:sym typeface="Arial"/>
              </a:rPr>
              <a:t>390,259</a:t>
            </a:r>
            <a:endParaRPr dirty="0">
              <a:solidFill>
                <a:schemeClr val="dk1"/>
              </a:solidFill>
              <a:highlight>
                <a:srgbClr val="FFFFFF"/>
              </a:highlight>
              <a:latin typeface="Arial" panose="020B0604020202020204" pitchFamily="34" charset="0"/>
              <a:ea typeface="Arial"/>
              <a:cs typeface="Arial" panose="020B0604020202020204" pitchFamily="34" charset="0"/>
              <a:sym typeface="Arial"/>
            </a:endParaRPr>
          </a:p>
          <a:p>
            <a:pPr marL="457200" lvl="0" indent="-339090" algn="l" rtl="0">
              <a:spcBef>
                <a:spcPts val="0"/>
              </a:spcBef>
              <a:spcAft>
                <a:spcPts val="0"/>
              </a:spcAft>
              <a:buSzPts val="1740"/>
              <a:buFont typeface="Arial"/>
              <a:buChar char="►"/>
            </a:pPr>
            <a:endParaRPr dirty="0">
              <a:latin typeface="Arial" panose="020B0604020202020204" pitchFamily="34" charset="0"/>
              <a:ea typeface="Arial"/>
              <a:cs typeface="Arial" panose="020B0604020202020204" pitchFamily="34" charset="0"/>
              <a:sym typeface="Arial"/>
            </a:endParaRPr>
          </a:p>
        </p:txBody>
      </p:sp>
      <p:graphicFrame>
        <p:nvGraphicFramePr>
          <p:cNvPr id="376" name="Google Shape;376;p16"/>
          <p:cNvGraphicFramePr/>
          <p:nvPr/>
        </p:nvGraphicFramePr>
        <p:xfrm>
          <a:off x="1681650" y="3396050"/>
          <a:ext cx="5583550" cy="2623725"/>
        </p:xfrm>
        <a:graphic>
          <a:graphicData uri="http://schemas.openxmlformats.org/drawingml/2006/table">
            <a:tbl>
              <a:tblPr>
                <a:noFill/>
                <a:tableStyleId>{8FFAFB42-900E-4F74-AEBB-6C30D98F3BA8}</a:tableStyleId>
              </a:tblPr>
              <a:tblGrid>
                <a:gridCol w="2920850">
                  <a:extLst>
                    <a:ext uri="{9D8B030D-6E8A-4147-A177-3AD203B41FA5}">
                      <a16:colId xmlns:a16="http://schemas.microsoft.com/office/drawing/2014/main" val="20000"/>
                    </a:ext>
                  </a:extLst>
                </a:gridCol>
                <a:gridCol w="2662700">
                  <a:extLst>
                    <a:ext uri="{9D8B030D-6E8A-4147-A177-3AD203B41FA5}">
                      <a16:colId xmlns:a16="http://schemas.microsoft.com/office/drawing/2014/main" val="20001"/>
                    </a:ext>
                  </a:extLst>
                </a:gridCol>
              </a:tblGrid>
              <a:tr h="398275">
                <a:tc>
                  <a:txBody>
                    <a:bodyPr/>
                    <a:lstStyle/>
                    <a:p>
                      <a:pPr marL="0" lvl="0" indent="0" algn="ctr" rtl="0">
                        <a:spcBef>
                          <a:spcPts val="0"/>
                        </a:spcBef>
                        <a:spcAft>
                          <a:spcPts val="0"/>
                        </a:spcAft>
                        <a:buNone/>
                      </a:pPr>
                      <a:r>
                        <a:rPr lang="en-US" sz="1600" b="1">
                          <a:solidFill>
                            <a:srgbClr val="242424"/>
                          </a:solidFill>
                        </a:rPr>
                        <a:t>Parameter</a:t>
                      </a:r>
                      <a:endParaRPr sz="1600" b="1">
                        <a:solidFill>
                          <a:srgbClr val="242424"/>
                        </a:solidFill>
                      </a:endParaRPr>
                    </a:p>
                  </a:txBody>
                  <a:tcPr marL="63500" marR="63500" marT="63500" marB="63500"/>
                </a:tc>
                <a:tc>
                  <a:txBody>
                    <a:bodyPr/>
                    <a:lstStyle/>
                    <a:p>
                      <a:pPr marL="0" lvl="0" indent="0" algn="ctr" rtl="0">
                        <a:spcBef>
                          <a:spcPts val="0"/>
                        </a:spcBef>
                        <a:spcAft>
                          <a:spcPts val="0"/>
                        </a:spcAft>
                        <a:buNone/>
                      </a:pPr>
                      <a:r>
                        <a:rPr lang="en-US" sz="1600" b="1">
                          <a:solidFill>
                            <a:srgbClr val="242424"/>
                          </a:solidFill>
                        </a:rPr>
                        <a:t>Parameter settings</a:t>
                      </a:r>
                      <a:endParaRPr sz="1600" b="1">
                        <a:solidFill>
                          <a:srgbClr val="242424"/>
                        </a:solidFill>
                      </a:endParaRPr>
                    </a:p>
                  </a:txBody>
                  <a:tcPr marL="63500" marR="63500" marT="63500" marB="63500"/>
                </a:tc>
                <a:extLst>
                  <a:ext uri="{0D108BD9-81ED-4DB2-BD59-A6C34878D82A}">
                    <a16:rowId xmlns:a16="http://schemas.microsoft.com/office/drawing/2014/main" val="10000"/>
                  </a:ext>
                </a:extLst>
              </a:tr>
              <a:tr h="398275">
                <a:tc>
                  <a:txBody>
                    <a:bodyPr/>
                    <a:lstStyle/>
                    <a:p>
                      <a:pPr marL="0" lvl="0" indent="0" algn="ctr" rtl="0">
                        <a:spcBef>
                          <a:spcPts val="0"/>
                        </a:spcBef>
                        <a:spcAft>
                          <a:spcPts val="0"/>
                        </a:spcAft>
                        <a:buNone/>
                      </a:pPr>
                      <a:r>
                        <a:rPr lang="en-US" sz="1600">
                          <a:solidFill>
                            <a:srgbClr val="242424"/>
                          </a:solidFill>
                        </a:rPr>
                        <a:t>Loss function</a:t>
                      </a:r>
                      <a:endParaRPr sz="1600">
                        <a:solidFill>
                          <a:srgbClr val="242424"/>
                        </a:solidFill>
                      </a:endParaRPr>
                    </a:p>
                  </a:txBody>
                  <a:tcPr marL="63500" marR="63500" marT="63500" marB="63500"/>
                </a:tc>
                <a:tc>
                  <a:txBody>
                    <a:bodyPr/>
                    <a:lstStyle/>
                    <a:p>
                      <a:pPr marL="0" lvl="0" indent="0" algn="ctr" rtl="0">
                        <a:spcBef>
                          <a:spcPts val="0"/>
                        </a:spcBef>
                        <a:spcAft>
                          <a:spcPts val="0"/>
                        </a:spcAft>
                        <a:buNone/>
                      </a:pPr>
                      <a:r>
                        <a:rPr lang="en-US" sz="1600">
                          <a:solidFill>
                            <a:srgbClr val="242424"/>
                          </a:solidFill>
                        </a:rPr>
                        <a:t>Mean squared error</a:t>
                      </a:r>
                      <a:endParaRPr sz="1600">
                        <a:solidFill>
                          <a:srgbClr val="242424"/>
                        </a:solidFill>
                      </a:endParaRPr>
                    </a:p>
                  </a:txBody>
                  <a:tcPr marL="63500" marR="63500" marT="63500" marB="63500"/>
                </a:tc>
                <a:extLst>
                  <a:ext uri="{0D108BD9-81ED-4DB2-BD59-A6C34878D82A}">
                    <a16:rowId xmlns:a16="http://schemas.microsoft.com/office/drawing/2014/main" val="10001"/>
                  </a:ext>
                </a:extLst>
              </a:tr>
              <a:tr h="398275">
                <a:tc>
                  <a:txBody>
                    <a:bodyPr/>
                    <a:lstStyle/>
                    <a:p>
                      <a:pPr marL="0" lvl="0" indent="0" algn="ctr" rtl="0">
                        <a:spcBef>
                          <a:spcPts val="0"/>
                        </a:spcBef>
                        <a:spcAft>
                          <a:spcPts val="0"/>
                        </a:spcAft>
                        <a:buNone/>
                      </a:pPr>
                      <a:r>
                        <a:rPr lang="en-US" sz="1600">
                          <a:solidFill>
                            <a:srgbClr val="242424"/>
                          </a:solidFill>
                        </a:rPr>
                        <a:t>Optimizer</a:t>
                      </a:r>
                      <a:endParaRPr sz="1600">
                        <a:solidFill>
                          <a:srgbClr val="242424"/>
                        </a:solidFill>
                      </a:endParaRPr>
                    </a:p>
                  </a:txBody>
                  <a:tcPr marL="63500" marR="63500" marT="63500" marB="63500"/>
                </a:tc>
                <a:tc>
                  <a:txBody>
                    <a:bodyPr/>
                    <a:lstStyle/>
                    <a:p>
                      <a:pPr marL="0" lvl="0" indent="0" algn="ctr" rtl="0">
                        <a:spcBef>
                          <a:spcPts val="0"/>
                        </a:spcBef>
                        <a:spcAft>
                          <a:spcPts val="0"/>
                        </a:spcAft>
                        <a:buNone/>
                      </a:pPr>
                      <a:r>
                        <a:rPr lang="en-US" sz="1600">
                          <a:solidFill>
                            <a:srgbClr val="242424"/>
                          </a:solidFill>
                        </a:rPr>
                        <a:t>Adam</a:t>
                      </a:r>
                      <a:endParaRPr sz="1600">
                        <a:solidFill>
                          <a:srgbClr val="242424"/>
                        </a:solidFill>
                      </a:endParaRPr>
                    </a:p>
                  </a:txBody>
                  <a:tcPr marL="63500" marR="63500" marT="63500" marB="63500"/>
                </a:tc>
                <a:extLst>
                  <a:ext uri="{0D108BD9-81ED-4DB2-BD59-A6C34878D82A}">
                    <a16:rowId xmlns:a16="http://schemas.microsoft.com/office/drawing/2014/main" val="10002"/>
                  </a:ext>
                </a:extLst>
              </a:tr>
              <a:tr h="398275">
                <a:tc>
                  <a:txBody>
                    <a:bodyPr/>
                    <a:lstStyle/>
                    <a:p>
                      <a:pPr marL="0" lvl="0" indent="0" algn="ctr" rtl="0">
                        <a:spcBef>
                          <a:spcPts val="0"/>
                        </a:spcBef>
                        <a:spcAft>
                          <a:spcPts val="0"/>
                        </a:spcAft>
                        <a:buNone/>
                      </a:pPr>
                      <a:r>
                        <a:rPr lang="en-US" sz="1600">
                          <a:solidFill>
                            <a:srgbClr val="242424"/>
                          </a:solidFill>
                        </a:rPr>
                        <a:t>Batch size</a:t>
                      </a:r>
                      <a:endParaRPr sz="1600">
                        <a:solidFill>
                          <a:srgbClr val="242424"/>
                        </a:solidFill>
                      </a:endParaRPr>
                    </a:p>
                  </a:txBody>
                  <a:tcPr marL="63500" marR="63500" marT="63500" marB="63500"/>
                </a:tc>
                <a:tc>
                  <a:txBody>
                    <a:bodyPr/>
                    <a:lstStyle/>
                    <a:p>
                      <a:pPr marL="0" lvl="0" indent="0" algn="ctr" rtl="0">
                        <a:spcBef>
                          <a:spcPts val="0"/>
                        </a:spcBef>
                        <a:spcAft>
                          <a:spcPts val="0"/>
                        </a:spcAft>
                        <a:buNone/>
                      </a:pPr>
                      <a:r>
                        <a:rPr lang="en-US" sz="1600">
                          <a:solidFill>
                            <a:srgbClr val="242424"/>
                          </a:solidFill>
                        </a:rPr>
                        <a:t>1</a:t>
                      </a:r>
                      <a:endParaRPr sz="1600">
                        <a:solidFill>
                          <a:srgbClr val="242424"/>
                        </a:solidFill>
                      </a:endParaRPr>
                    </a:p>
                  </a:txBody>
                  <a:tcPr marL="63500" marR="63500" marT="63500" marB="63500"/>
                </a:tc>
                <a:extLst>
                  <a:ext uri="{0D108BD9-81ED-4DB2-BD59-A6C34878D82A}">
                    <a16:rowId xmlns:a16="http://schemas.microsoft.com/office/drawing/2014/main" val="10003"/>
                  </a:ext>
                </a:extLst>
              </a:tr>
              <a:tr h="632350">
                <a:tc>
                  <a:txBody>
                    <a:bodyPr/>
                    <a:lstStyle/>
                    <a:p>
                      <a:pPr marL="0" lvl="0" indent="0" algn="ctr" rtl="0">
                        <a:spcBef>
                          <a:spcPts val="0"/>
                        </a:spcBef>
                        <a:spcAft>
                          <a:spcPts val="0"/>
                        </a:spcAft>
                        <a:buNone/>
                      </a:pPr>
                      <a:r>
                        <a:rPr lang="en-US" sz="1600">
                          <a:solidFill>
                            <a:srgbClr val="242424"/>
                          </a:solidFill>
                        </a:rPr>
                        <a:t>Number of neurons in each layer</a:t>
                      </a:r>
                      <a:endParaRPr sz="1600">
                        <a:solidFill>
                          <a:srgbClr val="242424"/>
                        </a:solidFill>
                      </a:endParaRPr>
                    </a:p>
                  </a:txBody>
                  <a:tcPr marL="63500" marR="63500" marT="63500" marB="63500"/>
                </a:tc>
                <a:tc>
                  <a:txBody>
                    <a:bodyPr/>
                    <a:lstStyle/>
                    <a:p>
                      <a:pPr marL="0" lvl="0" indent="0" algn="ctr" rtl="0">
                        <a:spcBef>
                          <a:spcPts val="0"/>
                        </a:spcBef>
                        <a:spcAft>
                          <a:spcPts val="0"/>
                        </a:spcAft>
                        <a:buNone/>
                      </a:pPr>
                      <a:r>
                        <a:rPr lang="en-US" sz="1600">
                          <a:solidFill>
                            <a:srgbClr val="242424"/>
                          </a:solidFill>
                        </a:rPr>
                        <a:t>64,128,256</a:t>
                      </a:r>
                      <a:endParaRPr sz="1600">
                        <a:solidFill>
                          <a:srgbClr val="242424"/>
                        </a:solidFill>
                      </a:endParaRPr>
                    </a:p>
                  </a:txBody>
                  <a:tcPr marL="63500" marR="63500" marT="63500" marB="63500"/>
                </a:tc>
                <a:extLst>
                  <a:ext uri="{0D108BD9-81ED-4DB2-BD59-A6C34878D82A}">
                    <a16:rowId xmlns:a16="http://schemas.microsoft.com/office/drawing/2014/main" val="10004"/>
                  </a:ext>
                </a:extLst>
              </a:tr>
              <a:tr h="398275">
                <a:tc>
                  <a:txBody>
                    <a:bodyPr/>
                    <a:lstStyle/>
                    <a:p>
                      <a:pPr marL="0" lvl="0" indent="0" algn="ctr" rtl="0">
                        <a:spcBef>
                          <a:spcPts val="0"/>
                        </a:spcBef>
                        <a:spcAft>
                          <a:spcPts val="0"/>
                        </a:spcAft>
                        <a:buNone/>
                      </a:pPr>
                      <a:r>
                        <a:rPr lang="en-US" sz="1600">
                          <a:solidFill>
                            <a:srgbClr val="242424"/>
                          </a:solidFill>
                        </a:rPr>
                        <a:t>Epochs</a:t>
                      </a:r>
                      <a:endParaRPr sz="1600">
                        <a:solidFill>
                          <a:srgbClr val="242424"/>
                        </a:solidFill>
                      </a:endParaRPr>
                    </a:p>
                  </a:txBody>
                  <a:tcPr marL="63500" marR="63500" marT="63500" marB="63500"/>
                </a:tc>
                <a:tc>
                  <a:txBody>
                    <a:bodyPr/>
                    <a:lstStyle/>
                    <a:p>
                      <a:pPr marL="0" lvl="0" indent="0" algn="ctr" rtl="0">
                        <a:spcBef>
                          <a:spcPts val="0"/>
                        </a:spcBef>
                        <a:spcAft>
                          <a:spcPts val="0"/>
                        </a:spcAft>
                        <a:buNone/>
                      </a:pPr>
                      <a:r>
                        <a:rPr lang="en-US" sz="1600">
                          <a:solidFill>
                            <a:srgbClr val="242424"/>
                          </a:solidFill>
                        </a:rPr>
                        <a:t>10</a:t>
                      </a:r>
                      <a:endParaRPr sz="1600">
                        <a:solidFill>
                          <a:srgbClr val="242424"/>
                        </a:solidFill>
                      </a:endParaRPr>
                    </a:p>
                  </a:txBody>
                  <a:tcPr marL="63500" marR="63500" marT="63500" marB="63500"/>
                </a:tc>
                <a:extLst>
                  <a:ext uri="{0D108BD9-81ED-4DB2-BD59-A6C34878D82A}">
                    <a16:rowId xmlns:a16="http://schemas.microsoft.com/office/drawing/2014/main" val="10005"/>
                  </a:ext>
                </a:extLst>
              </a:tr>
            </a:tbl>
          </a:graphicData>
        </a:graphic>
      </p:graphicFrame>
      <p:graphicFrame>
        <p:nvGraphicFramePr>
          <p:cNvPr id="2" name="Table 2">
            <a:extLst>
              <a:ext uri="{FF2B5EF4-FFF2-40B4-BE49-F238E27FC236}">
                <a16:creationId xmlns:a16="http://schemas.microsoft.com/office/drawing/2014/main" id="{B3C54A72-2368-6046-B7D1-F15A508D87EE}"/>
              </a:ext>
            </a:extLst>
          </p:cNvPr>
          <p:cNvGraphicFramePr>
            <a:graphicFrameLocks noGrp="1"/>
          </p:cNvGraphicFramePr>
          <p:nvPr>
            <p:extLst>
              <p:ext uri="{D42A27DB-BD31-4B8C-83A1-F6EECF244321}">
                <p14:modId xmlns:p14="http://schemas.microsoft.com/office/powerpoint/2010/main" val="790748010"/>
              </p:ext>
            </p:extLst>
          </p:nvPr>
        </p:nvGraphicFramePr>
        <p:xfrm>
          <a:off x="7704943" y="3396049"/>
          <a:ext cx="4002375" cy="2623724"/>
        </p:xfrm>
        <a:graphic>
          <a:graphicData uri="http://schemas.openxmlformats.org/drawingml/2006/table">
            <a:tbl>
              <a:tblPr firstRow="1" bandRow="1">
                <a:tableStyleId>{8FFAFB42-900E-4F74-AEBB-6C30D98F3BA8}</a:tableStyleId>
              </a:tblPr>
              <a:tblGrid>
                <a:gridCol w="1184224">
                  <a:extLst>
                    <a:ext uri="{9D8B030D-6E8A-4147-A177-3AD203B41FA5}">
                      <a16:colId xmlns:a16="http://schemas.microsoft.com/office/drawing/2014/main" val="845140832"/>
                    </a:ext>
                  </a:extLst>
                </a:gridCol>
                <a:gridCol w="2818151">
                  <a:extLst>
                    <a:ext uri="{9D8B030D-6E8A-4147-A177-3AD203B41FA5}">
                      <a16:colId xmlns:a16="http://schemas.microsoft.com/office/drawing/2014/main" val="3027582807"/>
                    </a:ext>
                  </a:extLst>
                </a:gridCol>
              </a:tblGrid>
              <a:tr h="655931">
                <a:tc>
                  <a:txBody>
                    <a:bodyPr/>
                    <a:lstStyle/>
                    <a:p>
                      <a:r>
                        <a:rPr lang="en-US" dirty="0"/>
                        <a:t>Time</a:t>
                      </a:r>
                    </a:p>
                  </a:txBody>
                  <a:tcPr/>
                </a:tc>
                <a:tc>
                  <a:txBody>
                    <a:bodyPr/>
                    <a:lstStyle/>
                    <a:p>
                      <a:r>
                        <a:rPr lang="en-US" dirty="0"/>
                        <a:t>Model prediction error %</a:t>
                      </a:r>
                    </a:p>
                  </a:txBody>
                  <a:tcPr/>
                </a:tc>
                <a:extLst>
                  <a:ext uri="{0D108BD9-81ED-4DB2-BD59-A6C34878D82A}">
                    <a16:rowId xmlns:a16="http://schemas.microsoft.com/office/drawing/2014/main" val="3252096768"/>
                  </a:ext>
                </a:extLst>
              </a:tr>
              <a:tr h="655931">
                <a:tc>
                  <a:txBody>
                    <a:bodyPr/>
                    <a:lstStyle/>
                    <a:p>
                      <a:r>
                        <a:rPr lang="en-US" dirty="0"/>
                        <a:t>5 Min</a:t>
                      </a:r>
                    </a:p>
                  </a:txBody>
                  <a:tcPr/>
                </a:tc>
                <a:tc>
                  <a:txBody>
                    <a:bodyPr/>
                    <a:lstStyle/>
                    <a:p>
                      <a:r>
                        <a:rPr lang="en-US" dirty="0"/>
                        <a:t>3.5%</a:t>
                      </a:r>
                    </a:p>
                  </a:txBody>
                  <a:tcPr/>
                </a:tc>
                <a:extLst>
                  <a:ext uri="{0D108BD9-81ED-4DB2-BD59-A6C34878D82A}">
                    <a16:rowId xmlns:a16="http://schemas.microsoft.com/office/drawing/2014/main" val="2349570933"/>
                  </a:ext>
                </a:extLst>
              </a:tr>
              <a:tr h="655931">
                <a:tc>
                  <a:txBody>
                    <a:bodyPr/>
                    <a:lstStyle/>
                    <a:p>
                      <a:r>
                        <a:rPr lang="en-US" dirty="0"/>
                        <a:t>10 Min</a:t>
                      </a:r>
                    </a:p>
                  </a:txBody>
                  <a:tcPr/>
                </a:tc>
                <a:tc>
                  <a:txBody>
                    <a:bodyPr/>
                    <a:lstStyle/>
                    <a:p>
                      <a:r>
                        <a:rPr lang="en-US" dirty="0"/>
                        <a:t>5.6%</a:t>
                      </a:r>
                    </a:p>
                  </a:txBody>
                  <a:tcPr/>
                </a:tc>
                <a:extLst>
                  <a:ext uri="{0D108BD9-81ED-4DB2-BD59-A6C34878D82A}">
                    <a16:rowId xmlns:a16="http://schemas.microsoft.com/office/drawing/2014/main" val="2786998049"/>
                  </a:ext>
                </a:extLst>
              </a:tr>
              <a:tr h="655931">
                <a:tc>
                  <a:txBody>
                    <a:bodyPr/>
                    <a:lstStyle/>
                    <a:p>
                      <a:r>
                        <a:rPr lang="en-US" dirty="0"/>
                        <a:t>15 Min</a:t>
                      </a:r>
                    </a:p>
                  </a:txBody>
                  <a:tcPr/>
                </a:tc>
                <a:tc>
                  <a:txBody>
                    <a:bodyPr/>
                    <a:lstStyle/>
                    <a:p>
                      <a:r>
                        <a:rPr lang="en-US" dirty="0"/>
                        <a:t>8.7%</a:t>
                      </a:r>
                    </a:p>
                  </a:txBody>
                  <a:tcPr/>
                </a:tc>
                <a:extLst>
                  <a:ext uri="{0D108BD9-81ED-4DB2-BD59-A6C34878D82A}">
                    <a16:rowId xmlns:a16="http://schemas.microsoft.com/office/drawing/2014/main" val="1655837362"/>
                  </a:ext>
                </a:extLst>
              </a:tr>
            </a:tbl>
          </a:graphicData>
        </a:graphic>
      </p:graphicFrame>
      <p:pic>
        <p:nvPicPr>
          <p:cNvPr id="8" name="Picture 7">
            <a:extLst>
              <a:ext uri="{FF2B5EF4-FFF2-40B4-BE49-F238E27FC236}">
                <a16:creationId xmlns:a16="http://schemas.microsoft.com/office/drawing/2014/main" id="{B5E68DA4-31F5-A638-ACCD-6F85B6414C2B}"/>
              </a:ext>
            </a:extLst>
          </p:cNvPr>
          <p:cNvPicPr>
            <a:picLocks noChangeAspect="1"/>
          </p:cNvPicPr>
          <p:nvPr/>
        </p:nvPicPr>
        <p:blipFill>
          <a:blip r:embed="rId3"/>
          <a:stretch>
            <a:fillRect/>
          </a:stretch>
        </p:blipFill>
        <p:spPr>
          <a:xfrm>
            <a:off x="5288280" y="2245302"/>
            <a:ext cx="6419038" cy="101724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Results</a:t>
            </a:r>
          </a:p>
        </p:txBody>
      </p:sp>
      <p:pic>
        <p:nvPicPr>
          <p:cNvPr id="383" name="Google Shape;383;p13"/>
          <p:cNvPicPr preferRelativeResize="0"/>
          <p:nvPr/>
        </p:nvPicPr>
        <p:blipFill>
          <a:blip r:embed="rId3">
            <a:alphaModFix/>
          </a:blip>
          <a:stretch>
            <a:fillRect/>
          </a:stretch>
        </p:blipFill>
        <p:spPr>
          <a:xfrm>
            <a:off x="103525" y="2170325"/>
            <a:ext cx="11580825" cy="4357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0B7AA-C163-3094-BFD5-3A6FEFAF1384}"/>
              </a:ext>
            </a:extLst>
          </p:cNvPr>
          <p:cNvSpPr>
            <a:spLocks noGrp="1"/>
          </p:cNvSpPr>
          <p:nvPr>
            <p:ph type="title"/>
          </p:nvPr>
        </p:nvSpPr>
        <p:spPr/>
        <p:txBody>
          <a:bodyPr/>
          <a:lstStyle/>
          <a:p>
            <a:r>
              <a:rPr lang="en-US" dirty="0"/>
              <a:t>Comparison with state of art results</a:t>
            </a:r>
          </a:p>
        </p:txBody>
      </p:sp>
      <p:graphicFrame>
        <p:nvGraphicFramePr>
          <p:cNvPr id="4" name="Content Placeholder 3">
            <a:extLst>
              <a:ext uri="{FF2B5EF4-FFF2-40B4-BE49-F238E27FC236}">
                <a16:creationId xmlns:a16="http://schemas.microsoft.com/office/drawing/2014/main" id="{B0BDAFCE-C98F-C531-0779-A62F4240F5A8}"/>
              </a:ext>
            </a:extLst>
          </p:cNvPr>
          <p:cNvGraphicFramePr>
            <a:graphicFrameLocks noGrp="1"/>
          </p:cNvGraphicFramePr>
          <p:nvPr>
            <p:ph idx="1"/>
            <p:extLst>
              <p:ext uri="{D42A27DB-BD31-4B8C-83A1-F6EECF244321}">
                <p14:modId xmlns:p14="http://schemas.microsoft.com/office/powerpoint/2010/main" val="2345330347"/>
              </p:ext>
            </p:extLst>
          </p:nvPr>
        </p:nvGraphicFramePr>
        <p:xfrm>
          <a:off x="1154953" y="2449466"/>
          <a:ext cx="8266633" cy="3378200"/>
        </p:xfrm>
        <a:graphic>
          <a:graphicData uri="http://schemas.openxmlformats.org/drawingml/2006/table">
            <a:tbl>
              <a:tblPr/>
              <a:tblGrid>
                <a:gridCol w="2720282">
                  <a:extLst>
                    <a:ext uri="{9D8B030D-6E8A-4147-A177-3AD203B41FA5}">
                      <a16:colId xmlns:a16="http://schemas.microsoft.com/office/drawing/2014/main" val="1842525700"/>
                    </a:ext>
                  </a:extLst>
                </a:gridCol>
                <a:gridCol w="2775236">
                  <a:extLst>
                    <a:ext uri="{9D8B030D-6E8A-4147-A177-3AD203B41FA5}">
                      <a16:colId xmlns:a16="http://schemas.microsoft.com/office/drawing/2014/main" val="3930559895"/>
                    </a:ext>
                  </a:extLst>
                </a:gridCol>
                <a:gridCol w="2771115">
                  <a:extLst>
                    <a:ext uri="{9D8B030D-6E8A-4147-A177-3AD203B41FA5}">
                      <a16:colId xmlns:a16="http://schemas.microsoft.com/office/drawing/2014/main" val="3622871314"/>
                    </a:ext>
                  </a:extLst>
                </a:gridCol>
              </a:tblGrid>
              <a:tr h="0">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Authors</a:t>
                      </a:r>
                      <a:endParaRPr lang="en-IN" sz="1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Models</a:t>
                      </a:r>
                      <a:endParaRPr lang="en-IN" sz="1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Final Model</a:t>
                      </a:r>
                      <a:endParaRPr lang="en-IN" sz="1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9110523"/>
                  </a:ext>
                </a:extLst>
              </a:tr>
              <a:tr h="0">
                <a:tc>
                  <a:txBody>
                    <a:bodyPr/>
                    <a:lstStyle/>
                    <a:p>
                      <a:pPr rtl="0" fontAlgn="t">
                        <a:spcBef>
                          <a:spcPts val="0"/>
                        </a:spcBef>
                        <a:spcAft>
                          <a:spcPts val="0"/>
                        </a:spcAft>
                      </a:pPr>
                      <a:r>
                        <a:rPr lang="en-IN" sz="1800" b="0" i="0" u="none" strike="noStrike" dirty="0">
                          <a:solidFill>
                            <a:srgbClr val="000000"/>
                          </a:solidFill>
                          <a:effectLst/>
                          <a:latin typeface="Times New Roman" panose="02020603050405020304" pitchFamily="18" charset="0"/>
                        </a:rPr>
                        <a:t>Chen, Wenjing,2022</a:t>
                      </a:r>
                      <a:endParaRPr lang="en-IN" sz="1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800" b="0" i="0" u="none" strike="noStrike">
                          <a:solidFill>
                            <a:srgbClr val="000000"/>
                          </a:solidFill>
                          <a:effectLst/>
                          <a:latin typeface="Times New Roman" panose="02020603050405020304" pitchFamily="18" charset="0"/>
                        </a:rPr>
                        <a:t>SVM and LSTM</a:t>
                      </a:r>
                      <a:endParaRPr lang="en-IN" sz="1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800" b="0" i="0" u="none" strike="noStrike">
                          <a:solidFill>
                            <a:srgbClr val="000000"/>
                          </a:solidFill>
                          <a:effectLst/>
                          <a:latin typeface="Times New Roman" panose="02020603050405020304" pitchFamily="18" charset="0"/>
                        </a:rPr>
                        <a:t>Hybrid Model of SVM and LSTM</a:t>
                      </a:r>
                      <a:endParaRPr lang="en-IN" sz="1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791521"/>
                  </a:ext>
                </a:extLst>
              </a:tr>
              <a:tr h="0">
                <a:tc>
                  <a:txBody>
                    <a:bodyPr/>
                    <a:lstStyle/>
                    <a:p>
                      <a:pPr rtl="0" fontAlgn="t">
                        <a:spcBef>
                          <a:spcPts val="0"/>
                        </a:spcBef>
                        <a:spcAft>
                          <a:spcPts val="0"/>
                        </a:spcAft>
                      </a:pPr>
                      <a:r>
                        <a:rPr lang="en-IN" sz="1800" b="0" i="0" u="none" strike="noStrike" dirty="0">
                          <a:solidFill>
                            <a:srgbClr val="000000"/>
                          </a:solidFill>
                          <a:effectLst/>
                          <a:latin typeface="Times New Roman" panose="02020603050405020304" pitchFamily="18" charset="0"/>
                        </a:rPr>
                        <a:t>Manjula, K. A. and Karthikeyan, P. (2019)</a:t>
                      </a:r>
                      <a:endParaRPr lang="en-IN" sz="1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800" b="0" i="0" u="none" strike="noStrike" dirty="0">
                          <a:solidFill>
                            <a:srgbClr val="000000"/>
                          </a:solidFill>
                          <a:effectLst/>
                          <a:latin typeface="Times New Roman" panose="02020603050405020304" pitchFamily="18" charset="0"/>
                        </a:rPr>
                        <a:t>Linear Regression, Random Forest, Gradient Boosting</a:t>
                      </a:r>
                      <a:endParaRPr lang="en-IN" sz="1800" dirty="0">
                        <a:effectLst/>
                      </a:endParaRPr>
                    </a:p>
                    <a:p>
                      <a:pPr fontAlgn="t"/>
                      <a:br>
                        <a:rPr lang="en-IN" sz="1800" dirty="0">
                          <a:effectLst/>
                        </a:rPr>
                      </a:br>
                      <a:endParaRPr lang="en-IN" sz="1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800" b="0" i="0" u="none" strike="noStrike" dirty="0">
                          <a:solidFill>
                            <a:srgbClr val="000000"/>
                          </a:solidFill>
                          <a:effectLst/>
                          <a:latin typeface="Times New Roman" panose="02020603050405020304" pitchFamily="18" charset="0"/>
                        </a:rPr>
                        <a:t>Random Forest and Gradient Boosting </a:t>
                      </a:r>
                      <a:endParaRPr lang="en-IN" sz="1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5308665"/>
                  </a:ext>
                </a:extLst>
              </a:tr>
              <a:tr h="0">
                <a:tc>
                  <a:txBody>
                    <a:bodyPr/>
                    <a:lstStyle/>
                    <a:p>
                      <a:pPr rtl="0" fontAlgn="t">
                        <a:spcBef>
                          <a:spcPts val="0"/>
                        </a:spcBef>
                        <a:spcAft>
                          <a:spcPts val="0"/>
                        </a:spcAft>
                      </a:pPr>
                      <a:r>
                        <a:rPr lang="en-IN" sz="1800" b="0" i="0" u="none" strike="noStrike">
                          <a:solidFill>
                            <a:srgbClr val="000000"/>
                          </a:solidFill>
                          <a:effectLst/>
                          <a:latin typeface="Times New Roman" panose="02020603050405020304" pitchFamily="18" charset="0"/>
                        </a:rPr>
                        <a:t>Dr T Chadrabai and Dr. K. Suresh, 2020</a:t>
                      </a:r>
                      <a:endParaRPr lang="en-IN" sz="1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800" b="0" i="0" u="none" strike="noStrike">
                          <a:solidFill>
                            <a:srgbClr val="000000"/>
                          </a:solidFill>
                          <a:effectLst/>
                          <a:latin typeface="Times New Roman" panose="02020603050405020304" pitchFamily="18" charset="0"/>
                        </a:rPr>
                        <a:t>Linear Regression, Random Forest, SVM</a:t>
                      </a:r>
                      <a:endParaRPr lang="en-IN" sz="1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800" b="0" i="0" u="none" strike="noStrike">
                          <a:solidFill>
                            <a:srgbClr val="000000"/>
                          </a:solidFill>
                          <a:effectLst/>
                          <a:latin typeface="Times New Roman" panose="02020603050405020304" pitchFamily="18" charset="0"/>
                        </a:rPr>
                        <a:t>Linear Regression</a:t>
                      </a:r>
                      <a:endParaRPr lang="en-IN" sz="1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7975369"/>
                  </a:ext>
                </a:extLst>
              </a:tr>
              <a:tr h="0">
                <a:tc>
                  <a:txBody>
                    <a:bodyPr/>
                    <a:lstStyle/>
                    <a:p>
                      <a:pPr rtl="0" fontAlgn="t">
                        <a:spcBef>
                          <a:spcPts val="0"/>
                        </a:spcBef>
                        <a:spcAft>
                          <a:spcPts val="0"/>
                        </a:spcAft>
                      </a:pPr>
                      <a:r>
                        <a:rPr lang="en-IN" sz="1800" b="0" i="0" u="none" strike="noStrike">
                          <a:solidFill>
                            <a:srgbClr val="000000"/>
                          </a:solidFill>
                          <a:effectLst/>
                          <a:latin typeface="Times New Roman" panose="02020603050405020304" pitchFamily="18" charset="0"/>
                        </a:rPr>
                        <a:t>My work</a:t>
                      </a:r>
                      <a:endParaRPr lang="en-IN" sz="1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800" b="0" i="0" u="none" strike="noStrike">
                          <a:solidFill>
                            <a:srgbClr val="000000"/>
                          </a:solidFill>
                          <a:effectLst/>
                          <a:latin typeface="Times New Roman" panose="02020603050405020304" pitchFamily="18" charset="0"/>
                        </a:rPr>
                        <a:t>CNN, LSTM, GRU, RL</a:t>
                      </a:r>
                      <a:endParaRPr lang="en-IN" sz="1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800" b="0" i="0" u="none" strike="noStrike" dirty="0">
                          <a:solidFill>
                            <a:srgbClr val="000000"/>
                          </a:solidFill>
                          <a:effectLst/>
                          <a:latin typeface="Times New Roman" panose="02020603050405020304" pitchFamily="18" charset="0"/>
                        </a:rPr>
                        <a:t>GRU </a:t>
                      </a:r>
                      <a:endParaRPr lang="en-IN" sz="1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8752691"/>
                  </a:ext>
                </a:extLst>
              </a:tr>
            </a:tbl>
          </a:graphicData>
        </a:graphic>
      </p:graphicFrame>
      <p:sp>
        <p:nvSpPr>
          <p:cNvPr id="5" name="Rectangle 1">
            <a:extLst>
              <a:ext uri="{FF2B5EF4-FFF2-40B4-BE49-F238E27FC236}">
                <a16:creationId xmlns:a16="http://schemas.microsoft.com/office/drawing/2014/main" id="{3DA51935-10B0-1710-62B3-F593F66A4EA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1353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Conclusion</a:t>
            </a:r>
            <a:endParaRPr/>
          </a:p>
        </p:txBody>
      </p:sp>
      <p:sp>
        <p:nvSpPr>
          <p:cNvPr id="397" name="Google Shape;397;p1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457200" lvl="0" indent="-374650" algn="l" rtl="0">
              <a:spcBef>
                <a:spcPts val="0"/>
              </a:spcBef>
              <a:spcAft>
                <a:spcPts val="0"/>
              </a:spcAft>
              <a:buClr>
                <a:schemeClr val="dk1"/>
              </a:buClr>
              <a:buSzPts val="2300"/>
              <a:buFont typeface="Arial"/>
              <a:buChar char="►"/>
            </a:pPr>
            <a:r>
              <a:rPr lang="en-US" sz="2000" dirty="0">
                <a:solidFill>
                  <a:schemeClr val="dk1"/>
                </a:solidFill>
                <a:latin typeface="Arial"/>
                <a:ea typeface="Arial"/>
                <a:cs typeface="Arial"/>
                <a:sym typeface="Arial"/>
              </a:rPr>
              <a:t>In conclusion, I have tried using CNN, RNN, and RL models on gold dataset with no moderation in data. </a:t>
            </a:r>
            <a:endParaRPr sz="2000" dirty="0">
              <a:solidFill>
                <a:schemeClr val="dk1"/>
              </a:solidFill>
              <a:latin typeface="Arial"/>
              <a:ea typeface="Arial"/>
              <a:cs typeface="Arial"/>
              <a:sym typeface="Arial"/>
            </a:endParaRPr>
          </a:p>
          <a:p>
            <a:pPr marL="457200" lvl="0" indent="-374650" algn="l" rtl="0">
              <a:spcBef>
                <a:spcPts val="0"/>
              </a:spcBef>
              <a:spcAft>
                <a:spcPts val="0"/>
              </a:spcAft>
              <a:buClr>
                <a:schemeClr val="dk1"/>
              </a:buClr>
              <a:buSzPts val="2300"/>
              <a:buFont typeface="Arial"/>
              <a:buChar char="►"/>
            </a:pPr>
            <a:r>
              <a:rPr lang="en-US" sz="2000" dirty="0">
                <a:solidFill>
                  <a:schemeClr val="dk1"/>
                </a:solidFill>
                <a:latin typeface="Arial"/>
                <a:ea typeface="Arial"/>
                <a:cs typeface="Arial"/>
                <a:sym typeface="Arial"/>
              </a:rPr>
              <a:t>GRU model with explained parameters has worked better in producing the results more accurately. </a:t>
            </a:r>
            <a:endParaRPr sz="2000" dirty="0">
              <a:solidFill>
                <a:schemeClr val="dk1"/>
              </a:solidFill>
              <a:latin typeface="Arial"/>
              <a:ea typeface="Arial"/>
              <a:cs typeface="Arial"/>
              <a:sym typeface="Arial"/>
            </a:endParaRPr>
          </a:p>
          <a:p>
            <a:pPr marL="457200" lvl="0" indent="-374650" algn="l" rtl="0">
              <a:spcBef>
                <a:spcPts val="0"/>
              </a:spcBef>
              <a:spcAft>
                <a:spcPts val="0"/>
              </a:spcAft>
              <a:buClr>
                <a:schemeClr val="dk1"/>
              </a:buClr>
              <a:buSzPts val="2300"/>
              <a:buFont typeface="Arial"/>
              <a:buChar char="►"/>
            </a:pPr>
            <a:r>
              <a:rPr lang="en-US" sz="2000" dirty="0">
                <a:solidFill>
                  <a:schemeClr val="dk1"/>
                </a:solidFill>
                <a:latin typeface="Arial"/>
                <a:ea typeface="Arial"/>
                <a:cs typeface="Arial"/>
                <a:sym typeface="Arial"/>
              </a:rPr>
              <a:t>My future work will be mostly based on RL to achieve more accurate results . </a:t>
            </a:r>
            <a:endParaRPr sz="2000" dirty="0">
              <a:solidFill>
                <a:schemeClr val="dk1"/>
              </a:solidFill>
              <a:latin typeface="Arial"/>
              <a:ea typeface="Arial"/>
              <a:cs typeface="Arial"/>
              <a:sym typeface="Arial"/>
            </a:endParaRPr>
          </a:p>
          <a:p>
            <a:pPr marL="342900" lvl="0" indent="-251459" algn="l" rtl="0">
              <a:spcBef>
                <a:spcPts val="0"/>
              </a:spcBef>
              <a:spcAft>
                <a:spcPts val="0"/>
              </a:spcAft>
              <a:buSzPts val="1440"/>
              <a:buNone/>
            </a:pPr>
            <a:endParaRPr sz="2900"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Shape 265"/>
        <p:cNvGrpSpPr/>
        <p:nvPr/>
      </p:nvGrpSpPr>
      <p:grpSpPr>
        <a:xfrm>
          <a:off x="0" y="0"/>
          <a:ext cx="0" cy="0"/>
          <a:chOff x="0" y="0"/>
          <a:chExt cx="0" cy="0"/>
        </a:xfrm>
      </p:grpSpPr>
      <p:sp useBgFill="1">
        <p:nvSpPr>
          <p:cNvPr id="269" name="Rectangle 191">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0" name="Group 19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71" name="Rectangle 19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9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66" name="Google Shape;266;p2"/>
          <p:cNvSpPr txBox="1">
            <a:spLocks noGrp="1"/>
          </p:cNvSpPr>
          <p:nvPr>
            <p:ph type="title"/>
          </p:nvPr>
        </p:nvSpPr>
        <p:spPr>
          <a:xfrm>
            <a:off x="836247" y="1085549"/>
            <a:ext cx="3430947" cy="4686903"/>
          </a:xfrm>
          <a:prstGeom prst="rect">
            <a:avLst/>
          </a:prstGeom>
        </p:spPr>
        <p:txBody>
          <a:bodyPr spcFirstLastPara="1" lIns="91425" tIns="45700" rIns="91425" bIns="45700" anchor="ctr" anchorCtr="0">
            <a:normAutofit/>
          </a:bodyPr>
          <a:lstStyle/>
          <a:p>
            <a:pPr marL="0" lvl="0" indent="0" algn="r" rtl="0">
              <a:spcBef>
                <a:spcPts val="0"/>
              </a:spcBef>
              <a:spcAft>
                <a:spcPts val="0"/>
              </a:spcAft>
              <a:buClr>
                <a:schemeClr val="lt2"/>
              </a:buClr>
              <a:buSzPts val="3600"/>
              <a:buFont typeface="Century Gothic"/>
              <a:buNone/>
            </a:pPr>
            <a:r>
              <a:rPr lang="en-US">
                <a:solidFill>
                  <a:schemeClr val="tx1"/>
                </a:solidFill>
              </a:rPr>
              <a:t>Aim and Objectives</a:t>
            </a:r>
            <a:endParaRPr lang="en-US" dirty="0">
              <a:solidFill>
                <a:schemeClr val="tx1"/>
              </a:solidFill>
            </a:endParaRPr>
          </a:p>
        </p:txBody>
      </p:sp>
      <p:cxnSp>
        <p:nvCxnSpPr>
          <p:cNvPr id="196" name="Straight Connector 195">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67" name="Google Shape;267;p2"/>
          <p:cNvSpPr txBox="1">
            <a:spLocks noGrp="1"/>
          </p:cNvSpPr>
          <p:nvPr>
            <p:ph idx="1"/>
          </p:nvPr>
        </p:nvSpPr>
        <p:spPr>
          <a:xfrm>
            <a:off x="5041399" y="1085549"/>
            <a:ext cx="5579707" cy="4686903"/>
          </a:xfrm>
          <a:prstGeom prst="rect">
            <a:avLst/>
          </a:prstGeom>
        </p:spPr>
        <p:txBody>
          <a:bodyPr spcFirstLastPara="1" lIns="91425" tIns="45700" rIns="91425" bIns="45700" anchor="ctr" anchorCtr="0">
            <a:normAutofit/>
          </a:bodyPr>
          <a:lstStyle/>
          <a:p>
            <a:pPr marL="0" lvl="0" indent="0" rtl="0">
              <a:spcBef>
                <a:spcPts val="0"/>
              </a:spcBef>
              <a:spcAft>
                <a:spcPts val="0"/>
              </a:spcAft>
              <a:buSzPts val="1440"/>
              <a:buNone/>
            </a:pPr>
            <a:endParaRPr lang="en-IN" dirty="0">
              <a:solidFill>
                <a:schemeClr val="tx1"/>
              </a:solidFill>
            </a:endParaRPr>
          </a:p>
          <a:p>
            <a:pPr marL="0" lvl="0" indent="0" rtl="0">
              <a:spcBef>
                <a:spcPts val="0"/>
              </a:spcBef>
              <a:spcAft>
                <a:spcPts val="0"/>
              </a:spcAft>
              <a:buSzPts val="1440"/>
              <a:buNone/>
            </a:pPr>
            <a:r>
              <a:rPr lang="en-IN" dirty="0">
                <a:solidFill>
                  <a:schemeClr val="tx1"/>
                </a:solidFill>
              </a:rPr>
              <a:t>Aim </a:t>
            </a:r>
          </a:p>
          <a:p>
            <a:pPr marL="342900" lvl="0" indent="-342900" rtl="0">
              <a:spcBef>
                <a:spcPts val="1000"/>
              </a:spcBef>
              <a:spcAft>
                <a:spcPts val="0"/>
              </a:spcAft>
              <a:buSzPts val="1440"/>
              <a:buChar char="►"/>
            </a:pPr>
            <a:r>
              <a:rPr lang="en-IN" dirty="0">
                <a:solidFill>
                  <a:schemeClr val="tx1"/>
                </a:solidFill>
              </a:rPr>
              <a:t>Conduct an empirical study and analysis with the goal to predict intraday stock price using deep learning-based algorithms</a:t>
            </a:r>
          </a:p>
          <a:p>
            <a:pPr marL="342900" lvl="0" indent="-342900" rtl="0">
              <a:spcBef>
                <a:spcPts val="1000"/>
              </a:spcBef>
              <a:spcAft>
                <a:spcPts val="0"/>
              </a:spcAft>
              <a:buSzPts val="1440"/>
              <a:buChar char="►"/>
            </a:pPr>
            <a:endParaRPr lang="en-IN" dirty="0">
              <a:solidFill>
                <a:schemeClr val="tx1"/>
              </a:solidFill>
            </a:endParaRPr>
          </a:p>
          <a:p>
            <a:pPr marL="0" lvl="0" indent="0" rtl="0">
              <a:spcBef>
                <a:spcPts val="1000"/>
              </a:spcBef>
              <a:spcAft>
                <a:spcPts val="0"/>
              </a:spcAft>
              <a:buSzPts val="1440"/>
              <a:buNone/>
            </a:pPr>
            <a:r>
              <a:rPr lang="en-IN" dirty="0">
                <a:solidFill>
                  <a:schemeClr val="tx1"/>
                </a:solidFill>
              </a:rPr>
              <a:t>Objectives</a:t>
            </a:r>
          </a:p>
          <a:p>
            <a:pPr marL="342900" lvl="0" indent="-342900" rtl="0">
              <a:spcBef>
                <a:spcPts val="1000"/>
              </a:spcBef>
              <a:spcAft>
                <a:spcPts val="0"/>
              </a:spcAft>
              <a:buSzPts val="1440"/>
              <a:buChar char="►"/>
            </a:pPr>
            <a:r>
              <a:rPr lang="en-IN" dirty="0">
                <a:solidFill>
                  <a:schemeClr val="tx1"/>
                </a:solidFill>
              </a:rPr>
              <a:t>Compare the performance of algorithms with respect to minimization achieved in the error rates in prediction. </a:t>
            </a:r>
          </a:p>
          <a:p>
            <a:pPr marL="342900" lvl="0" indent="-342900" rtl="0">
              <a:spcBef>
                <a:spcPts val="1000"/>
              </a:spcBef>
              <a:spcAft>
                <a:spcPts val="0"/>
              </a:spcAft>
              <a:buSzPts val="1440"/>
              <a:buChar char="►"/>
            </a:pPr>
            <a:r>
              <a:rPr lang="en-IN" dirty="0">
                <a:solidFill>
                  <a:schemeClr val="tx1"/>
                </a:solidFill>
              </a:rPr>
              <a:t>The models are fine-tuned and evaluated with better hyperparameters for better models to predict prices close to real value.</a:t>
            </a:r>
          </a:p>
          <a:p>
            <a:pPr marL="342900" lvl="0" indent="-251459" rtl="0">
              <a:spcBef>
                <a:spcPts val="1000"/>
              </a:spcBef>
              <a:spcAft>
                <a:spcPts val="0"/>
              </a:spcAft>
              <a:buSzPts val="1440"/>
              <a:buNone/>
            </a:pPr>
            <a:endParaRPr lang="en-IN" dirty="0">
              <a:solidFill>
                <a:schemeClr val="tx1"/>
              </a:solidFill>
            </a:endParaRPr>
          </a:p>
        </p:txBody>
      </p:sp>
      <p:sp>
        <p:nvSpPr>
          <p:cNvPr id="197" name="Footer Placeholder 4">
            <a:extLst>
              <a:ext uri="{FF2B5EF4-FFF2-40B4-BE49-F238E27FC236}">
                <a16:creationId xmlns:a16="http://schemas.microsoft.com/office/drawing/2014/main" id="{0308D749-5984-4BB8-A788-A85D24304A0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61110" y="6391838"/>
            <a:ext cx="3859795" cy="304801"/>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b="1" dirty="0">
              <a:solidFill>
                <a:srgbClr val="B31166"/>
              </a:solidFill>
            </a:endParaRPr>
          </a:p>
        </p:txBody>
      </p:sp>
      <p:sp>
        <p:nvSpPr>
          <p:cNvPr id="198" name="Date Placeholder 3">
            <a:extLst>
              <a:ext uri="{FF2B5EF4-FFF2-40B4-BE49-F238E27FC236}">
                <a16:creationId xmlns:a16="http://schemas.microsoft.com/office/drawing/2014/main" id="{95B8172D-A4C8-41B4-8991-78BBEC4039D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7718854" y="6391839"/>
            <a:ext cx="2997637" cy="304798"/>
          </a:xfrm>
          <a:prstGeom prst="rect">
            <a:avLst/>
          </a:prstGeom>
        </p:spPr>
        <p:txBody>
          <a:bodyPr vert="horz" lIns="91440" tIns="45720" rIns="91440" bIns="45720" rtlCol="0" anchor="t"/>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endParaRPr lang="en-US" b="1" dirty="0">
              <a:solidFill>
                <a:srgbClr val="B31166"/>
              </a:solidFill>
            </a:endParaRPr>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1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References</a:t>
            </a:r>
          </a:p>
        </p:txBody>
      </p:sp>
      <p:sp>
        <p:nvSpPr>
          <p:cNvPr id="403" name="Google Shape;403;p18"/>
          <p:cNvSpPr txBox="1">
            <a:spLocks noGrp="1"/>
          </p:cNvSpPr>
          <p:nvPr>
            <p:ph idx="1"/>
          </p:nvPr>
        </p:nvSpPr>
        <p:spPr>
          <a:xfrm>
            <a:off x="548640" y="2603499"/>
            <a:ext cx="11094720" cy="3766821"/>
          </a:xfrm>
          <a:prstGeom prst="rect">
            <a:avLst/>
          </a:prstGeom>
          <a:noFill/>
          <a:ln>
            <a:solidFill>
              <a:schemeClr val="tx1"/>
            </a:solidFill>
          </a:ln>
        </p:spPr>
        <p:txBody>
          <a:bodyPr spcFirstLastPara="1" wrap="square" lIns="91425" tIns="45700" rIns="91425" bIns="45700" anchor="t" anchorCtr="0">
            <a:normAutofit fontScale="25000" lnSpcReduction="20000"/>
          </a:bodyPr>
          <a:lstStyle/>
          <a:p>
            <a:pPr marL="0" lvl="0" indent="0" algn="l" rtl="0">
              <a:lnSpc>
                <a:spcPct val="115000"/>
              </a:lnSpc>
              <a:spcBef>
                <a:spcPts val="0"/>
              </a:spcBef>
              <a:spcAft>
                <a:spcPts val="0"/>
              </a:spcAft>
              <a:buSzPct val="91666"/>
              <a:buNone/>
            </a:pPr>
            <a:endParaRPr lang="en-IN" sz="5600" dirty="0">
              <a:solidFill>
                <a:schemeClr val="dk1"/>
              </a:solidFill>
              <a:latin typeface="Arial" panose="020B0604020202020204" pitchFamily="34" charset="0"/>
              <a:ea typeface="Times New Roman"/>
              <a:cs typeface="Arial" panose="020B0604020202020204" pitchFamily="34" charset="0"/>
              <a:sym typeface="Times New Roman"/>
            </a:endParaRPr>
          </a:p>
          <a:p>
            <a:pPr marL="457200" lvl="0" indent="-299085" algn="l" rtl="0">
              <a:lnSpc>
                <a:spcPct val="115000"/>
              </a:lnSpc>
              <a:spcBef>
                <a:spcPts val="0"/>
              </a:spcBef>
              <a:spcAft>
                <a:spcPts val="0"/>
              </a:spcAft>
              <a:buSzPct val="100000"/>
              <a:buFont typeface="Times New Roman"/>
              <a:buChar char="●"/>
            </a:pPr>
            <a:r>
              <a:rPr lang="en-IN" sz="5200" dirty="0">
                <a:solidFill>
                  <a:schemeClr val="dk1"/>
                </a:solidFill>
                <a:latin typeface="Arial" panose="020B0604020202020204" pitchFamily="34" charset="0"/>
                <a:ea typeface="Times New Roman"/>
                <a:cs typeface="Arial" panose="020B0604020202020204" pitchFamily="34" charset="0"/>
                <a:sym typeface="Times New Roman"/>
              </a:rPr>
              <a:t>Weng, F., Chen, Y., Wang, Z. et al,2020. </a:t>
            </a:r>
            <a:r>
              <a:rPr lang="en-IN" sz="5200" i="1" dirty="0">
                <a:solidFill>
                  <a:schemeClr val="dk1"/>
                </a:solidFill>
                <a:latin typeface="Arial" panose="020B0604020202020204" pitchFamily="34" charset="0"/>
                <a:ea typeface="Times New Roman"/>
                <a:cs typeface="Arial" panose="020B0604020202020204" pitchFamily="34" charset="0"/>
                <a:sym typeface="Times New Roman"/>
              </a:rPr>
              <a:t>Gold price forecasting research based on an improved online extreme learning machine algorithm</a:t>
            </a:r>
            <a:r>
              <a:rPr lang="en-IN" sz="5200" dirty="0">
                <a:solidFill>
                  <a:schemeClr val="dk1"/>
                </a:solidFill>
                <a:latin typeface="Arial" panose="020B0604020202020204" pitchFamily="34" charset="0"/>
                <a:ea typeface="Times New Roman"/>
                <a:cs typeface="Arial" panose="020B0604020202020204" pitchFamily="34" charset="0"/>
                <a:sym typeface="Times New Roman"/>
              </a:rPr>
              <a:t>. J Ambient </a:t>
            </a:r>
            <a:r>
              <a:rPr lang="en-IN" sz="5200" dirty="0" err="1">
                <a:solidFill>
                  <a:schemeClr val="dk1"/>
                </a:solidFill>
                <a:latin typeface="Arial" panose="020B0604020202020204" pitchFamily="34" charset="0"/>
                <a:ea typeface="Times New Roman"/>
                <a:cs typeface="Arial" panose="020B0604020202020204" pitchFamily="34" charset="0"/>
                <a:sym typeface="Times New Roman"/>
              </a:rPr>
              <a:t>Intell</a:t>
            </a:r>
            <a:r>
              <a:rPr lang="en-IN" sz="5200" dirty="0">
                <a:solidFill>
                  <a:schemeClr val="dk1"/>
                </a:solidFill>
                <a:latin typeface="Arial" panose="020B0604020202020204" pitchFamily="34" charset="0"/>
                <a:ea typeface="Times New Roman"/>
                <a:cs typeface="Arial" panose="020B0604020202020204" pitchFamily="34" charset="0"/>
                <a:sym typeface="Times New Roman"/>
              </a:rPr>
              <a:t> Human </a:t>
            </a:r>
            <a:r>
              <a:rPr lang="en-IN" sz="5200" dirty="0" err="1">
                <a:solidFill>
                  <a:schemeClr val="dk1"/>
                </a:solidFill>
                <a:latin typeface="Arial" panose="020B0604020202020204" pitchFamily="34" charset="0"/>
                <a:ea typeface="Times New Roman"/>
                <a:cs typeface="Arial" panose="020B0604020202020204" pitchFamily="34" charset="0"/>
                <a:sym typeface="Times New Roman"/>
              </a:rPr>
              <a:t>Comput</a:t>
            </a:r>
            <a:r>
              <a:rPr lang="en-IN" sz="5200" dirty="0">
                <a:solidFill>
                  <a:schemeClr val="dk1"/>
                </a:solidFill>
                <a:latin typeface="Arial" panose="020B0604020202020204" pitchFamily="34" charset="0"/>
                <a:ea typeface="Times New Roman"/>
                <a:cs typeface="Arial" panose="020B0604020202020204" pitchFamily="34" charset="0"/>
                <a:sym typeface="Times New Roman"/>
              </a:rPr>
              <a:t> 11, 4101–4111 (2020).[Online]. Available at: &lt;</a:t>
            </a:r>
            <a:r>
              <a:rPr lang="en-IN" sz="5200" u="sng" dirty="0">
                <a:solidFill>
                  <a:srgbClr val="1155CC"/>
                </a:solidFill>
                <a:latin typeface="Arial" panose="020B0604020202020204" pitchFamily="34" charset="0"/>
                <a:ea typeface="Times New Roman"/>
                <a:cs typeface="Arial" panose="020B0604020202020204" pitchFamily="34" charset="0"/>
                <a:sym typeface="Times New Roman"/>
                <a:hlinkClick r:id="rId3">
                  <a:extLst>
                    <a:ext uri="{A12FA001-AC4F-418D-AE19-62706E023703}">
                      <ahyp:hlinkClr xmlns:ahyp="http://schemas.microsoft.com/office/drawing/2018/hyperlinkcolor" val="tx"/>
                    </a:ext>
                  </a:extLst>
                </a:hlinkClick>
              </a:rPr>
              <a:t>https://doi.org/10.1007/s12652-020-01682-z</a:t>
            </a:r>
            <a:r>
              <a:rPr lang="en-IN" sz="5200" dirty="0">
                <a:solidFill>
                  <a:schemeClr val="dk1"/>
                </a:solidFill>
                <a:latin typeface="Arial" panose="020B0604020202020204" pitchFamily="34" charset="0"/>
                <a:ea typeface="Times New Roman"/>
                <a:cs typeface="Arial" panose="020B0604020202020204" pitchFamily="34" charset="0"/>
                <a:sym typeface="Times New Roman"/>
              </a:rPr>
              <a:t>&gt;</a:t>
            </a:r>
          </a:p>
          <a:p>
            <a:pPr marL="457200" lvl="0" indent="-299085" algn="just" rtl="0">
              <a:spcBef>
                <a:spcPts val="0"/>
              </a:spcBef>
              <a:spcAft>
                <a:spcPts val="0"/>
              </a:spcAft>
              <a:buClr>
                <a:schemeClr val="dk1"/>
              </a:buClr>
              <a:buSzPct val="100000"/>
              <a:buFont typeface="Times New Roman"/>
              <a:buChar char="●"/>
            </a:pPr>
            <a:r>
              <a:rPr lang="en-IN" sz="5200" dirty="0">
                <a:solidFill>
                  <a:schemeClr val="dk1"/>
                </a:solidFill>
                <a:highlight>
                  <a:srgbClr val="FFFFFF"/>
                </a:highlight>
                <a:latin typeface="Arial" panose="020B0604020202020204" pitchFamily="34" charset="0"/>
                <a:ea typeface="Times New Roman"/>
                <a:cs typeface="Arial" panose="020B0604020202020204" pitchFamily="34" charset="0"/>
                <a:sym typeface="Times New Roman"/>
              </a:rPr>
              <a:t>Das, S., Nayak, J., Kamesh Rao, B., </a:t>
            </a:r>
            <a:r>
              <a:rPr lang="en-IN" sz="5200" dirty="0" err="1">
                <a:solidFill>
                  <a:schemeClr val="dk1"/>
                </a:solidFill>
                <a:highlight>
                  <a:srgbClr val="FFFFFF"/>
                </a:highlight>
                <a:latin typeface="Arial" panose="020B0604020202020204" pitchFamily="34" charset="0"/>
                <a:ea typeface="Times New Roman"/>
                <a:cs typeface="Arial" panose="020B0604020202020204" pitchFamily="34" charset="0"/>
                <a:sym typeface="Times New Roman"/>
              </a:rPr>
              <a:t>Vakula</a:t>
            </a:r>
            <a:r>
              <a:rPr lang="en-IN" sz="5200" dirty="0">
                <a:solidFill>
                  <a:schemeClr val="dk1"/>
                </a:solidFill>
                <a:highlight>
                  <a:srgbClr val="FFFFFF"/>
                </a:highlight>
                <a:latin typeface="Arial" panose="020B0604020202020204" pitchFamily="34" charset="0"/>
                <a:ea typeface="Times New Roman"/>
                <a:cs typeface="Arial" panose="020B0604020202020204" pitchFamily="34" charset="0"/>
                <a:sym typeface="Times New Roman"/>
              </a:rPr>
              <a:t>, K. and Ranjan </a:t>
            </a:r>
            <a:r>
              <a:rPr lang="en-IN" sz="5200" dirty="0" err="1">
                <a:solidFill>
                  <a:schemeClr val="dk1"/>
                </a:solidFill>
                <a:highlight>
                  <a:srgbClr val="FFFFFF"/>
                </a:highlight>
                <a:latin typeface="Arial" panose="020B0604020202020204" pitchFamily="34" charset="0"/>
                <a:ea typeface="Times New Roman"/>
                <a:cs typeface="Arial" panose="020B0604020202020204" pitchFamily="34" charset="0"/>
                <a:sym typeface="Times New Roman"/>
              </a:rPr>
              <a:t>Routray</a:t>
            </a:r>
            <a:r>
              <a:rPr lang="en-IN" sz="5200" dirty="0">
                <a:solidFill>
                  <a:schemeClr val="dk1"/>
                </a:solidFill>
                <a:highlight>
                  <a:srgbClr val="FFFFFF"/>
                </a:highlight>
                <a:latin typeface="Arial" panose="020B0604020202020204" pitchFamily="34" charset="0"/>
                <a:ea typeface="Times New Roman"/>
                <a:cs typeface="Arial" panose="020B0604020202020204" pitchFamily="34" charset="0"/>
                <a:sym typeface="Times New Roman"/>
              </a:rPr>
              <a:t>, A., 2022. </a:t>
            </a:r>
            <a:r>
              <a:rPr lang="en-IN" sz="5200" i="1" dirty="0">
                <a:solidFill>
                  <a:schemeClr val="dk1"/>
                </a:solidFill>
                <a:highlight>
                  <a:srgbClr val="FFFFFF"/>
                </a:highlight>
                <a:latin typeface="Arial" panose="020B0604020202020204" pitchFamily="34" charset="0"/>
                <a:ea typeface="Times New Roman"/>
                <a:cs typeface="Arial" panose="020B0604020202020204" pitchFamily="34" charset="0"/>
                <a:sym typeface="Times New Roman"/>
              </a:rPr>
              <a:t>Gold Price Forecasting Using Machine Learning Techniques: Review of a Decade. Computational Intelligence in Pattern Recognition</a:t>
            </a:r>
            <a:r>
              <a:rPr lang="en-IN" sz="5200" dirty="0">
                <a:solidFill>
                  <a:schemeClr val="dk1"/>
                </a:solidFill>
                <a:highlight>
                  <a:srgbClr val="FFFFFF"/>
                </a:highlight>
                <a:latin typeface="Arial" panose="020B0604020202020204" pitchFamily="34" charset="0"/>
                <a:ea typeface="Times New Roman"/>
                <a:cs typeface="Arial" panose="020B0604020202020204" pitchFamily="34" charset="0"/>
                <a:sym typeface="Times New Roman"/>
              </a:rPr>
              <a:t>, pp.679-695.</a:t>
            </a:r>
          </a:p>
          <a:p>
            <a:pPr marL="457200" lvl="0" indent="-299085" algn="l" rtl="0">
              <a:lnSpc>
                <a:spcPct val="115000"/>
              </a:lnSpc>
              <a:spcBef>
                <a:spcPts val="0"/>
              </a:spcBef>
              <a:spcAft>
                <a:spcPts val="0"/>
              </a:spcAft>
              <a:buClr>
                <a:schemeClr val="dk1"/>
              </a:buClr>
              <a:buSzPct val="100000"/>
              <a:buFont typeface="Times New Roman"/>
              <a:buChar char="●"/>
            </a:pPr>
            <a:r>
              <a:rPr lang="en-IN" sz="5200" dirty="0">
                <a:solidFill>
                  <a:schemeClr val="dk1"/>
                </a:solidFill>
                <a:latin typeface="Arial" panose="020B0604020202020204" pitchFamily="34" charset="0"/>
                <a:ea typeface="Times New Roman"/>
                <a:cs typeface="Arial" panose="020B0604020202020204" pitchFamily="34" charset="0"/>
                <a:sym typeface="Times New Roman"/>
              </a:rPr>
              <a:t>Chen, Wenjing, 2022. </a:t>
            </a:r>
            <a:r>
              <a:rPr lang="en-IN" sz="5200" i="1" dirty="0">
                <a:solidFill>
                  <a:schemeClr val="dk1"/>
                </a:solidFill>
                <a:latin typeface="Arial" panose="020B0604020202020204" pitchFamily="34" charset="0"/>
                <a:ea typeface="Times New Roman"/>
                <a:cs typeface="Arial" panose="020B0604020202020204" pitchFamily="34" charset="0"/>
                <a:sym typeface="Times New Roman"/>
              </a:rPr>
              <a:t>Estimation of International Gold Price by Fusing Deep/Shallow Machine Learning.</a:t>
            </a:r>
            <a:r>
              <a:rPr lang="en-IN" sz="5200" dirty="0">
                <a:solidFill>
                  <a:schemeClr val="dk1"/>
                </a:solidFill>
                <a:latin typeface="Arial" panose="020B0604020202020204" pitchFamily="34" charset="0"/>
                <a:ea typeface="Times New Roman"/>
                <a:cs typeface="Arial" panose="020B0604020202020204" pitchFamily="34" charset="0"/>
                <a:sym typeface="Times New Roman"/>
              </a:rPr>
              <a:t> Journal of Advanced Transportation. 2022. 1-8. 10.1155/2022/6211861.</a:t>
            </a:r>
          </a:p>
          <a:p>
            <a:pPr marL="457200" lvl="0" indent="-299085" algn="l" rtl="0">
              <a:lnSpc>
                <a:spcPct val="115000"/>
              </a:lnSpc>
              <a:spcBef>
                <a:spcPts val="0"/>
              </a:spcBef>
              <a:spcAft>
                <a:spcPts val="0"/>
              </a:spcAft>
              <a:buClr>
                <a:schemeClr val="dk1"/>
              </a:buClr>
              <a:buSzPct val="100000"/>
              <a:buFont typeface="Times New Roman"/>
              <a:buChar char="●"/>
            </a:pPr>
            <a:r>
              <a:rPr lang="en-IN" sz="5200" dirty="0">
                <a:solidFill>
                  <a:schemeClr val="dk1"/>
                </a:solidFill>
                <a:latin typeface="Arial" panose="020B0604020202020204" pitchFamily="34" charset="0"/>
                <a:ea typeface="Times New Roman"/>
                <a:cs typeface="Arial" panose="020B0604020202020204" pitchFamily="34" charset="0"/>
                <a:sym typeface="Times New Roman"/>
              </a:rPr>
              <a:t>Makala, Daniel &amp; Li, Z. (2021. </a:t>
            </a:r>
            <a:r>
              <a:rPr lang="en-IN" sz="5200" i="1" dirty="0">
                <a:solidFill>
                  <a:schemeClr val="dk1"/>
                </a:solidFill>
                <a:latin typeface="Arial" panose="020B0604020202020204" pitchFamily="34" charset="0"/>
                <a:ea typeface="Times New Roman"/>
                <a:cs typeface="Arial" panose="020B0604020202020204" pitchFamily="34" charset="0"/>
                <a:sym typeface="Times New Roman"/>
              </a:rPr>
              <a:t>Prediction of gold price with ARIMA and SVM. Journal of Physics: Conference Series</a:t>
            </a:r>
            <a:r>
              <a:rPr lang="en-IN" sz="5200" dirty="0">
                <a:solidFill>
                  <a:schemeClr val="dk1"/>
                </a:solidFill>
                <a:latin typeface="Arial" panose="020B0604020202020204" pitchFamily="34" charset="0"/>
                <a:ea typeface="Times New Roman"/>
                <a:cs typeface="Arial" panose="020B0604020202020204" pitchFamily="34" charset="0"/>
                <a:sym typeface="Times New Roman"/>
              </a:rPr>
              <a:t>. 1767. 012022. 10.1088/1742-6596/1767/1/012022. J. Phys.: Conf. Ser. 1767 012022  [Online] Available at:&lt;</a:t>
            </a:r>
            <a:r>
              <a:rPr lang="en-IN" sz="5200" u="sng" dirty="0">
                <a:solidFill>
                  <a:srgbClr val="1155CC"/>
                </a:solidFill>
                <a:highlight>
                  <a:schemeClr val="lt1"/>
                </a:highlight>
                <a:latin typeface="Arial" panose="020B0604020202020204" pitchFamily="34" charset="0"/>
                <a:ea typeface="Times New Roman"/>
                <a:cs typeface="Arial" panose="020B0604020202020204" pitchFamily="34" charset="0"/>
                <a:sym typeface="Times New Roman"/>
                <a:hlinkClick r:id="rId4">
                  <a:extLst>
                    <a:ext uri="{A12FA001-AC4F-418D-AE19-62706E023703}">
                      <ahyp:hlinkClr xmlns:ahyp="http://schemas.microsoft.com/office/drawing/2018/hyperlinkcolor" val="tx"/>
                    </a:ext>
                  </a:extLst>
                </a:hlinkClick>
              </a:rPr>
              <a:t>https://www.researchgate.net/publication/349451531_Prediction_of_gold_price_with_ARIMA_and_SVM</a:t>
            </a:r>
            <a:r>
              <a:rPr lang="en-IN" sz="5200" dirty="0">
                <a:solidFill>
                  <a:srgbClr val="212529"/>
                </a:solidFill>
                <a:highlight>
                  <a:schemeClr val="lt1"/>
                </a:highlight>
                <a:latin typeface="Arial" panose="020B0604020202020204" pitchFamily="34" charset="0"/>
                <a:ea typeface="Times New Roman"/>
                <a:cs typeface="Arial" panose="020B0604020202020204" pitchFamily="34" charset="0"/>
                <a:sym typeface="Times New Roman"/>
              </a:rPr>
              <a:t>&gt; [accessed March 18 2022].</a:t>
            </a:r>
          </a:p>
          <a:p>
            <a:pPr marL="457200" lvl="0" indent="-299085" algn="l" rtl="0">
              <a:lnSpc>
                <a:spcPct val="115000"/>
              </a:lnSpc>
              <a:spcBef>
                <a:spcPts val="0"/>
              </a:spcBef>
              <a:spcAft>
                <a:spcPts val="0"/>
              </a:spcAft>
              <a:buClr>
                <a:schemeClr val="dk1"/>
              </a:buClr>
              <a:buSzPct val="100000"/>
              <a:buFont typeface="Times New Roman"/>
              <a:buChar char="●"/>
            </a:pPr>
            <a:r>
              <a:rPr lang="en-IN" sz="5200" dirty="0" err="1">
                <a:solidFill>
                  <a:schemeClr val="dk1"/>
                </a:solidFill>
                <a:latin typeface="Arial" panose="020B0604020202020204" pitchFamily="34" charset="0"/>
                <a:ea typeface="Times New Roman"/>
                <a:cs typeface="Arial" panose="020B0604020202020204" pitchFamily="34" charset="0"/>
                <a:sym typeface="Times New Roman"/>
              </a:rPr>
              <a:t>Thumma</a:t>
            </a:r>
            <a:r>
              <a:rPr lang="en-IN" sz="5200" dirty="0">
                <a:solidFill>
                  <a:schemeClr val="dk1"/>
                </a:solidFill>
                <a:latin typeface="Arial" panose="020B0604020202020204" pitchFamily="34" charset="0"/>
                <a:ea typeface="Times New Roman"/>
                <a:cs typeface="Arial" panose="020B0604020202020204" pitchFamily="34" charset="0"/>
                <a:sym typeface="Times New Roman"/>
              </a:rPr>
              <a:t>, </a:t>
            </a:r>
            <a:r>
              <a:rPr lang="en-IN" sz="5200" dirty="0" err="1">
                <a:solidFill>
                  <a:schemeClr val="dk1"/>
                </a:solidFill>
                <a:latin typeface="Arial" panose="020B0604020202020204" pitchFamily="34" charset="0"/>
                <a:ea typeface="Times New Roman"/>
                <a:cs typeface="Arial" panose="020B0604020202020204" pitchFamily="34" charset="0"/>
                <a:sym typeface="Times New Roman"/>
              </a:rPr>
              <a:t>Chandrabai</a:t>
            </a:r>
            <a:r>
              <a:rPr lang="en-IN" sz="5200" dirty="0">
                <a:solidFill>
                  <a:schemeClr val="dk1"/>
                </a:solidFill>
                <a:latin typeface="Arial" panose="020B0604020202020204" pitchFamily="34" charset="0"/>
                <a:ea typeface="Times New Roman"/>
                <a:cs typeface="Arial" panose="020B0604020202020204" pitchFamily="34" charset="0"/>
                <a:sym typeface="Times New Roman"/>
              </a:rPr>
              <a:t> &amp; Suresh, </a:t>
            </a:r>
            <a:r>
              <a:rPr lang="en-IN" sz="5200" dirty="0" err="1">
                <a:solidFill>
                  <a:schemeClr val="dk1"/>
                </a:solidFill>
                <a:latin typeface="Arial" panose="020B0604020202020204" pitchFamily="34" charset="0"/>
                <a:ea typeface="Times New Roman"/>
                <a:cs typeface="Arial" panose="020B0604020202020204" pitchFamily="34" charset="0"/>
                <a:sym typeface="Times New Roman"/>
              </a:rPr>
              <a:t>Dr.</a:t>
            </a:r>
            <a:r>
              <a:rPr lang="en-IN" sz="5200" dirty="0">
                <a:solidFill>
                  <a:schemeClr val="dk1"/>
                </a:solidFill>
                <a:latin typeface="Arial" panose="020B0604020202020204" pitchFamily="34" charset="0"/>
                <a:ea typeface="Times New Roman"/>
                <a:cs typeface="Arial" panose="020B0604020202020204" pitchFamily="34" charset="0"/>
                <a:sym typeface="Times New Roman"/>
              </a:rPr>
              <a:t> , 2020. </a:t>
            </a:r>
            <a:r>
              <a:rPr lang="en-IN" sz="5200" i="1" dirty="0">
                <a:solidFill>
                  <a:schemeClr val="dk1"/>
                </a:solidFill>
                <a:latin typeface="Arial" panose="020B0604020202020204" pitchFamily="34" charset="0"/>
                <a:ea typeface="Times New Roman"/>
                <a:cs typeface="Arial" panose="020B0604020202020204" pitchFamily="34" charset="0"/>
                <a:sym typeface="Times New Roman"/>
              </a:rPr>
              <a:t>ASSESSMENT OF MACHINE LEARNING TECHNIQUES FOR GOLD PRICE PREDICTIONS</a:t>
            </a:r>
            <a:r>
              <a:rPr lang="en-IN" sz="5200" dirty="0">
                <a:solidFill>
                  <a:schemeClr val="dk1"/>
                </a:solidFill>
                <a:latin typeface="Arial" panose="020B0604020202020204" pitchFamily="34" charset="0"/>
                <a:ea typeface="Times New Roman"/>
                <a:cs typeface="Arial" panose="020B0604020202020204" pitchFamily="34" charset="0"/>
                <a:sym typeface="Times New Roman"/>
              </a:rPr>
              <a:t>. 10. 5879-5886. </a:t>
            </a:r>
          </a:p>
          <a:p>
            <a:pPr marL="457200" lvl="0" indent="-299085" algn="just" rtl="0">
              <a:lnSpc>
                <a:spcPct val="115000"/>
              </a:lnSpc>
              <a:spcBef>
                <a:spcPts val="0"/>
              </a:spcBef>
              <a:spcAft>
                <a:spcPts val="0"/>
              </a:spcAft>
              <a:buClr>
                <a:schemeClr val="dk1"/>
              </a:buClr>
              <a:buSzPct val="100000"/>
              <a:buFont typeface="Times New Roman"/>
              <a:buChar char="●"/>
            </a:pPr>
            <a:r>
              <a:rPr lang="en-IN" sz="5200" dirty="0">
                <a:solidFill>
                  <a:srgbClr val="212529"/>
                </a:solidFill>
                <a:highlight>
                  <a:srgbClr val="FFFFFF"/>
                </a:highlight>
                <a:latin typeface="Arial" panose="020B0604020202020204" pitchFamily="34" charset="0"/>
                <a:ea typeface="Times New Roman"/>
                <a:cs typeface="Arial" panose="020B0604020202020204" pitchFamily="34" charset="0"/>
                <a:sym typeface="Times New Roman"/>
              </a:rPr>
              <a:t>Ka, Manjula &amp; .P, Karthikeyan, 2019. </a:t>
            </a:r>
            <a:r>
              <a:rPr lang="en-IN" sz="5200" i="1" dirty="0">
                <a:solidFill>
                  <a:srgbClr val="212529"/>
                </a:solidFill>
                <a:highlight>
                  <a:srgbClr val="FFFFFF"/>
                </a:highlight>
                <a:latin typeface="Arial" panose="020B0604020202020204" pitchFamily="34" charset="0"/>
                <a:ea typeface="Times New Roman"/>
                <a:cs typeface="Arial" panose="020B0604020202020204" pitchFamily="34" charset="0"/>
                <a:sym typeface="Times New Roman"/>
              </a:rPr>
              <a:t>Gold Price Prediction using Ensemble based Machine Learning Techniques</a:t>
            </a:r>
            <a:r>
              <a:rPr lang="en-IN" sz="5200" dirty="0">
                <a:solidFill>
                  <a:srgbClr val="212529"/>
                </a:solidFill>
                <a:highlight>
                  <a:srgbClr val="FFFFFF"/>
                </a:highlight>
                <a:latin typeface="Arial" panose="020B0604020202020204" pitchFamily="34" charset="0"/>
                <a:ea typeface="Times New Roman"/>
                <a:cs typeface="Arial" panose="020B0604020202020204" pitchFamily="34" charset="0"/>
                <a:sym typeface="Times New Roman"/>
              </a:rPr>
              <a:t>.</a:t>
            </a:r>
            <a:r>
              <a:rPr lang="en-IN" sz="5200" dirty="0">
                <a:solidFill>
                  <a:schemeClr val="dk1"/>
                </a:solidFill>
                <a:highlight>
                  <a:srgbClr val="FFFFFF"/>
                </a:highlight>
                <a:latin typeface="Arial" panose="020B0604020202020204" pitchFamily="34" charset="0"/>
                <a:ea typeface="Times New Roman"/>
                <a:cs typeface="Arial" panose="020B0604020202020204" pitchFamily="34" charset="0"/>
                <a:sym typeface="Times New Roman"/>
              </a:rPr>
              <a:t>[Online] </a:t>
            </a:r>
            <a:r>
              <a:rPr lang="en-IN" sz="5200" dirty="0">
                <a:solidFill>
                  <a:srgbClr val="212529"/>
                </a:solidFill>
                <a:highlight>
                  <a:srgbClr val="FFFFFF"/>
                </a:highlight>
                <a:latin typeface="Arial" panose="020B0604020202020204" pitchFamily="34" charset="0"/>
                <a:ea typeface="Times New Roman"/>
                <a:cs typeface="Arial" panose="020B0604020202020204" pitchFamily="34" charset="0"/>
                <a:sym typeface="Times New Roman"/>
              </a:rPr>
              <a:t>Available </a:t>
            </a:r>
            <a:r>
              <a:rPr lang="en-IN" sz="5200" dirty="0" err="1">
                <a:solidFill>
                  <a:srgbClr val="212529"/>
                </a:solidFill>
                <a:highlight>
                  <a:srgbClr val="FFFFFF"/>
                </a:highlight>
                <a:latin typeface="Arial" panose="020B0604020202020204" pitchFamily="34" charset="0"/>
                <a:ea typeface="Times New Roman"/>
                <a:cs typeface="Arial" panose="020B0604020202020204" pitchFamily="34" charset="0"/>
                <a:sym typeface="Times New Roman"/>
              </a:rPr>
              <a:t>at:</a:t>
            </a:r>
            <a:r>
              <a:rPr lang="en-IN" sz="5200" dirty="0" err="1">
                <a:solidFill>
                  <a:srgbClr val="555555"/>
                </a:solidFill>
                <a:highlight>
                  <a:srgbClr val="FFFFFF"/>
                </a:highlight>
                <a:latin typeface="Arial" panose="020B0604020202020204" pitchFamily="34" charset="0"/>
                <a:ea typeface="Times New Roman"/>
                <a:cs typeface="Arial" panose="020B0604020202020204" pitchFamily="34" charset="0"/>
                <a:sym typeface="Times New Roman"/>
              </a:rPr>
              <a:t>DOI</a:t>
            </a:r>
            <a:r>
              <a:rPr lang="en-IN" sz="5200" dirty="0">
                <a:solidFill>
                  <a:srgbClr val="555555"/>
                </a:solidFill>
                <a:highlight>
                  <a:srgbClr val="FFFFFF"/>
                </a:highlight>
                <a:latin typeface="Arial" panose="020B0604020202020204" pitchFamily="34" charset="0"/>
                <a:ea typeface="Times New Roman"/>
                <a:cs typeface="Arial" panose="020B0604020202020204" pitchFamily="34" charset="0"/>
                <a:sym typeface="Times New Roman"/>
              </a:rPr>
              <a:t>:</a:t>
            </a:r>
            <a:r>
              <a:rPr lang="en-IN" sz="5200" dirty="0">
                <a:solidFill>
                  <a:srgbClr val="212529"/>
                </a:solidFill>
                <a:highlight>
                  <a:srgbClr val="FFFFFF"/>
                </a:highlight>
                <a:latin typeface="Arial" panose="020B0604020202020204" pitchFamily="34" charset="0"/>
                <a:ea typeface="Times New Roman"/>
                <a:cs typeface="Arial" panose="020B0604020202020204" pitchFamily="34" charset="0"/>
                <a:sym typeface="Times New Roman"/>
              </a:rPr>
              <a:t> &lt;</a:t>
            </a:r>
            <a:r>
              <a:rPr lang="en-IN" sz="5200" u="sng" dirty="0">
                <a:solidFill>
                  <a:srgbClr val="1155CC"/>
                </a:solidFill>
                <a:highlight>
                  <a:srgbClr val="FFFFFF"/>
                </a:highlight>
                <a:latin typeface="Arial" panose="020B0604020202020204" pitchFamily="34" charset="0"/>
                <a:ea typeface="Times New Roman"/>
                <a:cs typeface="Arial" panose="020B0604020202020204" pitchFamily="34" charset="0"/>
                <a:sym typeface="Times New Roman"/>
                <a:hlinkClick r:id="rId5">
                  <a:extLst>
                    <a:ext uri="{A12FA001-AC4F-418D-AE19-62706E023703}">
                      <ahyp:hlinkClr xmlns:ahyp="http://schemas.microsoft.com/office/drawing/2018/hyperlinkcolor" val="tx"/>
                    </a:ext>
                  </a:extLst>
                </a:hlinkClick>
              </a:rPr>
              <a:t>10.1109/ICOEI.2019.8862557</a:t>
            </a:r>
            <a:r>
              <a:rPr lang="en-IN" sz="5200" dirty="0">
                <a:solidFill>
                  <a:srgbClr val="212529"/>
                </a:solidFill>
                <a:highlight>
                  <a:srgbClr val="FFFFFF"/>
                </a:highlight>
                <a:latin typeface="Arial" panose="020B0604020202020204" pitchFamily="34" charset="0"/>
                <a:ea typeface="Times New Roman"/>
                <a:cs typeface="Arial" panose="020B0604020202020204" pitchFamily="34" charset="0"/>
                <a:sym typeface="Times New Roman"/>
              </a:rPr>
              <a:t>&gt;.</a:t>
            </a:r>
          </a:p>
          <a:p>
            <a:pPr marL="457200" lvl="0" indent="-299085" algn="l" rtl="0">
              <a:lnSpc>
                <a:spcPct val="115000"/>
              </a:lnSpc>
              <a:spcBef>
                <a:spcPts val="0"/>
              </a:spcBef>
              <a:spcAft>
                <a:spcPts val="0"/>
              </a:spcAft>
              <a:buClr>
                <a:srgbClr val="212529"/>
              </a:buClr>
              <a:buSzPct val="100000"/>
              <a:buFont typeface="Times New Roman"/>
              <a:buChar char="●"/>
            </a:pPr>
            <a:r>
              <a:rPr lang="en-IN" sz="5200" dirty="0" err="1">
                <a:solidFill>
                  <a:schemeClr val="dk1"/>
                </a:solidFill>
                <a:latin typeface="Arial" panose="020B0604020202020204" pitchFamily="34" charset="0"/>
                <a:ea typeface="Times New Roman"/>
                <a:cs typeface="Arial" panose="020B0604020202020204" pitchFamily="34" charset="0"/>
                <a:sym typeface="Times New Roman"/>
              </a:rPr>
              <a:t>Dukascopy</a:t>
            </a:r>
            <a:r>
              <a:rPr lang="en-IN" sz="5200" dirty="0">
                <a:solidFill>
                  <a:schemeClr val="dk1"/>
                </a:solidFill>
                <a:latin typeface="Arial" panose="020B0604020202020204" pitchFamily="34" charset="0"/>
                <a:ea typeface="Times New Roman"/>
                <a:cs typeface="Arial" panose="020B0604020202020204" pitchFamily="34" charset="0"/>
                <a:sym typeface="Times New Roman"/>
              </a:rPr>
              <a:t> Swiss Banking Group, 2022. </a:t>
            </a:r>
            <a:r>
              <a:rPr lang="en-IN" sz="5200" i="1" dirty="0">
                <a:solidFill>
                  <a:schemeClr val="dk1"/>
                </a:solidFill>
                <a:latin typeface="Arial" panose="020B0604020202020204" pitchFamily="34" charset="0"/>
                <a:ea typeface="Times New Roman"/>
                <a:cs typeface="Arial" panose="020B0604020202020204" pitchFamily="34" charset="0"/>
                <a:sym typeface="Times New Roman"/>
              </a:rPr>
              <a:t>Historical Data Feed</a:t>
            </a:r>
            <a:r>
              <a:rPr lang="en-IN" sz="5200" dirty="0">
                <a:solidFill>
                  <a:schemeClr val="dk1"/>
                </a:solidFill>
                <a:latin typeface="Arial" panose="020B0604020202020204" pitchFamily="34" charset="0"/>
                <a:ea typeface="Times New Roman"/>
                <a:cs typeface="Arial" panose="020B0604020202020204" pitchFamily="34" charset="0"/>
                <a:sym typeface="Times New Roman"/>
              </a:rPr>
              <a:t>,  [online]Available at: &lt;</a:t>
            </a:r>
            <a:r>
              <a:rPr lang="en-IN" sz="5200" u="sng" dirty="0">
                <a:solidFill>
                  <a:srgbClr val="1155CC"/>
                </a:solidFill>
                <a:latin typeface="Arial" panose="020B0604020202020204" pitchFamily="34" charset="0"/>
                <a:ea typeface="Times New Roman"/>
                <a:cs typeface="Arial" panose="020B0604020202020204" pitchFamily="34" charset="0"/>
                <a:sym typeface="Times New Roman"/>
                <a:hlinkClick r:id="rId6">
                  <a:extLst>
                    <a:ext uri="{A12FA001-AC4F-418D-AE19-62706E023703}">
                      <ahyp:hlinkClr xmlns:ahyp="http://schemas.microsoft.com/office/drawing/2018/hyperlinkcolor" val="tx"/>
                    </a:ext>
                  </a:extLst>
                </a:hlinkClick>
              </a:rPr>
              <a:t>https://www.dukascopy.com/swiss/english/marketwatch/historical/</a:t>
            </a:r>
            <a:r>
              <a:rPr lang="en-IN" sz="5200" dirty="0">
                <a:solidFill>
                  <a:schemeClr val="dk1"/>
                </a:solidFill>
                <a:latin typeface="Arial" panose="020B0604020202020204" pitchFamily="34" charset="0"/>
                <a:ea typeface="Times New Roman"/>
                <a:cs typeface="Arial" panose="020B0604020202020204" pitchFamily="34" charset="0"/>
                <a:sym typeface="Times New Roman"/>
              </a:rPr>
              <a:t>&gt; [Accessed March 1, 2022].</a:t>
            </a:r>
            <a:endParaRPr lang="en-IN" sz="1200" dirty="0">
              <a:solidFill>
                <a:srgbClr val="212529"/>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lang="en-IN" sz="1200" dirty="0">
              <a:solidFill>
                <a:schemeClr val="dk1"/>
              </a:solidFill>
              <a:latin typeface="Times New Roman"/>
              <a:ea typeface="Times New Roman"/>
              <a:cs typeface="Times New Roman"/>
              <a:sym typeface="Times New Roman"/>
            </a:endParaRPr>
          </a:p>
          <a:p>
            <a:pPr marL="342900" lvl="0" indent="-251459" algn="l" rtl="0">
              <a:spcBef>
                <a:spcPts val="0"/>
              </a:spcBef>
              <a:spcAft>
                <a:spcPts val="0"/>
              </a:spcAft>
              <a:buSzPct val="79999"/>
              <a:buNone/>
            </a:pP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5B44741E-4F8A-4DC4-96E4-E4A2E555A8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9" name="Rectangle 8">
              <a:extLst>
                <a:ext uri="{FF2B5EF4-FFF2-40B4-BE49-F238E27FC236}">
                  <a16:creationId xmlns:a16="http://schemas.microsoft.com/office/drawing/2014/main" id="{61FDC0C6-6677-4608-AE99-98D3C7BB1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589982C5-DDA9-41E0-8CF5-F83999C1B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A6E454F1-BC7B-4FC5-901F-84095FC67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E0BDA7F3-0D92-4CE5-B124-114C29D28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886F90B9-54A4-4A43-B853-11AA290E0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B5E538A9-6169-4720-88AE-7AE14BE80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59E5CEE5-D27F-4281-9293-590AD4163E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6">
            <a:extLst>
              <a:ext uri="{FF2B5EF4-FFF2-40B4-BE49-F238E27FC236}">
                <a16:creationId xmlns:a16="http://schemas.microsoft.com/office/drawing/2014/main" id="{2FCAD798-DEC5-4392-90CE-C46AD6CE6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33" name="Group 18">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20" name="Rectangle 19">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4"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5F49E5BE-F26F-CF5D-D3A2-4237F75A1CC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rPr>
              <a:t>Any questions?</a:t>
            </a:r>
          </a:p>
        </p:txBody>
      </p:sp>
      <p:cxnSp>
        <p:nvCxnSpPr>
          <p:cNvPr id="35" name="Straight Connector 22">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94402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72"/>
        <p:cNvGrpSpPr/>
        <p:nvPr/>
      </p:nvGrpSpPr>
      <p:grpSpPr>
        <a:xfrm>
          <a:off x="0" y="0"/>
          <a:ext cx="0" cy="0"/>
          <a:chOff x="0" y="0"/>
          <a:chExt cx="0" cy="0"/>
        </a:xfrm>
      </p:grpSpPr>
      <p:sp>
        <p:nvSpPr>
          <p:cNvPr id="273" name="Google Shape;273;p3"/>
          <p:cNvSpPr txBox="1">
            <a:spLocks noGrp="1"/>
          </p:cNvSpPr>
          <p:nvPr>
            <p:ph type="title"/>
          </p:nvPr>
        </p:nvSpPr>
        <p:spPr>
          <a:xfrm>
            <a:off x="1030288" y="609600"/>
            <a:ext cx="10131425" cy="111034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600"/>
              <a:buFont typeface="Century Gothic"/>
              <a:buNone/>
            </a:pPr>
            <a:r>
              <a:rPr lang="en-US">
                <a:solidFill>
                  <a:schemeClr val="lt1"/>
                </a:solidFill>
              </a:rPr>
              <a:t>Motivation</a:t>
            </a:r>
            <a:endParaRPr/>
          </a:p>
        </p:txBody>
      </p:sp>
      <p:sp>
        <p:nvSpPr>
          <p:cNvPr id="274" name="Google Shape;274;p3"/>
          <p:cNvSpPr txBox="1">
            <a:spLocks noGrp="1"/>
          </p:cNvSpPr>
          <p:nvPr>
            <p:ph idx="1"/>
          </p:nvPr>
        </p:nvSpPr>
        <p:spPr>
          <a:xfrm>
            <a:off x="577516" y="2335508"/>
            <a:ext cx="10820400" cy="319862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endParaRPr b="1" dirty="0"/>
          </a:p>
          <a:p>
            <a:pPr marL="342900" lvl="0" indent="-342900" algn="l" rtl="0">
              <a:spcBef>
                <a:spcPts val="1000"/>
              </a:spcBef>
              <a:spcAft>
                <a:spcPts val="0"/>
              </a:spcAft>
              <a:buSzPts val="1440"/>
              <a:buChar char="►"/>
            </a:pPr>
            <a:r>
              <a:rPr lang="en-US" dirty="0"/>
              <a:t>Most of the research papers include predicting prices with recurrent neural networks which are specifically designed for sequence data for next day price prediction. </a:t>
            </a:r>
            <a:endParaRPr dirty="0"/>
          </a:p>
          <a:p>
            <a:pPr marL="342900" lvl="0" indent="-342900" algn="l" rtl="0">
              <a:spcBef>
                <a:spcPts val="1000"/>
              </a:spcBef>
              <a:spcAft>
                <a:spcPts val="0"/>
              </a:spcAft>
              <a:buSzPts val="1440"/>
              <a:buChar char="►"/>
            </a:pPr>
            <a:r>
              <a:rPr lang="en-US" dirty="0"/>
              <a:t>From this research, I have not found papers to predict intraday price. So, in this project, </a:t>
            </a:r>
            <a:r>
              <a:rPr lang="en-US" dirty="0" err="1"/>
              <a:t>i</a:t>
            </a:r>
            <a:r>
              <a:rPr lang="en-US" dirty="0"/>
              <a:t> decide to use Neural Networks and</a:t>
            </a:r>
            <a:r>
              <a:rPr lang="en-US" dirty="0">
                <a:solidFill>
                  <a:schemeClr val="dk1"/>
                </a:solidFill>
              </a:rPr>
              <a:t> Reinforcement Learning </a:t>
            </a:r>
            <a:r>
              <a:rPr lang="en-US" dirty="0"/>
              <a:t>to predict the stock movement for minute-to-minute data.</a:t>
            </a:r>
            <a:endParaRPr dirty="0"/>
          </a:p>
          <a:p>
            <a:pPr marL="342900" lvl="0" indent="-251459" algn="l" rtl="0">
              <a:spcBef>
                <a:spcPts val="1000"/>
              </a:spcBef>
              <a:spcAft>
                <a:spcPts val="0"/>
              </a:spcAft>
              <a:buSzPts val="144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3"/>
        <p:cNvGrpSpPr/>
        <p:nvPr/>
      </p:nvGrpSpPr>
      <p:grpSpPr>
        <a:xfrm>
          <a:off x="0" y="0"/>
          <a:ext cx="0" cy="0"/>
          <a:chOff x="0" y="0"/>
          <a:chExt cx="0" cy="0"/>
        </a:xfrm>
      </p:grpSpPr>
      <p:sp>
        <p:nvSpPr>
          <p:cNvPr id="294" name="Google Shape;294;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2"/>
              </a:buClr>
              <a:buSzPts val="3600"/>
              <a:buFont typeface="Century Gothic"/>
              <a:buNone/>
            </a:pPr>
            <a:r>
              <a:rPr lang="en-US"/>
              <a:t>Dataset</a:t>
            </a:r>
            <a:endParaRPr/>
          </a:p>
        </p:txBody>
      </p:sp>
      <p:sp>
        <p:nvSpPr>
          <p:cNvPr id="295" name="Google Shape;295;p6"/>
          <p:cNvSpPr txBox="1">
            <a:spLocks noGrp="1"/>
          </p:cNvSpPr>
          <p:nvPr>
            <p:ph idx="1"/>
          </p:nvPr>
        </p:nvSpPr>
        <p:spPr>
          <a:xfrm>
            <a:off x="584616" y="2323475"/>
            <a:ext cx="4051393" cy="3696325"/>
          </a:xfrm>
          <a:prstGeom prst="rect">
            <a:avLst/>
          </a:prstGeom>
          <a:noFill/>
          <a:ln>
            <a:noFill/>
          </a:ln>
        </p:spPr>
        <p:txBody>
          <a:bodyPr spcFirstLastPara="1" wrap="square" lIns="91425" tIns="45700" rIns="91425" bIns="45700" anchor="ctr" anchorCtr="0">
            <a:normAutofit lnSpcReduction="10000"/>
          </a:bodyPr>
          <a:lstStyle/>
          <a:p>
            <a:pPr marL="342900" lvl="0" indent="-342900" algn="l" rtl="0">
              <a:spcBef>
                <a:spcPts val="0"/>
              </a:spcBef>
              <a:spcAft>
                <a:spcPts val="0"/>
              </a:spcAft>
              <a:buSzPts val="1280"/>
              <a:buChar char="►"/>
            </a:pPr>
            <a:endParaRPr lang="en-US" sz="1600" dirty="0"/>
          </a:p>
          <a:p>
            <a:pPr marL="342900" lvl="0" indent="-342900" algn="l" rtl="0">
              <a:spcBef>
                <a:spcPts val="0"/>
              </a:spcBef>
              <a:spcAft>
                <a:spcPts val="0"/>
              </a:spcAft>
              <a:buSzPts val="1280"/>
              <a:buChar char="►"/>
            </a:pPr>
            <a:r>
              <a:rPr lang="en-US" dirty="0"/>
              <a:t>Gold data- </a:t>
            </a:r>
            <a:r>
              <a:rPr lang="en-US" dirty="0" err="1"/>
              <a:t>Dukascopy</a:t>
            </a:r>
            <a:endParaRPr lang="en-US" dirty="0"/>
          </a:p>
          <a:p>
            <a:pPr marL="0" lvl="0" indent="0" algn="l" rtl="0">
              <a:spcBef>
                <a:spcPts val="0"/>
              </a:spcBef>
              <a:spcAft>
                <a:spcPts val="0"/>
              </a:spcAft>
              <a:buSzPts val="1280"/>
              <a:buNone/>
            </a:pPr>
            <a:endParaRPr lang="en-US" dirty="0"/>
          </a:p>
          <a:p>
            <a:pPr marL="342900" lvl="0" indent="-342900" algn="l" rtl="0">
              <a:spcBef>
                <a:spcPts val="0"/>
              </a:spcBef>
              <a:spcAft>
                <a:spcPts val="0"/>
              </a:spcAft>
              <a:buSzPts val="1280"/>
              <a:buChar char="►"/>
            </a:pPr>
            <a:r>
              <a:rPr lang="en-US" dirty="0"/>
              <a:t>Liquidity - According to the World Gold Council (WGC) (Das et al., 2022) gold is the second most liquid asset</a:t>
            </a:r>
            <a:endParaRPr dirty="0"/>
          </a:p>
          <a:p>
            <a:pPr marL="342900" lvl="0" indent="-342900" algn="l" rtl="0">
              <a:spcBef>
                <a:spcPts val="1000"/>
              </a:spcBef>
              <a:spcAft>
                <a:spcPts val="0"/>
              </a:spcAft>
              <a:buSzPts val="1280"/>
              <a:buChar char="►"/>
            </a:pPr>
            <a:r>
              <a:rPr lang="en-US" b="1" dirty="0"/>
              <a:t>About Gold Importance or Why Gold spot(</a:t>
            </a:r>
            <a:r>
              <a:rPr lang="en-US" b="1" dirty="0" err="1"/>
              <a:t>xau</a:t>
            </a:r>
            <a:r>
              <a:rPr lang="en-US" b="1" dirty="0"/>
              <a:t>/</a:t>
            </a:r>
            <a:r>
              <a:rPr lang="en-US" b="1" dirty="0" err="1"/>
              <a:t>usd</a:t>
            </a:r>
            <a:r>
              <a:rPr lang="en-US" b="1" dirty="0"/>
              <a:t>):- </a:t>
            </a:r>
            <a:r>
              <a:rPr lang="en-US" dirty="0"/>
              <a:t>As per Weng, F. et al (2020), they have compared the annual growth rates of gold(GLD) as 7.69% and S&amp;P 500 as 6.79% stocks from 2014 to  2019 stating.</a:t>
            </a:r>
            <a:endParaRPr dirty="0"/>
          </a:p>
          <a:p>
            <a:pPr marL="342900" lvl="0" indent="-261620" algn="l" rtl="0">
              <a:spcBef>
                <a:spcPts val="1000"/>
              </a:spcBef>
              <a:spcAft>
                <a:spcPts val="0"/>
              </a:spcAft>
              <a:buSzPts val="1280"/>
              <a:buNone/>
            </a:pPr>
            <a:endParaRPr sz="1600" dirty="0"/>
          </a:p>
        </p:txBody>
      </p:sp>
      <p:pic>
        <p:nvPicPr>
          <p:cNvPr id="296" name="Google Shape;296;p6"/>
          <p:cNvPicPr preferRelativeResize="0"/>
          <p:nvPr/>
        </p:nvPicPr>
        <p:blipFill rotWithShape="1">
          <a:blip r:embed="rId3">
            <a:alphaModFix/>
          </a:blip>
          <a:srcRect/>
          <a:stretch/>
        </p:blipFill>
        <p:spPr>
          <a:xfrm>
            <a:off x="4826833" y="2608289"/>
            <a:ext cx="6780551" cy="2878111"/>
          </a:xfrm>
          <a:prstGeom prst="roundRect">
            <a:avLst>
              <a:gd name="adj" fmla="val 1858"/>
            </a:avLst>
          </a:prstGeom>
          <a:noFill/>
          <a:ln>
            <a:noFill/>
          </a:ln>
          <a:effectLst>
            <a:outerShdw blurRad="50800" dist="50800" dir="5400000" algn="tl" rotWithShape="0">
              <a:srgbClr val="000000">
                <a:alpha val="42745"/>
              </a:srgbClr>
            </a:outerShdw>
          </a:effectLst>
        </p:spPr>
      </p:pic>
      <p:sp>
        <p:nvSpPr>
          <p:cNvPr id="297" name="Google Shape;297;p6"/>
          <p:cNvSpPr txBox="1"/>
          <p:nvPr/>
        </p:nvSpPr>
        <p:spPr>
          <a:xfrm flipH="1">
            <a:off x="4961200" y="5634900"/>
            <a:ext cx="64464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300">
                <a:solidFill>
                  <a:schemeClr val="dk1"/>
                </a:solidFill>
                <a:highlight>
                  <a:srgbClr val="FFFFFF"/>
                </a:highlight>
              </a:rPr>
              <a:t>Figure: </a:t>
            </a:r>
            <a:r>
              <a:rPr lang="en-US" sz="1300" i="1">
                <a:solidFill>
                  <a:schemeClr val="dk1"/>
                </a:solidFill>
                <a:highlight>
                  <a:srgbClr val="FFFFFF"/>
                </a:highlight>
              </a:rPr>
              <a:t>Gold prices from 1974 to 2022</a:t>
            </a:r>
            <a:r>
              <a:rPr lang="en-US" sz="1300">
                <a:solidFill>
                  <a:schemeClr val="dk1"/>
                </a:solidFill>
                <a:highlight>
                  <a:srgbClr val="FFFFFF"/>
                </a:highlight>
              </a:rPr>
              <a:t>. </a:t>
            </a:r>
            <a:r>
              <a:rPr lang="en-US" sz="1200">
                <a:solidFill>
                  <a:schemeClr val="dk1"/>
                </a:solidFill>
                <a:latin typeface="Times New Roman"/>
                <a:ea typeface="Times New Roman"/>
                <a:cs typeface="Times New Roman"/>
                <a:sym typeface="Times New Roman"/>
              </a:rPr>
              <a:t>Dukascopy Swiss Banking Group, 2022</a:t>
            </a:r>
            <a:endParaRPr sz="13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Literature </a:t>
            </a:r>
          </a:p>
        </p:txBody>
      </p:sp>
      <p:graphicFrame>
        <p:nvGraphicFramePr>
          <p:cNvPr id="288" name="Google Shape;288;p5"/>
          <p:cNvGraphicFramePr/>
          <p:nvPr>
            <p:extLst>
              <p:ext uri="{D42A27DB-BD31-4B8C-83A1-F6EECF244321}">
                <p14:modId xmlns:p14="http://schemas.microsoft.com/office/powerpoint/2010/main" val="1869254898"/>
              </p:ext>
            </p:extLst>
          </p:nvPr>
        </p:nvGraphicFramePr>
        <p:xfrm>
          <a:off x="533400" y="2369274"/>
          <a:ext cx="11109960" cy="4016286"/>
        </p:xfrm>
        <a:graphic>
          <a:graphicData uri="http://schemas.openxmlformats.org/drawingml/2006/table">
            <a:tbl>
              <a:tblPr>
                <a:noFill/>
                <a:tableStyleId>{8FFAFB42-900E-4F74-AEBB-6C30D98F3BA8}</a:tableStyleId>
              </a:tblPr>
              <a:tblGrid>
                <a:gridCol w="1818173">
                  <a:extLst>
                    <a:ext uri="{9D8B030D-6E8A-4147-A177-3AD203B41FA5}">
                      <a16:colId xmlns:a16="http://schemas.microsoft.com/office/drawing/2014/main" val="20000"/>
                    </a:ext>
                  </a:extLst>
                </a:gridCol>
                <a:gridCol w="2085077">
                  <a:extLst>
                    <a:ext uri="{9D8B030D-6E8A-4147-A177-3AD203B41FA5}">
                      <a16:colId xmlns:a16="http://schemas.microsoft.com/office/drawing/2014/main" val="20001"/>
                    </a:ext>
                  </a:extLst>
                </a:gridCol>
                <a:gridCol w="2818989">
                  <a:extLst>
                    <a:ext uri="{9D8B030D-6E8A-4147-A177-3AD203B41FA5}">
                      <a16:colId xmlns:a16="http://schemas.microsoft.com/office/drawing/2014/main" val="20002"/>
                    </a:ext>
                  </a:extLst>
                </a:gridCol>
                <a:gridCol w="4387721">
                  <a:extLst>
                    <a:ext uri="{9D8B030D-6E8A-4147-A177-3AD203B41FA5}">
                      <a16:colId xmlns:a16="http://schemas.microsoft.com/office/drawing/2014/main" val="20003"/>
                    </a:ext>
                  </a:extLst>
                </a:gridCol>
              </a:tblGrid>
              <a:tr h="339022">
                <a:tc>
                  <a:txBody>
                    <a:bodyPr/>
                    <a:lstStyle/>
                    <a:p>
                      <a:pPr marL="0" lvl="0" indent="0" algn="l" rtl="0">
                        <a:spcBef>
                          <a:spcPts val="0"/>
                        </a:spcBef>
                        <a:spcAft>
                          <a:spcPts val="0"/>
                        </a:spcAft>
                        <a:buNone/>
                      </a:pPr>
                      <a:r>
                        <a:rPr lang="en-US" sz="1000" b="1">
                          <a:solidFill>
                            <a:srgbClr val="212529"/>
                          </a:solidFill>
                          <a:highlight>
                            <a:srgbClr val="FFFFFF"/>
                          </a:highlight>
                        </a:rPr>
                        <a:t>Author Name </a:t>
                      </a:r>
                      <a:endParaRPr sz="1000" b="1">
                        <a:solidFill>
                          <a:srgbClr val="212529"/>
                        </a:solidFill>
                        <a:highlight>
                          <a:srgbClr val="FFFFFF"/>
                        </a:highlight>
                      </a:endParaRPr>
                    </a:p>
                  </a:txBody>
                  <a:tcPr marL="63500" marR="63500" marT="63500" marB="63500"/>
                </a:tc>
                <a:tc>
                  <a:txBody>
                    <a:bodyPr/>
                    <a:lstStyle/>
                    <a:p>
                      <a:pPr marL="0" lvl="0" indent="0" algn="l" rtl="0">
                        <a:spcBef>
                          <a:spcPts val="0"/>
                        </a:spcBef>
                        <a:spcAft>
                          <a:spcPts val="0"/>
                        </a:spcAft>
                        <a:buNone/>
                      </a:pPr>
                      <a:r>
                        <a:rPr lang="en-US" sz="1000" b="1">
                          <a:solidFill>
                            <a:srgbClr val="212529"/>
                          </a:solidFill>
                          <a:highlight>
                            <a:srgbClr val="FFFFFF"/>
                          </a:highlight>
                        </a:rPr>
                        <a:t>Title of the paper</a:t>
                      </a:r>
                      <a:endParaRPr sz="1000" b="1">
                        <a:solidFill>
                          <a:srgbClr val="212529"/>
                        </a:solidFill>
                        <a:highlight>
                          <a:srgbClr val="FFFFFF"/>
                        </a:highlight>
                      </a:endParaRPr>
                    </a:p>
                  </a:txBody>
                  <a:tcPr marL="63500" marR="63500" marT="63500" marB="63500"/>
                </a:tc>
                <a:tc>
                  <a:txBody>
                    <a:bodyPr/>
                    <a:lstStyle/>
                    <a:p>
                      <a:pPr marL="0" lvl="0" indent="0" algn="l" rtl="0">
                        <a:spcBef>
                          <a:spcPts val="0"/>
                        </a:spcBef>
                        <a:spcAft>
                          <a:spcPts val="0"/>
                        </a:spcAft>
                        <a:buNone/>
                      </a:pPr>
                      <a:r>
                        <a:rPr lang="en-US" sz="1000" b="1">
                          <a:solidFill>
                            <a:srgbClr val="212529"/>
                          </a:solidFill>
                          <a:highlight>
                            <a:srgbClr val="FFFFFF"/>
                          </a:highlight>
                        </a:rPr>
                        <a:t>Methodology</a:t>
                      </a:r>
                      <a:endParaRPr sz="1000" b="1">
                        <a:solidFill>
                          <a:srgbClr val="212529"/>
                        </a:solidFill>
                        <a:highlight>
                          <a:srgbClr val="FFFFFF"/>
                        </a:highlight>
                      </a:endParaRPr>
                    </a:p>
                  </a:txBody>
                  <a:tcPr marL="63500" marR="63500" marT="63500" marB="63500"/>
                </a:tc>
                <a:tc>
                  <a:txBody>
                    <a:bodyPr/>
                    <a:lstStyle/>
                    <a:p>
                      <a:pPr marL="0" lvl="0" indent="0" algn="l" rtl="0">
                        <a:spcBef>
                          <a:spcPts val="0"/>
                        </a:spcBef>
                        <a:spcAft>
                          <a:spcPts val="0"/>
                        </a:spcAft>
                        <a:buNone/>
                      </a:pPr>
                      <a:r>
                        <a:rPr lang="en-US" sz="1000" b="1">
                          <a:solidFill>
                            <a:srgbClr val="212529"/>
                          </a:solidFill>
                          <a:highlight>
                            <a:srgbClr val="FFFFFF"/>
                          </a:highlight>
                        </a:rPr>
                        <a:t>Findings</a:t>
                      </a:r>
                      <a:endParaRPr sz="1000" b="1">
                        <a:solidFill>
                          <a:srgbClr val="212529"/>
                        </a:solidFill>
                        <a:highlight>
                          <a:srgbClr val="FFFFFF"/>
                        </a:highlight>
                      </a:endParaRPr>
                    </a:p>
                  </a:txBody>
                  <a:tcPr marL="63500" marR="63500" marT="63500" marB="63500"/>
                </a:tc>
                <a:extLst>
                  <a:ext uri="{0D108BD9-81ED-4DB2-BD59-A6C34878D82A}">
                    <a16:rowId xmlns:a16="http://schemas.microsoft.com/office/drawing/2014/main" val="10000"/>
                  </a:ext>
                </a:extLst>
              </a:tr>
              <a:tr h="971617">
                <a:tc>
                  <a:txBody>
                    <a:bodyPr/>
                    <a:lstStyle/>
                    <a:p>
                      <a:pPr marL="0" lvl="0" indent="0" algn="l" rtl="0">
                        <a:spcBef>
                          <a:spcPts val="0"/>
                        </a:spcBef>
                        <a:spcAft>
                          <a:spcPts val="0"/>
                        </a:spcAft>
                        <a:buNone/>
                      </a:pPr>
                      <a:r>
                        <a:rPr lang="en-US" sz="1000">
                          <a:solidFill>
                            <a:srgbClr val="212529"/>
                          </a:solidFill>
                          <a:highlight>
                            <a:srgbClr val="FFFFFF"/>
                          </a:highlight>
                        </a:rPr>
                        <a:t>Chen, Wenjing, 2022</a:t>
                      </a:r>
                      <a:endParaRPr sz="1000" b="1">
                        <a:solidFill>
                          <a:srgbClr val="212529"/>
                        </a:solidFill>
                        <a:highlight>
                          <a:srgbClr val="FFFFFF"/>
                        </a:highlight>
                      </a:endParaRPr>
                    </a:p>
                  </a:txBody>
                  <a:tcPr marL="63500" marR="63500" marT="63500" marB="63500"/>
                </a:tc>
                <a:tc>
                  <a:txBody>
                    <a:bodyPr/>
                    <a:lstStyle/>
                    <a:p>
                      <a:pPr marL="0" lvl="0" indent="0" algn="l" rtl="0">
                        <a:spcBef>
                          <a:spcPts val="0"/>
                        </a:spcBef>
                        <a:spcAft>
                          <a:spcPts val="0"/>
                        </a:spcAft>
                        <a:buNone/>
                      </a:pPr>
                      <a:r>
                        <a:rPr lang="en-US" sz="1000"/>
                        <a:t>Gold price forecasting research based on an improved online extreme learning machine algorithm</a:t>
                      </a:r>
                      <a:endParaRPr sz="1000" b="1">
                        <a:solidFill>
                          <a:srgbClr val="212529"/>
                        </a:solidFill>
                        <a:highlight>
                          <a:srgbClr val="FFFFFF"/>
                        </a:highlight>
                      </a:endParaRPr>
                    </a:p>
                  </a:txBody>
                  <a:tcPr marL="63500" marR="63500" marT="63500" marB="63500"/>
                </a:tc>
                <a:tc>
                  <a:txBody>
                    <a:bodyPr/>
                    <a:lstStyle/>
                    <a:p>
                      <a:pPr marL="0" lvl="0" indent="0" algn="l" rtl="0">
                        <a:spcBef>
                          <a:spcPts val="0"/>
                        </a:spcBef>
                        <a:spcAft>
                          <a:spcPts val="0"/>
                        </a:spcAft>
                        <a:buNone/>
                      </a:pPr>
                      <a:r>
                        <a:rPr lang="en-US" sz="1000">
                          <a:solidFill>
                            <a:srgbClr val="212529"/>
                          </a:solidFill>
                          <a:highlight>
                            <a:srgbClr val="FFFFFF"/>
                          </a:highlight>
                        </a:rPr>
                        <a:t>Proposed combination of support vector machine (SVM) and the long short-term memory (LSTM)</a:t>
                      </a:r>
                      <a:endParaRPr sz="1000">
                        <a:solidFill>
                          <a:srgbClr val="212529"/>
                        </a:solidFill>
                        <a:highlight>
                          <a:srgbClr val="FFFFFF"/>
                        </a:highlight>
                      </a:endParaRPr>
                    </a:p>
                  </a:txBody>
                  <a:tcPr marL="63500" marR="63500" marT="63500" marB="63500"/>
                </a:tc>
                <a:tc>
                  <a:txBody>
                    <a:bodyPr/>
                    <a:lstStyle/>
                    <a:p>
                      <a:pPr marL="0" lvl="0" indent="0" algn="l" rtl="0">
                        <a:spcBef>
                          <a:spcPts val="0"/>
                        </a:spcBef>
                        <a:spcAft>
                          <a:spcPts val="0"/>
                        </a:spcAft>
                        <a:buNone/>
                      </a:pPr>
                      <a:r>
                        <a:rPr lang="en-US" sz="1000">
                          <a:solidFill>
                            <a:srgbClr val="212529"/>
                          </a:solidFill>
                          <a:highlight>
                            <a:srgbClr val="FFFFFF"/>
                          </a:highlight>
                        </a:rPr>
                        <a:t>A hybrid model was validated on a gold dataset by calculating the important features with the correlation values using Pearson Correlation coefficient.</a:t>
                      </a:r>
                      <a:endParaRPr sz="1000" b="1">
                        <a:solidFill>
                          <a:srgbClr val="212529"/>
                        </a:solidFill>
                        <a:highlight>
                          <a:srgbClr val="FFFFFF"/>
                        </a:highlight>
                      </a:endParaRPr>
                    </a:p>
                  </a:txBody>
                  <a:tcPr marL="63500" marR="63500" marT="63500" marB="63500"/>
                </a:tc>
                <a:extLst>
                  <a:ext uri="{0D108BD9-81ED-4DB2-BD59-A6C34878D82A}">
                    <a16:rowId xmlns:a16="http://schemas.microsoft.com/office/drawing/2014/main" val="10001"/>
                  </a:ext>
                </a:extLst>
              </a:tr>
              <a:tr h="708880">
                <a:tc>
                  <a:txBody>
                    <a:bodyPr/>
                    <a:lstStyle/>
                    <a:p>
                      <a:pPr marL="0" lvl="0" indent="0" algn="l" rtl="0">
                        <a:spcBef>
                          <a:spcPts val="0"/>
                        </a:spcBef>
                        <a:spcAft>
                          <a:spcPts val="0"/>
                        </a:spcAft>
                        <a:buNone/>
                      </a:pPr>
                      <a:r>
                        <a:rPr lang="en-US" sz="1000">
                          <a:solidFill>
                            <a:srgbClr val="212529"/>
                          </a:solidFill>
                          <a:highlight>
                            <a:srgbClr val="FFFFFF"/>
                          </a:highlight>
                        </a:rPr>
                        <a:t>D Makala and Z Li, 2021</a:t>
                      </a:r>
                      <a:endParaRPr sz="1000">
                        <a:solidFill>
                          <a:srgbClr val="212529"/>
                        </a:solidFill>
                        <a:highlight>
                          <a:srgbClr val="FFFFFF"/>
                        </a:highlight>
                      </a:endParaRPr>
                    </a:p>
                  </a:txBody>
                  <a:tcPr marL="63500" marR="63500" marT="63500" marB="63500"/>
                </a:tc>
                <a:tc>
                  <a:txBody>
                    <a:bodyPr/>
                    <a:lstStyle/>
                    <a:p>
                      <a:pPr marL="0" lvl="0" indent="0" algn="l" rtl="0">
                        <a:spcBef>
                          <a:spcPts val="0"/>
                        </a:spcBef>
                        <a:spcAft>
                          <a:spcPts val="0"/>
                        </a:spcAft>
                        <a:buNone/>
                      </a:pPr>
                      <a:r>
                        <a:rPr lang="en-US" sz="1000"/>
                        <a:t>Prediction of gold price with ARIMA and SVM</a:t>
                      </a:r>
                      <a:endParaRPr sz="1000">
                        <a:solidFill>
                          <a:srgbClr val="212529"/>
                        </a:solidFill>
                        <a:highlight>
                          <a:srgbClr val="FFFFFF"/>
                        </a:highlight>
                      </a:endParaRPr>
                    </a:p>
                  </a:txBody>
                  <a:tcPr marL="63500" marR="63500" marT="63500" marB="63500"/>
                </a:tc>
                <a:tc>
                  <a:txBody>
                    <a:bodyPr/>
                    <a:lstStyle/>
                    <a:p>
                      <a:pPr marL="0" lvl="0" indent="0" algn="l" rtl="0">
                        <a:spcBef>
                          <a:spcPts val="0"/>
                        </a:spcBef>
                        <a:spcAft>
                          <a:spcPts val="0"/>
                        </a:spcAft>
                        <a:buNone/>
                      </a:pPr>
                      <a:r>
                        <a:rPr lang="en-US" sz="1000">
                          <a:solidFill>
                            <a:srgbClr val="212529"/>
                          </a:solidFill>
                          <a:highlight>
                            <a:srgbClr val="FFFFFF"/>
                          </a:highlight>
                        </a:rPr>
                        <a:t>Studied ARIMA and SVM</a:t>
                      </a:r>
                      <a:endParaRPr sz="1000">
                        <a:solidFill>
                          <a:srgbClr val="212529"/>
                        </a:solidFill>
                        <a:highlight>
                          <a:srgbClr val="FFFFFF"/>
                        </a:highlight>
                      </a:endParaRPr>
                    </a:p>
                    <a:p>
                      <a:pPr marL="0" lvl="0" indent="0" algn="l" rtl="0">
                        <a:spcBef>
                          <a:spcPts val="0"/>
                        </a:spcBef>
                        <a:spcAft>
                          <a:spcPts val="0"/>
                        </a:spcAft>
                        <a:buNone/>
                      </a:pPr>
                      <a:r>
                        <a:rPr lang="en-US" sz="1000">
                          <a:solidFill>
                            <a:srgbClr val="212529"/>
                          </a:solidFill>
                          <a:highlight>
                            <a:srgbClr val="FFFFFF"/>
                          </a:highlight>
                        </a:rPr>
                        <a:t>models on daily data from World Gold Council from 1979 to 2019.  </a:t>
                      </a:r>
                      <a:endParaRPr sz="1000">
                        <a:solidFill>
                          <a:srgbClr val="212529"/>
                        </a:solidFill>
                        <a:highlight>
                          <a:srgbClr val="FFFFFF"/>
                        </a:highlight>
                      </a:endParaRPr>
                    </a:p>
                  </a:txBody>
                  <a:tcPr marL="63500" marR="63500" marT="63500" marB="63500"/>
                </a:tc>
                <a:tc>
                  <a:txBody>
                    <a:bodyPr/>
                    <a:lstStyle/>
                    <a:p>
                      <a:pPr marL="0" lvl="0" indent="0" algn="l" rtl="0">
                        <a:spcBef>
                          <a:spcPts val="0"/>
                        </a:spcBef>
                        <a:spcAft>
                          <a:spcPts val="0"/>
                        </a:spcAft>
                        <a:buNone/>
                      </a:pPr>
                      <a:r>
                        <a:rPr lang="en-US" sz="1000">
                          <a:solidFill>
                            <a:srgbClr val="212529"/>
                          </a:solidFill>
                          <a:highlight>
                            <a:srgbClr val="FFFFFF"/>
                          </a:highlight>
                        </a:rPr>
                        <a:t>The study results show that the SVM is a better one compared to ARIMA. RMSE and MAPE are used as performance metrics</a:t>
                      </a:r>
                      <a:endParaRPr sz="1000">
                        <a:solidFill>
                          <a:srgbClr val="212529"/>
                        </a:solidFill>
                        <a:highlight>
                          <a:srgbClr val="FFFFFF"/>
                        </a:highlight>
                      </a:endParaRPr>
                    </a:p>
                  </a:txBody>
                  <a:tcPr marL="63500" marR="63500" marT="63500" marB="63500"/>
                </a:tc>
                <a:extLst>
                  <a:ext uri="{0D108BD9-81ED-4DB2-BD59-A6C34878D82A}">
                    <a16:rowId xmlns:a16="http://schemas.microsoft.com/office/drawing/2014/main" val="10002"/>
                  </a:ext>
                </a:extLst>
              </a:tr>
              <a:tr h="1247308">
                <a:tc>
                  <a:txBody>
                    <a:bodyPr/>
                    <a:lstStyle/>
                    <a:p>
                      <a:pPr marL="0" lvl="0" indent="0" algn="l" rtl="0">
                        <a:spcBef>
                          <a:spcPts val="0"/>
                        </a:spcBef>
                        <a:spcAft>
                          <a:spcPts val="0"/>
                        </a:spcAft>
                        <a:buNone/>
                      </a:pPr>
                      <a:r>
                        <a:rPr lang="en-US" sz="1000">
                          <a:solidFill>
                            <a:srgbClr val="212529"/>
                          </a:solidFill>
                          <a:highlight>
                            <a:srgbClr val="FFFFFF"/>
                          </a:highlight>
                        </a:rPr>
                        <a:t>DR. T. Chandrabai &amp; DR. K. Suresh, 2020</a:t>
                      </a:r>
                      <a:endParaRPr sz="1000">
                        <a:solidFill>
                          <a:srgbClr val="212529"/>
                        </a:solidFill>
                        <a:highlight>
                          <a:srgbClr val="FFFFFF"/>
                        </a:highlight>
                      </a:endParaRPr>
                    </a:p>
                  </a:txBody>
                  <a:tcPr marL="63500" marR="63500" marT="63500" marB="63500"/>
                </a:tc>
                <a:tc>
                  <a:txBody>
                    <a:bodyPr/>
                    <a:lstStyle/>
                    <a:p>
                      <a:pPr marL="0" lvl="0" indent="0" algn="l" rtl="0">
                        <a:spcBef>
                          <a:spcPts val="0"/>
                        </a:spcBef>
                        <a:spcAft>
                          <a:spcPts val="0"/>
                        </a:spcAft>
                        <a:buNone/>
                      </a:pPr>
                      <a:r>
                        <a:rPr lang="en-US" sz="1000">
                          <a:solidFill>
                            <a:srgbClr val="212529"/>
                          </a:solidFill>
                          <a:highlight>
                            <a:srgbClr val="FFFFFF"/>
                          </a:highlight>
                        </a:rPr>
                        <a:t>Assessment of Machine Learning Techniques for Gold price predictions </a:t>
                      </a:r>
                      <a:endParaRPr sz="1000">
                        <a:solidFill>
                          <a:srgbClr val="212529"/>
                        </a:solidFill>
                        <a:highlight>
                          <a:srgbClr val="FFFFFF"/>
                        </a:highlight>
                      </a:endParaRPr>
                    </a:p>
                  </a:txBody>
                  <a:tcPr marL="63500" marR="63500" marT="63500" marB="63500"/>
                </a:tc>
                <a:tc>
                  <a:txBody>
                    <a:bodyPr/>
                    <a:lstStyle/>
                    <a:p>
                      <a:pPr marL="0" lvl="0" indent="0" algn="l" rtl="0">
                        <a:spcBef>
                          <a:spcPts val="0"/>
                        </a:spcBef>
                        <a:spcAft>
                          <a:spcPts val="0"/>
                        </a:spcAft>
                        <a:buNone/>
                      </a:pPr>
                      <a:r>
                        <a:rPr lang="en-US" sz="1000">
                          <a:solidFill>
                            <a:srgbClr val="212529"/>
                          </a:solidFill>
                          <a:highlight>
                            <a:srgbClr val="FFFFFF"/>
                          </a:highlight>
                        </a:rPr>
                        <a:t>studied gold price prediction using three models-Linear Regression, Random forest and support vector 240 months. </a:t>
                      </a:r>
                      <a:endParaRPr sz="1000">
                        <a:solidFill>
                          <a:srgbClr val="212529"/>
                        </a:solidFill>
                        <a:highlight>
                          <a:srgbClr val="FFFFFF"/>
                        </a:highlight>
                      </a:endParaRPr>
                    </a:p>
                  </a:txBody>
                  <a:tcPr marL="63500" marR="63500" marT="63500" marB="63500"/>
                </a:tc>
                <a:tc>
                  <a:txBody>
                    <a:bodyPr/>
                    <a:lstStyle/>
                    <a:p>
                      <a:pPr marL="0" lvl="0" indent="0" algn="l" rtl="0">
                        <a:lnSpc>
                          <a:spcPct val="115000"/>
                        </a:lnSpc>
                        <a:spcBef>
                          <a:spcPts val="0"/>
                        </a:spcBef>
                        <a:spcAft>
                          <a:spcPts val="0"/>
                        </a:spcAft>
                        <a:buNone/>
                      </a:pPr>
                      <a:r>
                        <a:rPr lang="en-US" sz="1000">
                          <a:solidFill>
                            <a:srgbClr val="212529"/>
                          </a:solidFill>
                          <a:highlight>
                            <a:srgbClr val="FFFFFF"/>
                          </a:highlight>
                        </a:rPr>
                        <a:t>Out of 3 models, Linear regression, shown as the best model as it fits on the selected data. The authors used a moving average method to calculate moving average </a:t>
                      </a:r>
                      <a:r>
                        <a:rPr lang="en-US" sz="1000" err="1">
                          <a:solidFill>
                            <a:srgbClr val="212529"/>
                          </a:solidFill>
                          <a:highlight>
                            <a:srgbClr val="FFFFFF"/>
                          </a:highlight>
                        </a:rPr>
                        <a:t>prices.R</a:t>
                      </a:r>
                      <a:r>
                        <a:rPr lang="en-US" sz="1000">
                          <a:solidFill>
                            <a:srgbClr val="212529"/>
                          </a:solidFill>
                          <a:highlight>
                            <a:srgbClr val="FFFFFF"/>
                          </a:highlight>
                        </a:rPr>
                        <a:t>-Square and RMSE scores are used for evaluating the results.</a:t>
                      </a:r>
                      <a:endParaRPr sz="1000">
                        <a:solidFill>
                          <a:srgbClr val="212529"/>
                        </a:solidFill>
                        <a:highlight>
                          <a:srgbClr val="FFFFFF"/>
                        </a:highlight>
                      </a:endParaRPr>
                    </a:p>
                    <a:p>
                      <a:pPr marL="0" lvl="0" indent="0" algn="l" rtl="0">
                        <a:spcBef>
                          <a:spcPts val="0"/>
                        </a:spcBef>
                        <a:spcAft>
                          <a:spcPts val="0"/>
                        </a:spcAft>
                        <a:buNone/>
                      </a:pPr>
                      <a:endParaRPr sz="1000">
                        <a:solidFill>
                          <a:srgbClr val="212529"/>
                        </a:solidFill>
                        <a:highlight>
                          <a:srgbClr val="FFFFFF"/>
                        </a:highlight>
                      </a:endParaRPr>
                    </a:p>
                  </a:txBody>
                  <a:tcPr marL="63500" marR="63500" marT="63500" marB="63500"/>
                </a:tc>
                <a:extLst>
                  <a:ext uri="{0D108BD9-81ED-4DB2-BD59-A6C34878D82A}">
                    <a16:rowId xmlns:a16="http://schemas.microsoft.com/office/drawing/2014/main" val="10003"/>
                  </a:ext>
                </a:extLst>
              </a:tr>
              <a:tr h="749459">
                <a:tc>
                  <a:txBody>
                    <a:bodyPr/>
                    <a:lstStyle/>
                    <a:p>
                      <a:pPr marL="0" lvl="0" indent="0" algn="l" rtl="0">
                        <a:spcBef>
                          <a:spcPts val="0"/>
                        </a:spcBef>
                        <a:spcAft>
                          <a:spcPts val="0"/>
                        </a:spcAft>
                        <a:buNone/>
                      </a:pPr>
                      <a:r>
                        <a:rPr lang="en-US" sz="1000">
                          <a:solidFill>
                            <a:srgbClr val="212529"/>
                          </a:solidFill>
                          <a:highlight>
                            <a:srgbClr val="FFFFFF"/>
                          </a:highlight>
                        </a:rPr>
                        <a:t>Ka, Manjula and .P, Karthikeyan,2019</a:t>
                      </a:r>
                      <a:endParaRPr sz="1000">
                        <a:solidFill>
                          <a:srgbClr val="212529"/>
                        </a:solidFill>
                        <a:highlight>
                          <a:srgbClr val="FFFFFF"/>
                        </a:highlight>
                      </a:endParaRPr>
                    </a:p>
                  </a:txBody>
                  <a:tcPr marL="63500" marR="63500" marT="63500" marB="63500"/>
                </a:tc>
                <a:tc>
                  <a:txBody>
                    <a:bodyPr/>
                    <a:lstStyle/>
                    <a:p>
                      <a:pPr marL="0" lvl="0" indent="0" algn="l" rtl="0">
                        <a:spcBef>
                          <a:spcPts val="0"/>
                        </a:spcBef>
                        <a:spcAft>
                          <a:spcPts val="0"/>
                        </a:spcAft>
                        <a:buNone/>
                      </a:pPr>
                      <a:r>
                        <a:rPr lang="en-US" sz="1000" i="1">
                          <a:solidFill>
                            <a:srgbClr val="212529"/>
                          </a:solidFill>
                          <a:highlight>
                            <a:srgbClr val="FFFFFF"/>
                          </a:highlight>
                        </a:rPr>
                        <a:t>Gold Price Prediction using Ensemble based Machine Learning Techniques</a:t>
                      </a:r>
                      <a:endParaRPr sz="1000" i="1">
                        <a:solidFill>
                          <a:srgbClr val="212529"/>
                        </a:solidFill>
                        <a:highlight>
                          <a:srgbClr val="FFFFFF"/>
                        </a:highlight>
                      </a:endParaRPr>
                    </a:p>
                  </a:txBody>
                  <a:tcPr marL="63500" marR="63500" marT="63500" marB="63500"/>
                </a:tc>
                <a:tc>
                  <a:txBody>
                    <a:bodyPr/>
                    <a:lstStyle/>
                    <a:p>
                      <a:pPr marL="0" lvl="0" indent="0" algn="l" rtl="0">
                        <a:spcBef>
                          <a:spcPts val="0"/>
                        </a:spcBef>
                        <a:spcAft>
                          <a:spcPts val="0"/>
                        </a:spcAft>
                        <a:buNone/>
                      </a:pPr>
                      <a:r>
                        <a:rPr lang="en-US" sz="1000">
                          <a:solidFill>
                            <a:srgbClr val="212529"/>
                          </a:solidFill>
                          <a:highlight>
                            <a:srgbClr val="FFFFFF"/>
                          </a:highlight>
                        </a:rPr>
                        <a:t>used three regression models namely linear regression, random forest and gradient boosting regression algorithms</a:t>
                      </a:r>
                      <a:endParaRPr sz="1000">
                        <a:solidFill>
                          <a:srgbClr val="212529"/>
                        </a:solidFill>
                        <a:highlight>
                          <a:srgbClr val="FFFFFF"/>
                        </a:highlight>
                      </a:endParaRPr>
                    </a:p>
                  </a:txBody>
                  <a:tcPr marL="63500" marR="63500" marT="63500" marB="63500"/>
                </a:tc>
                <a:tc>
                  <a:txBody>
                    <a:bodyPr/>
                    <a:lstStyle/>
                    <a:p>
                      <a:pPr marL="0" lvl="0" indent="0" algn="l" rtl="0">
                        <a:spcBef>
                          <a:spcPts val="0"/>
                        </a:spcBef>
                        <a:spcAft>
                          <a:spcPts val="0"/>
                        </a:spcAft>
                        <a:buNone/>
                      </a:pPr>
                      <a:r>
                        <a:rPr lang="en-US" sz="1000">
                          <a:solidFill>
                            <a:srgbClr val="212529"/>
                          </a:solidFill>
                          <a:highlight>
                            <a:srgbClr val="FFFFFF"/>
                          </a:highlight>
                        </a:rPr>
                        <a:t>Validated models based on specific time periods and compared models using MSE, RMSE, and MAE as metrics.</a:t>
                      </a:r>
                      <a:endParaRPr sz="1000">
                        <a:solidFill>
                          <a:srgbClr val="212529"/>
                        </a:solidFill>
                        <a:highlight>
                          <a:srgbClr val="FFFFFF"/>
                        </a:highlight>
                      </a:endParaRPr>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2"/>
        <p:cNvGrpSpPr/>
        <p:nvPr/>
      </p:nvGrpSpPr>
      <p:grpSpPr>
        <a:xfrm>
          <a:off x="0" y="0"/>
          <a:ext cx="0" cy="0"/>
          <a:chOff x="0" y="0"/>
          <a:chExt cx="0" cy="0"/>
        </a:xfrm>
      </p:grpSpPr>
      <p:sp>
        <p:nvSpPr>
          <p:cNvPr id="335" name="Rectangle 117">
            <a:extLst>
              <a:ext uri="{FF2B5EF4-FFF2-40B4-BE49-F238E27FC236}">
                <a16:creationId xmlns:a16="http://schemas.microsoft.com/office/drawing/2014/main" id="{77DD88FE-01A0-4F04-99DC-2B1140F59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6" name="Rectangle 119">
            <a:extLst>
              <a:ext uri="{FF2B5EF4-FFF2-40B4-BE49-F238E27FC236}">
                <a16:creationId xmlns:a16="http://schemas.microsoft.com/office/drawing/2014/main" id="{DA2E9868-C728-43FF-95CC-38902E5149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7" name="Oval 121">
            <a:extLst>
              <a:ext uri="{FF2B5EF4-FFF2-40B4-BE49-F238E27FC236}">
                <a16:creationId xmlns:a16="http://schemas.microsoft.com/office/drawing/2014/main" id="{212A5749-6A2A-4FAF-824E-16E9569B9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8" name="Freeform 5">
            <a:extLst>
              <a:ext uri="{FF2B5EF4-FFF2-40B4-BE49-F238E27FC236}">
                <a16:creationId xmlns:a16="http://schemas.microsoft.com/office/drawing/2014/main" id="{A2615BF4-8323-4853-9A41-09C4DFBC5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39" name="Freeform 5">
            <a:extLst>
              <a:ext uri="{FF2B5EF4-FFF2-40B4-BE49-F238E27FC236}">
                <a16:creationId xmlns:a16="http://schemas.microsoft.com/office/drawing/2014/main" id="{E68B4297-39F1-4DD7-A4EF-8E4E50111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40" name="Oval 127">
            <a:extLst>
              <a:ext uri="{FF2B5EF4-FFF2-40B4-BE49-F238E27FC236}">
                <a16:creationId xmlns:a16="http://schemas.microsoft.com/office/drawing/2014/main" id="{7DFAF1DD-0169-4D59-8646-8EFAD90F4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1" name="Freeform 5">
            <a:extLst>
              <a:ext uri="{FF2B5EF4-FFF2-40B4-BE49-F238E27FC236}">
                <a16:creationId xmlns:a16="http://schemas.microsoft.com/office/drawing/2014/main" id="{E45D7473-2985-4534-8629-4C76A563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303" name="Google Shape;303;p7"/>
          <p:cNvSpPr txBox="1">
            <a:spLocks noGrp="1"/>
          </p:cNvSpPr>
          <p:nvPr>
            <p:ph type="title"/>
          </p:nvPr>
        </p:nvSpPr>
        <p:spPr>
          <a:xfrm>
            <a:off x="8471239" y="973667"/>
            <a:ext cx="2942210" cy="4833745"/>
          </a:xfrm>
          <a:prstGeom prst="rect">
            <a:avLst/>
          </a:prstGeom>
        </p:spPr>
        <p:txBody>
          <a:bodyPr spcFirstLastPara="1" lIns="91425" tIns="45700" rIns="91425" bIns="45700" anchorCtr="0">
            <a:normAutofit/>
          </a:bodyPr>
          <a:lstStyle/>
          <a:p>
            <a:pPr marL="0" lvl="0" indent="0" rtl="0">
              <a:spcBef>
                <a:spcPts val="0"/>
              </a:spcBef>
              <a:spcAft>
                <a:spcPts val="0"/>
              </a:spcAft>
              <a:buClr>
                <a:schemeClr val="lt2"/>
              </a:buClr>
              <a:buSzPts val="3600"/>
              <a:buFont typeface="Century Gothic"/>
              <a:buNone/>
            </a:pPr>
            <a:r>
              <a:rPr lang="en-US">
                <a:solidFill>
                  <a:srgbClr val="EBEBEB"/>
                </a:solidFill>
              </a:rPr>
              <a:t>Models </a:t>
            </a:r>
          </a:p>
        </p:txBody>
      </p:sp>
      <p:sp>
        <p:nvSpPr>
          <p:cNvPr id="342" name="Rectangle 131">
            <a:extLst>
              <a:ext uri="{FF2B5EF4-FFF2-40B4-BE49-F238E27FC236}">
                <a16:creationId xmlns:a16="http://schemas.microsoft.com/office/drawing/2014/main" id="{2B8277BD-4019-4E99-866A-1EA4007EC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43" name="Google Shape;304;p7">
            <a:extLst>
              <a:ext uri="{FF2B5EF4-FFF2-40B4-BE49-F238E27FC236}">
                <a16:creationId xmlns:a16="http://schemas.microsoft.com/office/drawing/2014/main" id="{72E7801D-54D8-918D-004D-0BCDFA76163B}"/>
              </a:ext>
            </a:extLst>
          </p:cNvPr>
          <p:cNvGraphicFramePr>
            <a:graphicFrameLocks noGrp="1"/>
          </p:cNvGraphicFramePr>
          <p:nvPr>
            <p:ph idx="1"/>
            <p:extLst>
              <p:ext uri="{D42A27DB-BD31-4B8C-83A1-F6EECF244321}">
                <p14:modId xmlns:p14="http://schemas.microsoft.com/office/powerpoint/2010/main" val="2193650657"/>
              </p:ext>
            </p:extLst>
          </p:nvPr>
        </p:nvGraphicFramePr>
        <p:xfrm>
          <a:off x="964907" y="973667"/>
          <a:ext cx="6116795" cy="49287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8"/>
        <p:cNvGrpSpPr/>
        <p:nvPr/>
      </p:nvGrpSpPr>
      <p:grpSpPr>
        <a:xfrm>
          <a:off x="0" y="0"/>
          <a:ext cx="0" cy="0"/>
          <a:chOff x="0" y="0"/>
          <a:chExt cx="0" cy="0"/>
        </a:xfrm>
      </p:grpSpPr>
      <p:sp>
        <p:nvSpPr>
          <p:cNvPr id="309" name="Google Shape;309;p8"/>
          <p:cNvSpPr txBox="1">
            <a:spLocks noGrp="1"/>
          </p:cNvSpPr>
          <p:nvPr>
            <p:ph type="title"/>
          </p:nvPr>
        </p:nvSpPr>
        <p:spPr>
          <a:xfrm>
            <a:off x="1154953" y="973668"/>
            <a:ext cx="8761413" cy="706964"/>
          </a:xfrm>
          <a:prstGeom prst="rect">
            <a:avLst/>
          </a:prstGeom>
        </p:spPr>
        <p:txBody>
          <a:bodyPr spcFirstLastPara="1" lIns="91425" tIns="45700" rIns="91425" bIns="45700" anchorCtr="0">
            <a:normAutofit/>
          </a:bodyPr>
          <a:lstStyle/>
          <a:p>
            <a:pPr marL="0" lvl="0" indent="0" rtl="0">
              <a:spcBef>
                <a:spcPts val="0"/>
              </a:spcBef>
              <a:spcAft>
                <a:spcPts val="0"/>
              </a:spcAft>
              <a:buClr>
                <a:schemeClr val="lt2"/>
              </a:buClr>
              <a:buSzPts val="3600"/>
              <a:buFont typeface="Century Gothic"/>
              <a:buNone/>
            </a:pPr>
            <a:r>
              <a:rPr lang="en-US">
                <a:solidFill>
                  <a:srgbClr val="EBEBEB"/>
                </a:solidFill>
              </a:rPr>
              <a:t>Data Preprocessing</a:t>
            </a:r>
          </a:p>
        </p:txBody>
      </p:sp>
      <p:graphicFrame>
        <p:nvGraphicFramePr>
          <p:cNvPr id="312" name="Google Shape;310;p8">
            <a:extLst>
              <a:ext uri="{FF2B5EF4-FFF2-40B4-BE49-F238E27FC236}">
                <a16:creationId xmlns:a16="http://schemas.microsoft.com/office/drawing/2014/main" id="{3060B362-F4E7-7C8C-3475-77CABF1823DC}"/>
              </a:ext>
            </a:extLst>
          </p:cNvPr>
          <p:cNvGraphicFramePr>
            <a:graphicFrameLocks noGrp="1"/>
          </p:cNvGraphicFramePr>
          <p:nvPr>
            <p:ph idx="1"/>
            <p:extLst>
              <p:ext uri="{D42A27DB-BD31-4B8C-83A1-F6EECF244321}">
                <p14:modId xmlns:p14="http://schemas.microsoft.com/office/powerpoint/2010/main" val="4084797959"/>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Convolution Nueral Networks(CNN)</a:t>
            </a:r>
            <a:endParaRPr/>
          </a:p>
        </p:txBody>
      </p:sp>
      <p:sp>
        <p:nvSpPr>
          <p:cNvPr id="316" name="Google Shape;316;p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Why to use CNN ?</a:t>
            </a:r>
            <a:endParaRPr dirty="0"/>
          </a:p>
          <a:p>
            <a:pPr marL="457200" lvl="0" indent="-320040" algn="l" rtl="0">
              <a:spcBef>
                <a:spcPts val="0"/>
              </a:spcBef>
              <a:spcAft>
                <a:spcPts val="0"/>
              </a:spcAft>
              <a:buSzPts val="1440"/>
              <a:buChar char="►"/>
            </a:pPr>
            <a:r>
              <a:rPr lang="en-US" dirty="0"/>
              <a:t>Importance of CNN in Analyzing Images</a:t>
            </a:r>
            <a:endParaRPr dirty="0"/>
          </a:p>
          <a:p>
            <a:pPr marL="457200" lvl="0" indent="-320040" algn="l" rtl="0">
              <a:spcBef>
                <a:spcPts val="0"/>
              </a:spcBef>
              <a:spcAft>
                <a:spcPts val="0"/>
              </a:spcAft>
              <a:buSzPts val="1440"/>
              <a:buChar char="►"/>
            </a:pPr>
            <a:r>
              <a:rPr lang="en-US" dirty="0"/>
              <a:t>Analysis of short-term trading can be compared to analysis of images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CNN implementation</a:t>
            </a:r>
            <a:endParaRPr dirty="0"/>
          </a:p>
          <a:p>
            <a:pPr marL="457200" lvl="0" indent="-320040" algn="l" rtl="0">
              <a:spcBef>
                <a:spcPts val="1000"/>
              </a:spcBef>
              <a:spcAft>
                <a:spcPts val="0"/>
              </a:spcAft>
              <a:buSzPts val="1440"/>
              <a:buChar char="►"/>
            </a:pPr>
            <a:r>
              <a:rPr lang="en-US" dirty="0"/>
              <a:t>Data split- 187 days for training and 20 days for validation</a:t>
            </a:r>
            <a:endParaRPr dirty="0"/>
          </a:p>
          <a:p>
            <a:pPr marL="457200" lvl="0" indent="-320040" algn="l" rtl="0">
              <a:spcBef>
                <a:spcPts val="0"/>
              </a:spcBef>
              <a:spcAft>
                <a:spcPts val="0"/>
              </a:spcAft>
              <a:buSzPts val="1440"/>
              <a:buChar char="►"/>
            </a:pPr>
            <a:r>
              <a:rPr lang="en-US" dirty="0"/>
              <a:t>Window size 50</a:t>
            </a:r>
            <a:endParaRPr dirty="0"/>
          </a:p>
          <a:p>
            <a:pPr marL="457200" lvl="0" indent="-320040" algn="l" rtl="0">
              <a:spcBef>
                <a:spcPts val="0"/>
              </a:spcBef>
              <a:spcAft>
                <a:spcPts val="0"/>
              </a:spcAft>
              <a:buSzPts val="1440"/>
              <a:buChar char="►"/>
            </a:pPr>
            <a:r>
              <a:rPr lang="en-US" dirty="0"/>
              <a:t>the two-dimensional arrays of prices and volumes are transformed into a three-dimensional tensor</a:t>
            </a:r>
          </a:p>
          <a:p>
            <a:pPr marL="457200" lvl="0" indent="-320040" algn="l" rtl="0">
              <a:spcBef>
                <a:spcPts val="0"/>
              </a:spcBef>
              <a:spcAft>
                <a:spcPts val="0"/>
              </a:spcAft>
              <a:buSzPts val="1440"/>
              <a:buChar char="►"/>
            </a:pPr>
            <a:r>
              <a:rPr lang="en-US" dirty="0"/>
              <a:t>Classification problem to predict Open, High, Low and Close prices.</a:t>
            </a:r>
            <a:endParaRPr dirty="0"/>
          </a:p>
          <a:p>
            <a:pPr marL="0" lvl="0" indent="0" algn="l" rtl="0">
              <a:spcBef>
                <a:spcPts val="100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0"/>
          <p:cNvSpPr txBox="1">
            <a:spLocks noGrp="1"/>
          </p:cNvSpPr>
          <p:nvPr>
            <p:ph type="title"/>
          </p:nvPr>
        </p:nvSpPr>
        <p:spPr/>
        <p:txBody>
          <a:bodyPr/>
          <a:lstStyle/>
          <a:p>
            <a:pPr lvl="0"/>
            <a:r>
              <a:rPr lang="en-US"/>
              <a:t>Model comparison</a:t>
            </a:r>
          </a:p>
        </p:txBody>
      </p:sp>
      <p:sp>
        <p:nvSpPr>
          <p:cNvPr id="323" name="Google Shape;323;p10"/>
          <p:cNvSpPr txBox="1">
            <a:spLocks noGrp="1"/>
          </p:cNvSpPr>
          <p:nvPr>
            <p:ph idx="1"/>
          </p:nvPr>
        </p:nvSpPr>
        <p:spPr/>
        <p:txBody>
          <a:bodyPr/>
          <a:lstStyle/>
          <a:p>
            <a:pPr lvl="0"/>
            <a:endParaRPr lang="en-IN"/>
          </a:p>
          <a:p>
            <a:pPr lvl="0"/>
            <a:endParaRPr lang="en-IN"/>
          </a:p>
        </p:txBody>
      </p:sp>
      <p:pic>
        <p:nvPicPr>
          <p:cNvPr id="324" name="Google Shape;324;p10" descr="Table&#10;&#10;Description automatically generated"/>
          <p:cNvPicPr preferRelativeResize="0"/>
          <p:nvPr/>
        </p:nvPicPr>
        <p:blipFill rotWithShape="1">
          <a:blip r:embed="rId3">
            <a:alphaModFix/>
          </a:blip>
          <a:srcRect/>
          <a:stretch/>
        </p:blipFill>
        <p:spPr>
          <a:xfrm>
            <a:off x="1154950" y="2672600"/>
            <a:ext cx="9350575" cy="334800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{C640686F-5ACA-E749-A961-692D4D796118}tf10001076</Template>
  <TotalTime>2580</TotalTime>
  <Words>3014</Words>
  <Application>Microsoft Macintosh PowerPoint</Application>
  <PresentationFormat>Widescreen</PresentationFormat>
  <Paragraphs>267</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Century Gothic</vt:lpstr>
      <vt:lpstr>Wingdings 3</vt:lpstr>
      <vt:lpstr>Noto Sans Symbols</vt:lpstr>
      <vt:lpstr>Times New Roman</vt:lpstr>
      <vt:lpstr>Calibri</vt:lpstr>
      <vt:lpstr>Arial</vt:lpstr>
      <vt:lpstr>Ion Boardroom</vt:lpstr>
      <vt:lpstr>         Post Graduate major Project.  Algorithmic Trading using neural networks</vt:lpstr>
      <vt:lpstr>Aim and Objectives</vt:lpstr>
      <vt:lpstr>Motivation</vt:lpstr>
      <vt:lpstr>Dataset</vt:lpstr>
      <vt:lpstr>Literature </vt:lpstr>
      <vt:lpstr>Models </vt:lpstr>
      <vt:lpstr>Data Preprocessing</vt:lpstr>
      <vt:lpstr>Convolution Nueral Networks(CNN)</vt:lpstr>
      <vt:lpstr>Model comparison</vt:lpstr>
      <vt:lpstr>Metrics  </vt:lpstr>
      <vt:lpstr>Recurrent Neural Networks(RNN)</vt:lpstr>
      <vt:lpstr>Comparison</vt:lpstr>
      <vt:lpstr>Evaluation </vt:lpstr>
      <vt:lpstr>Reinforcement Learning(RL)</vt:lpstr>
      <vt:lpstr>RL Model Variations</vt:lpstr>
      <vt:lpstr>Final Model</vt:lpstr>
      <vt:lpstr>Results</vt:lpstr>
      <vt:lpstr>Comparison with state of art results</vt:lpstr>
      <vt:lpstr>Conclusion</vt:lpstr>
      <vt:lpstr>References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Graduate major Project.  Algorithmic Trading using neural networks</dc:title>
  <dc:creator>srinivas devarajula</dc:creator>
  <cp:lastModifiedBy>Devarajula, Srinivas (Student)</cp:lastModifiedBy>
  <cp:revision>8</cp:revision>
  <dcterms:created xsi:type="dcterms:W3CDTF">2022-04-20T12:29:48Z</dcterms:created>
  <dcterms:modified xsi:type="dcterms:W3CDTF">2022-05-05T21:31:53Z</dcterms:modified>
</cp:coreProperties>
</file>