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004C98-3EA5-4DA0-92EB-149D295A6417}">
  <a:tblStyle styleId="{D0004C98-3EA5-4DA0-92EB-149D295A64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varScale="1">
        <p:scale>
          <a:sx n="120" d="100"/>
          <a:sy n="120" d="100"/>
        </p:scale>
        <p:origin x="200" y="5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e67fc9faf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e67fc9faf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e67fc9faf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e67fc9faf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e67fc9faf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e67fc9faf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e67fc9faf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e67fc9faf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e67fc9fa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e67fc9fa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e67fc9faf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e67fc9faf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e67fc9faf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e67fc9faf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 is important to notice that the most popular brand Lenovo, tops every year being most trustable brand for company, it should be noted that revene for lenovo is reduced from 70 million pounds to 59 million pounds.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e67fc9faf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2e67fc9faf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e67fc9faf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e67fc9faf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Setup in powerpoint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e67fc9faf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2e67fc9faf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67fc9f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67fc9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0a230e03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0a230e0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e67fc9faf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e67fc9faf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e67fc9faf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e67fc9faf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2e67fc9faf_0_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2e67fc9faf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e67fc9faf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2e67fc9faf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0a230df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30a230df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30a230e03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30a230e03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e67fc9faf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e67fc9faf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e67fc9faf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e67fc9faf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e67fc9faf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e67fc9faf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e67fc9faf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e67fc9faf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e67fc9faf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e67fc9faf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e67fc9faf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e67fc9faf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e67fc9faf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e67fc9faf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2" name="Google Shape;7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7" name="Google Shape;77;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3"/>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84" name="Google Shape;84;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 name="Google Shape;20;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 name="Google Shape;21;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 name="Google Shape;22;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6" name="Google Shape;26;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7" name="Google Shape;27;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9" name="Google Shape;29;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2" name="Google Shape;32;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9" name="Google Shape;39;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40" name="Google Shape;40;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 name="Google Shape;41;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42" name="Google Shape;42;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3" name="Google Shape;43;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5" name="Google Shape;45;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8" name="Google Shape;48;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9" name="Google Shape;49;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0" name="Google Shape;50;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4" name="Google Shape;54;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58" name="Google Shape;58;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59" name="Google Shape;59;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0"/>
          <p:cNvSpPr>
            <a:spLocks noGrp="1"/>
          </p:cNvSpPr>
          <p:nvPr>
            <p:ph type="pic" idx="2"/>
          </p:nvPr>
        </p:nvSpPr>
        <p:spPr>
          <a:xfrm>
            <a:off x="3887391" y="740569"/>
            <a:ext cx="4629300" cy="3655200"/>
          </a:xfrm>
          <a:prstGeom prst="rect">
            <a:avLst/>
          </a:prstGeom>
          <a:noFill/>
          <a:ln>
            <a:noFill/>
          </a:ln>
        </p:spPr>
      </p:sp>
      <p:sp>
        <p:nvSpPr>
          <p:cNvPr id="65" name="Google Shape;65;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66" name="Google Shape;6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1" name="Google Shape;11;p1"/>
          <p:cNvPicPr preferRelativeResize="0"/>
          <p:nvPr/>
        </p:nvPicPr>
        <p:blipFill>
          <a:blip r:embed="rId14">
            <a:alphaModFix/>
          </a:blip>
          <a:stretch>
            <a:fillRect/>
          </a:stretch>
        </p:blipFill>
        <p:spPr>
          <a:xfrm>
            <a:off x="0" y="-219124"/>
            <a:ext cx="9144003" cy="3527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143000" y="841772"/>
            <a:ext cx="6858000" cy="17907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GB"/>
              <a:t>Exertis Technical Task -1 </a:t>
            </a:r>
          </a:p>
          <a:p>
            <a:pPr marL="0" lvl="0" indent="0" algn="ctr" rtl="0">
              <a:spcBef>
                <a:spcPts val="0"/>
              </a:spcBef>
              <a:spcAft>
                <a:spcPts val="0"/>
              </a:spcAft>
              <a:buNone/>
            </a:pPr>
            <a:r>
              <a:rPr lang="en-GB"/>
              <a:t>Data Analysis </a:t>
            </a:r>
          </a:p>
        </p:txBody>
      </p:sp>
      <p:sp>
        <p:nvSpPr>
          <p:cNvPr id="90" name="Google Shape;90;p14"/>
          <p:cNvSpPr txBox="1">
            <a:spLocks noGrp="1"/>
          </p:cNvSpPr>
          <p:nvPr>
            <p:ph type="subTitle" idx="1"/>
          </p:nvPr>
        </p:nvSpPr>
        <p:spPr>
          <a:xfrm>
            <a:off x="1143000" y="2701529"/>
            <a:ext cx="6858000" cy="1241700"/>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r>
              <a:rPr lang="en-GB" sz="2400"/>
              <a:t>Presented By: Srinivas Devarajula</a:t>
            </a:r>
          </a:p>
          <a:p>
            <a:pPr marL="0" lvl="0" indent="0" algn="ctr" rtl="0">
              <a:spcBef>
                <a:spcPts val="800"/>
              </a:spcBef>
              <a:spcAft>
                <a:spcPts val="0"/>
              </a:spcAft>
              <a:buNone/>
            </a:pPr>
            <a:endParaRPr lang="en-GB"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45025"/>
            <a:ext cx="8520600" cy="572700"/>
          </a:xfrm>
        </p:spPr>
        <p:txBody>
          <a:bodyPr spcFirstLastPara="1" wrap="square" lIns="68575" tIns="34275" rIns="68575" bIns="34275" anchor="ctr" anchorCtr="0">
            <a:normAutofit/>
          </a:bodyPr>
          <a:lstStyle/>
          <a:p>
            <a:pPr marL="0" lvl="0" indent="0" rtl="0">
              <a:spcBef>
                <a:spcPts val="0"/>
              </a:spcBef>
              <a:spcAft>
                <a:spcPts val="0"/>
              </a:spcAft>
              <a:buNone/>
            </a:pPr>
            <a:r>
              <a:rPr lang="en-GB"/>
              <a:t>SalesOrderNumber and SalesOrderLineNumber</a:t>
            </a:r>
          </a:p>
        </p:txBody>
      </p:sp>
      <p:sp>
        <p:nvSpPr>
          <p:cNvPr id="149" name="Google Shape;149;p23"/>
          <p:cNvSpPr txBox="1">
            <a:spLocks noGrp="1"/>
          </p:cNvSpPr>
          <p:nvPr>
            <p:ph type="body" idx="1"/>
          </p:nvPr>
        </p:nvSpPr>
        <p:spPr>
          <a:xfrm>
            <a:off x="311700" y="1152475"/>
            <a:ext cx="8520600" cy="3416400"/>
          </a:xfrm>
        </p:spPr>
        <p:txBody>
          <a:bodyPr spcFirstLastPara="1" wrap="square" lIns="68575" tIns="34275" rIns="68575" bIns="34275" anchor="t" anchorCtr="0">
            <a:normAutofit/>
          </a:bodyPr>
          <a:lstStyle/>
          <a:p>
            <a:pPr marL="0" lvl="0" indent="0" rtl="0">
              <a:spcBef>
                <a:spcPts val="800"/>
              </a:spcBef>
              <a:spcAft>
                <a:spcPts val="0"/>
              </a:spcAft>
              <a:buNone/>
            </a:pPr>
            <a:r>
              <a:rPr lang="en-GB"/>
              <a:t>SalesOrderNumber is used as a unique identifier for a sales order placed by a customer, while SalesOrderLineNumber represents a specific item or product within that order. Therefore, there is a one-to-many relationship between SalesOrderNumber and SalesOrderLineNumber, with each sales order having multiple sales order line items.</a:t>
            </a:r>
          </a:p>
          <a:p>
            <a:pPr marL="0" lvl="0" indent="0" rtl="0">
              <a:spcBef>
                <a:spcPts val="800"/>
              </a:spcBef>
              <a:spcAft>
                <a:spcPts val="0"/>
              </a:spcAft>
              <a:buNone/>
            </a:pPr>
            <a:endParaRPr lang="en-GB"/>
          </a:p>
          <a:p>
            <a:pPr marL="457200" lvl="0" indent="-317500" rtl="0">
              <a:spcBef>
                <a:spcPts val="800"/>
              </a:spcBef>
              <a:spcAft>
                <a:spcPts val="0"/>
              </a:spcAft>
              <a:buSzPts val="1400"/>
              <a:buChar char="•"/>
            </a:pPr>
            <a:r>
              <a:rPr lang="en-GB"/>
              <a:t>On average, each SalesOrderNumber has 13.78 ordersMax=60, Min=1.</a:t>
            </a:r>
          </a:p>
          <a:p>
            <a:pPr marL="457200" lvl="0" indent="0" rtl="0">
              <a:spcBef>
                <a:spcPts val="800"/>
              </a:spcBef>
              <a:spcAft>
                <a:spcPts val="0"/>
              </a:spcAft>
              <a:buNone/>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Revenue Insights </a:t>
            </a:r>
            <a:endParaRPr sz="2800"/>
          </a:p>
        </p:txBody>
      </p:sp>
      <p:sp>
        <p:nvSpPr>
          <p:cNvPr id="155" name="Google Shape;155;p24"/>
          <p:cNvSpPr txBox="1">
            <a:spLocks noGrp="1"/>
          </p:cNvSpPr>
          <p:nvPr>
            <p:ph type="body" idx="1"/>
          </p:nvPr>
        </p:nvSpPr>
        <p:spPr>
          <a:xfrm>
            <a:off x="259850" y="1268050"/>
            <a:ext cx="8255700" cy="3364500"/>
          </a:xfrm>
          <a:prstGeom prst="rect">
            <a:avLst/>
          </a:prstGeom>
        </p:spPr>
        <p:txBody>
          <a:bodyPr spcFirstLastPara="1" wrap="square" lIns="68575" tIns="34275" rIns="68575" bIns="34275" anchor="t" anchorCtr="0">
            <a:normAutofit/>
          </a:bodyPr>
          <a:lstStyle/>
          <a:p>
            <a:pPr marL="285750" marR="0" lvl="0" indent="-260350" algn="l" rtl="0">
              <a:lnSpc>
                <a:spcPct val="100000"/>
              </a:lnSpc>
              <a:spcBef>
                <a:spcPts val="0"/>
              </a:spcBef>
              <a:spcAft>
                <a:spcPts val="0"/>
              </a:spcAft>
              <a:buSzPts val="1400"/>
              <a:buChar char="•"/>
            </a:pPr>
            <a:r>
              <a:rPr lang="en-GB" sz="1400"/>
              <a:t>The average revenue per order is:  1244.98 GBP</a:t>
            </a:r>
            <a:endParaRPr sz="1400"/>
          </a:p>
          <a:p>
            <a:pPr marL="285750" marR="0" lvl="0" indent="-260350" algn="l" rtl="0">
              <a:lnSpc>
                <a:spcPct val="100000"/>
              </a:lnSpc>
              <a:spcBef>
                <a:spcPts val="0"/>
              </a:spcBef>
              <a:spcAft>
                <a:spcPts val="0"/>
              </a:spcAft>
              <a:buSzPts val="1400"/>
              <a:buChar char="•"/>
            </a:pPr>
            <a:r>
              <a:rPr lang="en-GB" sz="1400"/>
              <a:t>Average Revenue for the dataset : 958.29 GBP</a:t>
            </a:r>
            <a:endParaRPr sz="1400"/>
          </a:p>
          <a:p>
            <a:pPr marL="285750" marR="0" lvl="0" indent="-260350" algn="l" rtl="0">
              <a:lnSpc>
                <a:spcPct val="100000"/>
              </a:lnSpc>
              <a:spcBef>
                <a:spcPts val="0"/>
              </a:spcBef>
              <a:spcAft>
                <a:spcPts val="0"/>
              </a:spcAft>
              <a:buSzPts val="1400"/>
              <a:buChar char="•"/>
            </a:pPr>
            <a:r>
              <a:rPr lang="en-GB" sz="1400"/>
              <a:t>Revenue less than zero:</a:t>
            </a:r>
            <a:endParaRPr sz="1400"/>
          </a:p>
          <a:p>
            <a:pPr marL="914400" marR="0" lvl="1" indent="-317500" algn="l" rtl="0">
              <a:lnSpc>
                <a:spcPct val="100000"/>
              </a:lnSpc>
              <a:spcBef>
                <a:spcPts val="0"/>
              </a:spcBef>
              <a:spcAft>
                <a:spcPts val="0"/>
              </a:spcAft>
              <a:buSzPts val="1400"/>
              <a:buChar char="○"/>
            </a:pPr>
            <a:r>
              <a:rPr lang="en-GB" sz="1400"/>
              <a:t>Number of orders with negative revenue:  22971 which is 23.67% of total distinct orders</a:t>
            </a:r>
            <a:endParaRPr sz="1400"/>
          </a:p>
          <a:p>
            <a:pPr marL="914400" marR="0" lvl="1" indent="-317500" algn="l" rtl="0">
              <a:lnSpc>
                <a:spcPct val="100000"/>
              </a:lnSpc>
              <a:spcBef>
                <a:spcPts val="0"/>
              </a:spcBef>
              <a:spcAft>
                <a:spcPts val="0"/>
              </a:spcAft>
              <a:buSzPts val="1400"/>
              <a:buChar char="○"/>
            </a:pPr>
            <a:r>
              <a:rPr lang="en-GB" sz="1400"/>
              <a:t>Total revenue for orders with negative revenue:  -13292990 GBP.</a:t>
            </a:r>
            <a:endParaRPr sz="1400"/>
          </a:p>
          <a:p>
            <a:pPr marL="914400" marR="12700" lvl="0" indent="0" algn="l" rtl="0">
              <a:lnSpc>
                <a:spcPct val="115000"/>
              </a:lnSpc>
              <a:spcBef>
                <a:spcPts val="100"/>
              </a:spcBef>
              <a:spcAft>
                <a:spcPts val="0"/>
              </a:spcAft>
              <a:buNone/>
            </a:pPr>
            <a:endParaRPr sz="1400"/>
          </a:p>
        </p:txBody>
      </p:sp>
      <p:pic>
        <p:nvPicPr>
          <p:cNvPr id="156" name="Google Shape;156;p24"/>
          <p:cNvPicPr preferRelativeResize="0"/>
          <p:nvPr/>
        </p:nvPicPr>
        <p:blipFill>
          <a:blip r:embed="rId3">
            <a:alphaModFix/>
          </a:blip>
          <a:stretch>
            <a:fillRect/>
          </a:stretch>
        </p:blipFill>
        <p:spPr>
          <a:xfrm>
            <a:off x="4984225" y="2478000"/>
            <a:ext cx="3000451" cy="2372851"/>
          </a:xfrm>
          <a:prstGeom prst="rect">
            <a:avLst/>
          </a:prstGeom>
          <a:noFill/>
          <a:ln>
            <a:noFill/>
          </a:ln>
        </p:spPr>
      </p:pic>
      <p:pic>
        <p:nvPicPr>
          <p:cNvPr id="157" name="Google Shape;157;p24"/>
          <p:cNvPicPr preferRelativeResize="0"/>
          <p:nvPr/>
        </p:nvPicPr>
        <p:blipFill>
          <a:blip r:embed="rId4">
            <a:alphaModFix/>
          </a:blip>
          <a:stretch>
            <a:fillRect/>
          </a:stretch>
        </p:blipFill>
        <p:spPr>
          <a:xfrm>
            <a:off x="869800" y="2478000"/>
            <a:ext cx="3163801" cy="237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None/>
            </a:pPr>
            <a:r>
              <a:rPr lang="en-GB" sz="2800"/>
              <a:t>Relationship for Revenue vs profit and quantity</a:t>
            </a:r>
            <a:endParaRPr sz="2800"/>
          </a:p>
        </p:txBody>
      </p:sp>
      <p:sp>
        <p:nvSpPr>
          <p:cNvPr id="163" name="Google Shape;163;p2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10000"/>
          </a:bodyPr>
          <a:lstStyle/>
          <a:p>
            <a:pPr marL="0" lvl="0" indent="0" algn="l" rtl="0">
              <a:spcBef>
                <a:spcPts val="0"/>
              </a:spcBef>
              <a:spcAft>
                <a:spcPts val="0"/>
              </a:spcAft>
              <a:buNone/>
            </a:pPr>
            <a:r>
              <a:rPr lang="en-GB" sz="1400"/>
              <a:t>A correlation coefficient between revenue and profit is positive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200">
                <a:solidFill>
                  <a:srgbClr val="212121"/>
                </a:solidFill>
                <a:highlight>
                  <a:srgbClr val="FFFFFF"/>
                </a:highlight>
                <a:latin typeface="Roboto"/>
                <a:ea typeface="Roboto"/>
                <a:cs typeface="Roboto"/>
                <a:sym typeface="Roboto"/>
              </a:rPr>
              <a:t>A correlation coefficient of 0.4 indicates a moderate positive relationship between Revenue and Quantity</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800"/>
              </a:spcBef>
              <a:spcAft>
                <a:spcPts val="0"/>
              </a:spcAft>
              <a:buNone/>
            </a:pPr>
            <a:endParaRPr sz="1400"/>
          </a:p>
        </p:txBody>
      </p:sp>
      <p:pic>
        <p:nvPicPr>
          <p:cNvPr id="164" name="Google Shape;164;p25"/>
          <p:cNvPicPr preferRelativeResize="0"/>
          <p:nvPr/>
        </p:nvPicPr>
        <p:blipFill>
          <a:blip r:embed="rId3">
            <a:alphaModFix/>
          </a:blip>
          <a:stretch>
            <a:fillRect/>
          </a:stretch>
        </p:blipFill>
        <p:spPr>
          <a:xfrm>
            <a:off x="4471800" y="2025638"/>
            <a:ext cx="3808337" cy="2933950"/>
          </a:xfrm>
          <a:prstGeom prst="rect">
            <a:avLst/>
          </a:prstGeom>
          <a:noFill/>
          <a:ln>
            <a:noFill/>
          </a:ln>
        </p:spPr>
      </p:pic>
      <p:pic>
        <p:nvPicPr>
          <p:cNvPr id="165" name="Google Shape;165;p25"/>
          <p:cNvPicPr preferRelativeResize="0"/>
          <p:nvPr/>
        </p:nvPicPr>
        <p:blipFill>
          <a:blip r:embed="rId4">
            <a:alphaModFix/>
          </a:blip>
          <a:stretch>
            <a:fillRect/>
          </a:stretch>
        </p:blipFill>
        <p:spPr>
          <a:xfrm>
            <a:off x="509300" y="2109250"/>
            <a:ext cx="3808325" cy="2766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Profit Insights</a:t>
            </a:r>
            <a:endParaRPr sz="2800"/>
          </a:p>
        </p:txBody>
      </p:sp>
      <p:sp>
        <p:nvSpPr>
          <p:cNvPr id="171" name="Google Shape;171;p26"/>
          <p:cNvSpPr txBox="1">
            <a:spLocks noGrp="1"/>
          </p:cNvSpPr>
          <p:nvPr>
            <p:ph type="body" idx="1"/>
          </p:nvPr>
        </p:nvSpPr>
        <p:spPr>
          <a:xfrm>
            <a:off x="0" y="944625"/>
            <a:ext cx="9144000" cy="41988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Clr>
                <a:srgbClr val="212121"/>
              </a:buClr>
              <a:buSzPts val="1400"/>
              <a:buChar char="•"/>
            </a:pPr>
            <a:r>
              <a:rPr lang="en-GB" sz="1400">
                <a:solidFill>
                  <a:srgbClr val="212121"/>
                </a:solidFill>
                <a:highlight>
                  <a:srgbClr val="FFFFFF"/>
                </a:highlight>
              </a:rPr>
              <a:t>Month with highest profitability: April 2021</a:t>
            </a:r>
            <a:endParaRPr sz="1400">
              <a:solidFill>
                <a:srgbClr val="212121"/>
              </a:solidFill>
              <a:highlight>
                <a:srgbClr val="FFFFFF"/>
              </a:highlight>
            </a:endParaRPr>
          </a:p>
          <a:p>
            <a:pPr marL="457200" lvl="0" indent="-317500" algn="l" rtl="0">
              <a:spcBef>
                <a:spcPts val="0"/>
              </a:spcBef>
              <a:spcAft>
                <a:spcPts val="0"/>
              </a:spcAft>
              <a:buClr>
                <a:srgbClr val="212121"/>
              </a:buClr>
              <a:buSzPts val="1400"/>
              <a:buChar char="•"/>
            </a:pPr>
            <a:r>
              <a:rPr lang="en-GB" sz="1400">
                <a:solidFill>
                  <a:srgbClr val="212121"/>
                </a:solidFill>
                <a:highlight>
                  <a:srgbClr val="FFFFFF"/>
                </a:highlight>
              </a:rPr>
              <a:t>Month with lowest profitability: Mar 2021 </a:t>
            </a:r>
            <a:endParaRPr sz="1400">
              <a:solidFill>
                <a:srgbClr val="212121"/>
              </a:solidFill>
              <a:highlight>
                <a:srgbClr val="FFFFFF"/>
              </a:highlight>
            </a:endParaRPr>
          </a:p>
          <a:p>
            <a:pPr marL="457200" lvl="0" indent="-317500" algn="l" rtl="0">
              <a:spcBef>
                <a:spcPts val="0"/>
              </a:spcBef>
              <a:spcAft>
                <a:spcPts val="0"/>
              </a:spcAft>
              <a:buClr>
                <a:srgbClr val="212121"/>
              </a:buClr>
              <a:buSzPts val="1400"/>
              <a:buChar char="•"/>
            </a:pPr>
            <a:r>
              <a:rPr lang="en-GB" sz="1400">
                <a:solidFill>
                  <a:srgbClr val="212121"/>
                </a:solidFill>
                <a:highlight>
                  <a:srgbClr val="FFFFFF"/>
                </a:highlight>
              </a:rPr>
              <a:t>Profit less than zero: -2589274.3 GBP</a:t>
            </a:r>
            <a:endParaRPr sz="1400">
              <a:solidFill>
                <a:srgbClr val="212121"/>
              </a:solidFill>
              <a:highlight>
                <a:srgbClr val="FFFFFF"/>
              </a:highlight>
            </a:endParaRPr>
          </a:p>
          <a:p>
            <a:pPr marL="914400" lvl="1" indent="-317500" algn="l" rtl="0">
              <a:lnSpc>
                <a:spcPct val="100000"/>
              </a:lnSpc>
              <a:spcBef>
                <a:spcPts val="0"/>
              </a:spcBef>
              <a:spcAft>
                <a:spcPts val="0"/>
              </a:spcAft>
              <a:buSzPts val="1400"/>
              <a:buChar char="•"/>
            </a:pPr>
            <a:r>
              <a:rPr lang="en-GB" sz="1400"/>
              <a:t>Number of orders with negative profit:  28.93% of total distinct orders</a:t>
            </a:r>
            <a:endParaRPr sz="1400"/>
          </a:p>
          <a:p>
            <a:pPr marL="914400" lvl="1" indent="-317500" algn="l" rtl="0">
              <a:lnSpc>
                <a:spcPct val="100000"/>
              </a:lnSpc>
              <a:spcBef>
                <a:spcPts val="0"/>
              </a:spcBef>
              <a:spcAft>
                <a:spcPts val="0"/>
              </a:spcAft>
              <a:buSzPts val="1400"/>
              <a:buChar char="•"/>
            </a:pPr>
            <a:r>
              <a:rPr lang="en-GB" sz="1400"/>
              <a:t>Total revenue for orders with negative revenue: -2589274.3 GBP.</a:t>
            </a:r>
            <a:endParaRPr sz="1400">
              <a:solidFill>
                <a:srgbClr val="212121"/>
              </a:solidFill>
              <a:highlight>
                <a:srgbClr val="FFFFFF"/>
              </a:highlight>
            </a:endParaRPr>
          </a:p>
        </p:txBody>
      </p:sp>
      <p:pic>
        <p:nvPicPr>
          <p:cNvPr id="172" name="Google Shape;172;p26"/>
          <p:cNvPicPr preferRelativeResize="0"/>
          <p:nvPr/>
        </p:nvPicPr>
        <p:blipFill>
          <a:blip r:embed="rId3">
            <a:alphaModFix/>
          </a:blip>
          <a:stretch>
            <a:fillRect/>
          </a:stretch>
        </p:blipFill>
        <p:spPr>
          <a:xfrm>
            <a:off x="411474" y="2052700"/>
            <a:ext cx="8460424" cy="309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Product Types Insights</a:t>
            </a:r>
            <a:endParaRPr sz="2800"/>
          </a:p>
        </p:txBody>
      </p:sp>
      <p:sp>
        <p:nvSpPr>
          <p:cNvPr id="178" name="Google Shape;178;p27"/>
          <p:cNvSpPr txBox="1">
            <a:spLocks noGrp="1"/>
          </p:cNvSpPr>
          <p:nvPr>
            <p:ph type="body" idx="1"/>
          </p:nvPr>
        </p:nvSpPr>
        <p:spPr>
          <a:xfrm>
            <a:off x="628650" y="1088425"/>
            <a:ext cx="7886700" cy="37866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400" b="1"/>
              <a:t>Top 3 popular Product types:</a:t>
            </a: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endParaRPr sz="1400" b="1"/>
          </a:p>
          <a:p>
            <a:pPr marL="0" lvl="0" indent="0" algn="l" rtl="0">
              <a:spcBef>
                <a:spcPts val="800"/>
              </a:spcBef>
              <a:spcAft>
                <a:spcPts val="0"/>
              </a:spcAft>
              <a:buNone/>
            </a:pPr>
            <a:r>
              <a:rPr lang="en-GB" sz="1400" b="1"/>
              <a:t>Top Products by Revenue for each year :</a:t>
            </a:r>
            <a:endParaRPr sz="1400" b="1"/>
          </a:p>
          <a:p>
            <a:pPr marL="457200" lvl="0" indent="0" algn="l" rtl="0">
              <a:spcBef>
                <a:spcPts val="800"/>
              </a:spcBef>
              <a:spcAft>
                <a:spcPts val="0"/>
              </a:spcAft>
              <a:buNone/>
            </a:pPr>
            <a:endParaRPr sz="1400"/>
          </a:p>
          <a:p>
            <a:pPr marL="457200" lvl="0" indent="0" algn="l" rtl="0">
              <a:spcBef>
                <a:spcPts val="800"/>
              </a:spcBef>
              <a:spcAft>
                <a:spcPts val="0"/>
              </a:spcAft>
              <a:buNone/>
            </a:pPr>
            <a:endParaRPr sz="1400"/>
          </a:p>
        </p:txBody>
      </p:sp>
      <p:pic>
        <p:nvPicPr>
          <p:cNvPr id="179" name="Google Shape;179;p27"/>
          <p:cNvPicPr preferRelativeResize="0"/>
          <p:nvPr/>
        </p:nvPicPr>
        <p:blipFill>
          <a:blip r:embed="rId3">
            <a:alphaModFix/>
          </a:blip>
          <a:stretch>
            <a:fillRect/>
          </a:stretch>
        </p:blipFill>
        <p:spPr>
          <a:xfrm>
            <a:off x="2728913" y="3834675"/>
            <a:ext cx="3686175" cy="971550"/>
          </a:xfrm>
          <a:prstGeom prst="rect">
            <a:avLst/>
          </a:prstGeom>
          <a:noFill/>
          <a:ln>
            <a:noFill/>
          </a:ln>
        </p:spPr>
      </p:pic>
      <p:graphicFrame>
        <p:nvGraphicFramePr>
          <p:cNvPr id="180" name="Google Shape;180;p27"/>
          <p:cNvGraphicFramePr/>
          <p:nvPr/>
        </p:nvGraphicFramePr>
        <p:xfrm>
          <a:off x="818275" y="1420760"/>
          <a:ext cx="7507450" cy="1856900"/>
        </p:xfrm>
        <a:graphic>
          <a:graphicData uri="http://schemas.openxmlformats.org/drawingml/2006/table">
            <a:tbl>
              <a:tblPr>
                <a:noFill/>
                <a:tableStyleId>{D0004C98-3EA5-4DA0-92EB-149D295A6417}</a:tableStyleId>
              </a:tblPr>
              <a:tblGrid>
                <a:gridCol w="594125">
                  <a:extLst>
                    <a:ext uri="{9D8B030D-6E8A-4147-A177-3AD203B41FA5}">
                      <a16:colId xmlns:a16="http://schemas.microsoft.com/office/drawing/2014/main" val="20000"/>
                    </a:ext>
                  </a:extLst>
                </a:gridCol>
                <a:gridCol w="1339750">
                  <a:extLst>
                    <a:ext uri="{9D8B030D-6E8A-4147-A177-3AD203B41FA5}">
                      <a16:colId xmlns:a16="http://schemas.microsoft.com/office/drawing/2014/main" val="20001"/>
                    </a:ext>
                  </a:extLst>
                </a:gridCol>
                <a:gridCol w="1256350">
                  <a:extLst>
                    <a:ext uri="{9D8B030D-6E8A-4147-A177-3AD203B41FA5}">
                      <a16:colId xmlns:a16="http://schemas.microsoft.com/office/drawing/2014/main" val="20002"/>
                    </a:ext>
                  </a:extLst>
                </a:gridCol>
                <a:gridCol w="1312325">
                  <a:extLst>
                    <a:ext uri="{9D8B030D-6E8A-4147-A177-3AD203B41FA5}">
                      <a16:colId xmlns:a16="http://schemas.microsoft.com/office/drawing/2014/main" val="20003"/>
                    </a:ext>
                  </a:extLst>
                </a:gridCol>
                <a:gridCol w="1300425">
                  <a:extLst>
                    <a:ext uri="{9D8B030D-6E8A-4147-A177-3AD203B41FA5}">
                      <a16:colId xmlns:a16="http://schemas.microsoft.com/office/drawing/2014/main" val="20004"/>
                    </a:ext>
                  </a:extLst>
                </a:gridCol>
                <a:gridCol w="1704475">
                  <a:extLst>
                    <a:ext uri="{9D8B030D-6E8A-4147-A177-3AD203B41FA5}">
                      <a16:colId xmlns:a16="http://schemas.microsoft.com/office/drawing/2014/main" val="20005"/>
                    </a:ext>
                  </a:extLst>
                </a:gridCol>
              </a:tblGrid>
              <a:tr h="371375">
                <a:tc>
                  <a:txBody>
                    <a:bodyPr/>
                    <a:lstStyle/>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Quantity</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Revenue</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Profit</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#Customers</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#Orders</a:t>
                      </a:r>
                      <a:endParaRPr sz="12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71375">
                <a:tc>
                  <a:txBody>
                    <a:bodyPr/>
                    <a:lstStyle/>
                    <a:p>
                      <a:pPr marL="0" lvl="0" indent="0" algn="l" rtl="0">
                        <a:spcBef>
                          <a:spcPts val="0"/>
                        </a:spcBef>
                        <a:spcAft>
                          <a:spcPts val="0"/>
                        </a:spcAft>
                        <a:buNone/>
                      </a:pPr>
                      <a:r>
                        <a:rPr lang="en-GB" sz="1200">
                          <a:latin typeface="Calibri"/>
                          <a:ea typeface="Calibri"/>
                          <a:cs typeface="Calibri"/>
                          <a:sym typeface="Calibri"/>
                        </a:rPr>
                        <a:t>1.</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Monitors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Notebook comp</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Notebook comp</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Monitors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Monitors</a:t>
                      </a: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557075">
                <a:tc>
                  <a:txBody>
                    <a:bodyPr/>
                    <a:lstStyle/>
                    <a:p>
                      <a:pPr marL="0" lvl="0" indent="0" algn="l" rtl="0">
                        <a:spcBef>
                          <a:spcPts val="0"/>
                        </a:spcBef>
                        <a:spcAft>
                          <a:spcPts val="0"/>
                        </a:spcAft>
                        <a:buNone/>
                      </a:pPr>
                      <a:r>
                        <a:rPr lang="en-GB" sz="1200">
                          <a:latin typeface="Calibri"/>
                          <a:ea typeface="Calibri"/>
                          <a:cs typeface="Calibri"/>
                          <a:sym typeface="Calibri"/>
                        </a:rPr>
                        <a:t>2.</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Headset</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Monitors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Monitors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Notebook com</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Notebook comp</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557075">
                <a:tc>
                  <a:txBody>
                    <a:bodyPr/>
                    <a:lstStyle/>
                    <a:p>
                      <a:pPr marL="0" lvl="0" indent="0" algn="l" rtl="0">
                        <a:spcBef>
                          <a:spcPts val="0"/>
                        </a:spcBef>
                        <a:spcAft>
                          <a:spcPts val="0"/>
                        </a:spcAft>
                        <a:buNone/>
                      </a:pPr>
                      <a:r>
                        <a:rPr lang="en-GB" sz="1200">
                          <a:latin typeface="Calibri"/>
                          <a:ea typeface="Calibri"/>
                          <a:cs typeface="Calibri"/>
                          <a:sym typeface="Calibri"/>
                        </a:rPr>
                        <a:t>3.</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Notebook Comp</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Prof.Notebooks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Graphic Cards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Prof Notebooks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Prof Notebooks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GB" sz="2800"/>
              <a:t>Product Types Insights Continuation</a:t>
            </a:r>
            <a:endParaRPr sz="2800"/>
          </a:p>
        </p:txBody>
      </p:sp>
      <p:sp>
        <p:nvSpPr>
          <p:cNvPr id="186" name="Google Shape;186;p28"/>
          <p:cNvSpPr txBox="1">
            <a:spLocks noGrp="1"/>
          </p:cNvSpPr>
          <p:nvPr>
            <p:ph type="body" idx="1"/>
          </p:nvPr>
        </p:nvSpPr>
        <p:spPr>
          <a:xfrm>
            <a:off x="628650" y="1110550"/>
            <a:ext cx="7886700" cy="35220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GB" sz="1400" b="1"/>
              <a:t>Least 3 Product types:</a:t>
            </a: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endParaRPr sz="1400" b="1"/>
          </a:p>
          <a:p>
            <a:pPr marL="0" lvl="0" indent="0" algn="l" rtl="0">
              <a:spcBef>
                <a:spcPts val="800"/>
              </a:spcBef>
              <a:spcAft>
                <a:spcPts val="0"/>
              </a:spcAft>
              <a:buClr>
                <a:schemeClr val="dk1"/>
              </a:buClr>
              <a:buSzPts val="1100"/>
              <a:buFont typeface="Arial"/>
              <a:buNone/>
            </a:pPr>
            <a:r>
              <a:rPr lang="en-GB" sz="1400" b="1"/>
              <a:t>Revenue from least product type for each year:</a:t>
            </a:r>
            <a:endParaRPr sz="1400" b="1"/>
          </a:p>
          <a:p>
            <a:pPr marL="0" lvl="0" indent="0" algn="l" rtl="0">
              <a:spcBef>
                <a:spcPts val="800"/>
              </a:spcBef>
              <a:spcAft>
                <a:spcPts val="0"/>
              </a:spcAft>
              <a:buNone/>
            </a:pPr>
            <a:endParaRPr sz="1400"/>
          </a:p>
        </p:txBody>
      </p:sp>
      <p:pic>
        <p:nvPicPr>
          <p:cNvPr id="187" name="Google Shape;187;p28"/>
          <p:cNvPicPr preferRelativeResize="0"/>
          <p:nvPr/>
        </p:nvPicPr>
        <p:blipFill>
          <a:blip r:embed="rId3">
            <a:alphaModFix/>
          </a:blip>
          <a:stretch>
            <a:fillRect/>
          </a:stretch>
        </p:blipFill>
        <p:spPr>
          <a:xfrm>
            <a:off x="2061263" y="3469013"/>
            <a:ext cx="4733925" cy="1114425"/>
          </a:xfrm>
          <a:prstGeom prst="rect">
            <a:avLst/>
          </a:prstGeom>
          <a:noFill/>
          <a:ln>
            <a:noFill/>
          </a:ln>
        </p:spPr>
      </p:pic>
      <p:graphicFrame>
        <p:nvGraphicFramePr>
          <p:cNvPr id="188" name="Google Shape;188;p28"/>
          <p:cNvGraphicFramePr/>
          <p:nvPr/>
        </p:nvGraphicFramePr>
        <p:xfrm>
          <a:off x="628650" y="1541250"/>
          <a:ext cx="7219700" cy="1462920"/>
        </p:xfrm>
        <a:graphic>
          <a:graphicData uri="http://schemas.openxmlformats.org/drawingml/2006/table">
            <a:tbl>
              <a:tblPr>
                <a:noFill/>
                <a:tableStyleId>{D0004C98-3EA5-4DA0-92EB-149D295A6417}</a:tableStyleId>
              </a:tblPr>
              <a:tblGrid>
                <a:gridCol w="382850">
                  <a:extLst>
                    <a:ext uri="{9D8B030D-6E8A-4147-A177-3AD203B41FA5}">
                      <a16:colId xmlns:a16="http://schemas.microsoft.com/office/drawing/2014/main" val="20000"/>
                    </a:ext>
                  </a:extLst>
                </a:gridCol>
                <a:gridCol w="1600950">
                  <a:extLst>
                    <a:ext uri="{9D8B030D-6E8A-4147-A177-3AD203B41FA5}">
                      <a16:colId xmlns:a16="http://schemas.microsoft.com/office/drawing/2014/main" val="20001"/>
                    </a:ext>
                  </a:extLst>
                </a:gridCol>
                <a:gridCol w="1249525">
                  <a:extLst>
                    <a:ext uri="{9D8B030D-6E8A-4147-A177-3AD203B41FA5}">
                      <a16:colId xmlns:a16="http://schemas.microsoft.com/office/drawing/2014/main" val="20002"/>
                    </a:ext>
                  </a:extLst>
                </a:gridCol>
                <a:gridCol w="1051275">
                  <a:extLst>
                    <a:ext uri="{9D8B030D-6E8A-4147-A177-3AD203B41FA5}">
                      <a16:colId xmlns:a16="http://schemas.microsoft.com/office/drawing/2014/main" val="20003"/>
                    </a:ext>
                  </a:extLst>
                </a:gridCol>
                <a:gridCol w="1447725">
                  <a:extLst>
                    <a:ext uri="{9D8B030D-6E8A-4147-A177-3AD203B41FA5}">
                      <a16:colId xmlns:a16="http://schemas.microsoft.com/office/drawing/2014/main" val="20004"/>
                    </a:ext>
                  </a:extLst>
                </a:gridCol>
                <a:gridCol w="1487375">
                  <a:extLst>
                    <a:ext uri="{9D8B030D-6E8A-4147-A177-3AD203B41FA5}">
                      <a16:colId xmlns:a16="http://schemas.microsoft.com/office/drawing/2014/main" val="20005"/>
                    </a:ext>
                  </a:extLst>
                </a:gridCol>
              </a:tblGrid>
              <a:tr h="365725">
                <a:tc>
                  <a:txBody>
                    <a:bodyPr/>
                    <a:lstStyle/>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Quantity</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Revenue</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Profit</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#Customers</a:t>
                      </a:r>
                      <a:endParaRPr sz="12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b="1">
                          <a:latin typeface="Calibri"/>
                          <a:ea typeface="Calibri"/>
                          <a:cs typeface="Calibri"/>
                          <a:sym typeface="Calibri"/>
                        </a:rPr>
                        <a:t>#Orders</a:t>
                      </a:r>
                      <a:endParaRPr sz="12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GB" sz="1200">
                          <a:latin typeface="Calibri"/>
                          <a:ea typeface="Calibri"/>
                          <a:cs typeface="Calibri"/>
                          <a:sym typeface="Calibri"/>
                        </a:rPr>
                        <a:t>1.</a:t>
                      </a:r>
                      <a:endParaRPr sz="1200">
                        <a:latin typeface="Calibri"/>
                        <a:ea typeface="Calibri"/>
                        <a:cs typeface="Calibri"/>
                        <a:sym typeface="Calibri"/>
                      </a:endParaRPr>
                    </a:p>
                  </a:txBody>
                  <a:tcPr marL="91425" marR="91425" marT="91425" marB="91425"/>
                </a:tc>
                <a:tc>
                  <a:txBody>
                    <a:bodyPr/>
                    <a:lstStyle/>
                    <a:p>
                      <a:pPr marL="0" lvl="0" indent="0" algn="l" rtl="0">
                        <a:lnSpc>
                          <a:spcPct val="90000"/>
                        </a:lnSpc>
                        <a:spcBef>
                          <a:spcPts val="800"/>
                        </a:spcBef>
                        <a:spcAft>
                          <a:spcPts val="0"/>
                        </a:spcAft>
                        <a:buNone/>
                      </a:pPr>
                      <a:r>
                        <a:rPr lang="en-GB" sz="1200">
                          <a:latin typeface="Calibri"/>
                          <a:ea typeface="Calibri"/>
                          <a:cs typeface="Calibri"/>
                          <a:sym typeface="Calibri"/>
                        </a:rPr>
                        <a:t>Jug Blender</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A/V Recorders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Earphones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Gaming Cases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Console servers</a:t>
                      </a: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GB" sz="1200">
                          <a:latin typeface="Calibri"/>
                          <a:ea typeface="Calibri"/>
                          <a:cs typeface="Calibri"/>
                          <a:sym typeface="Calibri"/>
                        </a:rPr>
                        <a:t>2.</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Navigational equip</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Jug Blender</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Speakers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Virtualisation s/w</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Hand held mixer</a:t>
                      </a: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65725">
                <a:tc>
                  <a:txBody>
                    <a:bodyPr/>
                    <a:lstStyle/>
                    <a:p>
                      <a:pPr marL="0" lvl="0" indent="0" algn="l" rtl="0">
                        <a:spcBef>
                          <a:spcPts val="0"/>
                        </a:spcBef>
                        <a:spcAft>
                          <a:spcPts val="0"/>
                        </a:spcAft>
                        <a:buNone/>
                      </a:pPr>
                      <a:r>
                        <a:rPr lang="en-GB" sz="1200">
                          <a:latin typeface="Calibri"/>
                          <a:ea typeface="Calibri"/>
                          <a:cs typeface="Calibri"/>
                          <a:sym typeface="Calibri"/>
                        </a:rPr>
                        <a:t>3.</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A/V Recorders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Drone</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Cable locks</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Floor steamer</a:t>
                      </a:r>
                      <a:endParaRPr sz="12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GB" sz="1200">
                          <a:latin typeface="Calibri"/>
                          <a:ea typeface="Calibri"/>
                          <a:cs typeface="Calibri"/>
                          <a:sym typeface="Calibri"/>
                        </a:rPr>
                        <a:t>Binoculars</a:t>
                      </a:r>
                      <a:endParaRPr sz="120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Brand Insights</a:t>
            </a:r>
            <a:endParaRPr sz="2800"/>
          </a:p>
        </p:txBody>
      </p:sp>
      <p:sp>
        <p:nvSpPr>
          <p:cNvPr id="194" name="Google Shape;194;p29"/>
          <p:cNvSpPr txBox="1">
            <a:spLocks noGrp="1"/>
          </p:cNvSpPr>
          <p:nvPr>
            <p:ph type="body" idx="1"/>
          </p:nvPr>
        </p:nvSpPr>
        <p:spPr>
          <a:xfrm>
            <a:off x="628650" y="1369226"/>
            <a:ext cx="7886700" cy="3606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400"/>
              <a:t>The Popular and least popular Brands based on Quantity, Revenue, Profit, SalesOrderNumber, and CustomerID</a:t>
            </a:r>
            <a:endParaRPr sz="1400"/>
          </a:p>
          <a:p>
            <a:pPr marL="0" lvl="0" indent="0" algn="l" rtl="0">
              <a:spcBef>
                <a:spcPts val="800"/>
              </a:spcBef>
              <a:spcAft>
                <a:spcPts val="0"/>
              </a:spcAft>
              <a:buNone/>
            </a:pPr>
            <a:r>
              <a:rPr lang="en-GB" sz="1400" b="1"/>
              <a:t>Top 5 popular Brands:</a:t>
            </a:r>
            <a:endParaRPr sz="1400" b="1"/>
          </a:p>
          <a:p>
            <a:pPr marL="457200" marR="0" lvl="0" indent="-317500" algn="l" rtl="0">
              <a:lnSpc>
                <a:spcPct val="90000"/>
              </a:lnSpc>
              <a:spcBef>
                <a:spcPts val="800"/>
              </a:spcBef>
              <a:spcAft>
                <a:spcPts val="0"/>
              </a:spcAft>
              <a:buSzPts val="1400"/>
              <a:buAutoNum type="arabicPeriod"/>
            </a:pPr>
            <a:r>
              <a:rPr lang="en-GB" sz="1400"/>
              <a:t>Lenovo is most popular brand by Quantity, Revenue, and Profit but the most popular for customers is Dell and that is why the number of orders for Dell is also more.</a:t>
            </a:r>
            <a:endParaRPr sz="1400"/>
          </a:p>
          <a:p>
            <a:pPr marL="457200" marR="0" lvl="0" indent="-317500" algn="l" rtl="0">
              <a:lnSpc>
                <a:spcPct val="90000"/>
              </a:lnSpc>
              <a:spcBef>
                <a:spcPts val="0"/>
              </a:spcBef>
              <a:spcAft>
                <a:spcPts val="0"/>
              </a:spcAft>
              <a:buSzPts val="1400"/>
              <a:buAutoNum type="arabicPeriod"/>
            </a:pPr>
            <a:r>
              <a:rPr lang="en-GB" sz="1400"/>
              <a:t>Devolo is the least popular brand based on Quantity and Revenue but Maclocks brand is least favourite for customers and the same can be seen with the number of orders.</a:t>
            </a:r>
            <a:endParaRPr sz="1400"/>
          </a:p>
          <a:p>
            <a:pPr marL="0" marR="0" lvl="0" indent="0" algn="l" rtl="0">
              <a:lnSpc>
                <a:spcPct val="90000"/>
              </a:lnSpc>
              <a:spcBef>
                <a:spcPts val="800"/>
              </a:spcBef>
              <a:spcAft>
                <a:spcPts val="0"/>
              </a:spcAft>
              <a:buNone/>
            </a:pPr>
            <a:endParaRPr sz="1400"/>
          </a:p>
        </p:txBody>
      </p:sp>
      <p:pic>
        <p:nvPicPr>
          <p:cNvPr id="195" name="Google Shape;195;p29"/>
          <p:cNvPicPr preferRelativeResize="0"/>
          <p:nvPr/>
        </p:nvPicPr>
        <p:blipFill>
          <a:blip r:embed="rId3">
            <a:alphaModFix/>
          </a:blip>
          <a:stretch>
            <a:fillRect/>
          </a:stretch>
        </p:blipFill>
        <p:spPr>
          <a:xfrm>
            <a:off x="1322300" y="3777513"/>
            <a:ext cx="2590800" cy="962025"/>
          </a:xfrm>
          <a:prstGeom prst="rect">
            <a:avLst/>
          </a:prstGeom>
          <a:noFill/>
          <a:ln>
            <a:noFill/>
          </a:ln>
        </p:spPr>
      </p:pic>
      <p:sp>
        <p:nvSpPr>
          <p:cNvPr id="196" name="Google Shape;196;p29"/>
          <p:cNvSpPr txBox="1"/>
          <p:nvPr/>
        </p:nvSpPr>
        <p:spPr>
          <a:xfrm>
            <a:off x="1458050" y="3019750"/>
            <a:ext cx="231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Calibri"/>
                <a:ea typeface="Calibri"/>
                <a:cs typeface="Calibri"/>
                <a:sym typeface="Calibri"/>
              </a:rPr>
              <a:t>Top Brand by Revenue based on year</a:t>
            </a:r>
            <a:endParaRPr b="1">
              <a:latin typeface="Calibri"/>
              <a:ea typeface="Calibri"/>
              <a:cs typeface="Calibri"/>
              <a:sym typeface="Calibri"/>
            </a:endParaRPr>
          </a:p>
        </p:txBody>
      </p:sp>
      <p:pic>
        <p:nvPicPr>
          <p:cNvPr id="197" name="Google Shape;197;p29"/>
          <p:cNvPicPr preferRelativeResize="0"/>
          <p:nvPr/>
        </p:nvPicPr>
        <p:blipFill>
          <a:blip r:embed="rId4">
            <a:alphaModFix/>
          </a:blip>
          <a:stretch>
            <a:fillRect/>
          </a:stretch>
        </p:blipFill>
        <p:spPr>
          <a:xfrm>
            <a:off x="4698350" y="3635350"/>
            <a:ext cx="3069000" cy="1060538"/>
          </a:xfrm>
          <a:prstGeom prst="rect">
            <a:avLst/>
          </a:prstGeom>
          <a:noFill/>
          <a:ln>
            <a:noFill/>
          </a:ln>
        </p:spPr>
      </p:pic>
      <p:sp>
        <p:nvSpPr>
          <p:cNvPr id="198" name="Google Shape;198;p29"/>
          <p:cNvSpPr txBox="1"/>
          <p:nvPr/>
        </p:nvSpPr>
        <p:spPr>
          <a:xfrm>
            <a:off x="4571988" y="3019750"/>
            <a:ext cx="306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b="1">
                <a:solidFill>
                  <a:schemeClr val="dk1"/>
                </a:solidFill>
                <a:latin typeface="Calibri"/>
                <a:ea typeface="Calibri"/>
                <a:cs typeface="Calibri"/>
                <a:sym typeface="Calibri"/>
              </a:rPr>
              <a:t>Least popular Brand by Revenue based on year</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Top Brands by Revenue and Profit</a:t>
            </a:r>
            <a:endParaRPr/>
          </a:p>
        </p:txBody>
      </p:sp>
      <p:sp>
        <p:nvSpPr>
          <p:cNvPr id="204" name="Google Shape;204;p3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marR="0" lvl="0" indent="0" algn="l" rtl="0">
              <a:lnSpc>
                <a:spcPct val="90000"/>
              </a:lnSpc>
              <a:spcBef>
                <a:spcPts val="800"/>
              </a:spcBef>
              <a:spcAft>
                <a:spcPts val="0"/>
              </a:spcAft>
              <a:buNone/>
            </a:pPr>
            <a:endParaRPr sz="1200">
              <a:solidFill>
                <a:srgbClr val="374151"/>
              </a:solidFill>
              <a:highlight>
                <a:srgbClr val="F7F7F8"/>
              </a:highlight>
            </a:endParaRPr>
          </a:p>
          <a:p>
            <a:pPr marL="0" lvl="0" indent="0" algn="l" rtl="0">
              <a:spcBef>
                <a:spcPts val="800"/>
              </a:spcBef>
              <a:spcAft>
                <a:spcPts val="0"/>
              </a:spcAft>
              <a:buNone/>
            </a:pPr>
            <a:endParaRPr sz="1200">
              <a:solidFill>
                <a:srgbClr val="374151"/>
              </a:solidFill>
              <a:highlight>
                <a:srgbClr val="F7F7F8"/>
              </a:highlight>
            </a:endParaRPr>
          </a:p>
          <a:p>
            <a:pPr marL="0" lvl="0" indent="0" algn="l" rtl="0">
              <a:spcBef>
                <a:spcPts val="800"/>
              </a:spcBef>
              <a:spcAft>
                <a:spcPts val="0"/>
              </a:spcAft>
              <a:buNone/>
            </a:pPr>
            <a:endParaRPr sz="1200">
              <a:solidFill>
                <a:srgbClr val="374151"/>
              </a:solidFill>
              <a:highlight>
                <a:srgbClr val="F7F7F8"/>
              </a:highlight>
            </a:endParaRPr>
          </a:p>
        </p:txBody>
      </p:sp>
      <p:pic>
        <p:nvPicPr>
          <p:cNvPr id="205" name="Google Shape;205;p30"/>
          <p:cNvPicPr preferRelativeResize="0"/>
          <p:nvPr/>
        </p:nvPicPr>
        <p:blipFill>
          <a:blip r:embed="rId3">
            <a:alphaModFix/>
          </a:blip>
          <a:stretch>
            <a:fillRect/>
          </a:stretch>
        </p:blipFill>
        <p:spPr>
          <a:xfrm>
            <a:off x="3053400" y="1369223"/>
            <a:ext cx="5741124" cy="3132824"/>
          </a:xfrm>
          <a:prstGeom prst="rect">
            <a:avLst/>
          </a:prstGeom>
          <a:noFill/>
          <a:ln>
            <a:noFill/>
          </a:ln>
        </p:spPr>
      </p:pic>
      <p:sp>
        <p:nvSpPr>
          <p:cNvPr id="206" name="Google Shape;206;p30"/>
          <p:cNvSpPr txBox="1">
            <a:spLocks noGrp="1"/>
          </p:cNvSpPr>
          <p:nvPr>
            <p:ph type="body" idx="1"/>
          </p:nvPr>
        </p:nvSpPr>
        <p:spPr>
          <a:xfrm>
            <a:off x="0" y="1011000"/>
            <a:ext cx="9144000" cy="4132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dirty="0"/>
          </a:p>
        </p:txBody>
      </p:sp>
      <p:pic>
        <p:nvPicPr>
          <p:cNvPr id="207" name="Google Shape;207;p30"/>
          <p:cNvPicPr preferRelativeResize="0"/>
          <p:nvPr/>
        </p:nvPicPr>
        <p:blipFill>
          <a:blip r:embed="rId4">
            <a:alphaModFix/>
          </a:blip>
          <a:stretch>
            <a:fillRect/>
          </a:stretch>
        </p:blipFill>
        <p:spPr>
          <a:xfrm>
            <a:off x="0" y="2978399"/>
            <a:ext cx="2502075" cy="2014501"/>
          </a:xfrm>
          <a:prstGeom prst="rect">
            <a:avLst/>
          </a:prstGeom>
          <a:noFill/>
          <a:ln>
            <a:noFill/>
          </a:ln>
        </p:spPr>
      </p:pic>
      <p:pic>
        <p:nvPicPr>
          <p:cNvPr id="208" name="Google Shape;208;p30"/>
          <p:cNvPicPr preferRelativeResize="0"/>
          <p:nvPr/>
        </p:nvPicPr>
        <p:blipFill>
          <a:blip r:embed="rId5">
            <a:alphaModFix/>
          </a:blip>
          <a:stretch>
            <a:fillRect/>
          </a:stretch>
        </p:blipFill>
        <p:spPr>
          <a:xfrm>
            <a:off x="0" y="1011000"/>
            <a:ext cx="2502075" cy="196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Sales team Insights</a:t>
            </a:r>
            <a:endParaRPr sz="2800" dirty="0"/>
          </a:p>
        </p:txBody>
      </p:sp>
      <p:sp>
        <p:nvSpPr>
          <p:cNvPr id="214" name="Google Shape;214;p31"/>
          <p:cNvSpPr txBox="1">
            <a:spLocks noGrp="1"/>
          </p:cNvSpPr>
          <p:nvPr>
            <p:ph type="body" idx="1"/>
          </p:nvPr>
        </p:nvSpPr>
        <p:spPr>
          <a:xfrm>
            <a:off x="0" y="1033125"/>
            <a:ext cx="9144000" cy="39816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sz="1400" dirty="0"/>
          </a:p>
        </p:txBody>
      </p:sp>
      <p:pic>
        <p:nvPicPr>
          <p:cNvPr id="215" name="Google Shape;215;p31"/>
          <p:cNvPicPr preferRelativeResize="0"/>
          <p:nvPr/>
        </p:nvPicPr>
        <p:blipFill>
          <a:blip r:embed="rId3">
            <a:alphaModFix/>
          </a:blip>
          <a:stretch>
            <a:fillRect/>
          </a:stretch>
        </p:blipFill>
        <p:spPr>
          <a:xfrm>
            <a:off x="6108047" y="1273750"/>
            <a:ext cx="3035950" cy="2792775"/>
          </a:xfrm>
          <a:prstGeom prst="rect">
            <a:avLst/>
          </a:prstGeom>
          <a:noFill/>
          <a:ln>
            <a:noFill/>
          </a:ln>
        </p:spPr>
      </p:pic>
      <p:pic>
        <p:nvPicPr>
          <p:cNvPr id="216" name="Google Shape;216;p31"/>
          <p:cNvPicPr preferRelativeResize="0"/>
          <p:nvPr/>
        </p:nvPicPr>
        <p:blipFill>
          <a:blip r:embed="rId4">
            <a:alphaModFix/>
          </a:blip>
          <a:stretch>
            <a:fillRect/>
          </a:stretch>
        </p:blipFill>
        <p:spPr>
          <a:xfrm>
            <a:off x="0" y="1312300"/>
            <a:ext cx="3176800" cy="2981200"/>
          </a:xfrm>
          <a:prstGeom prst="rect">
            <a:avLst/>
          </a:prstGeom>
          <a:noFill/>
          <a:ln>
            <a:noFill/>
          </a:ln>
        </p:spPr>
      </p:pic>
      <p:pic>
        <p:nvPicPr>
          <p:cNvPr id="217" name="Google Shape;217;p31"/>
          <p:cNvPicPr preferRelativeResize="0"/>
          <p:nvPr/>
        </p:nvPicPr>
        <p:blipFill rotWithShape="1">
          <a:blip r:embed="rId5">
            <a:alphaModFix/>
          </a:blip>
          <a:srcRect t="5553"/>
          <a:stretch/>
        </p:blipFill>
        <p:spPr>
          <a:xfrm>
            <a:off x="3035954" y="1312300"/>
            <a:ext cx="2835075" cy="2927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106326" y="273844"/>
            <a:ext cx="8409024"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Time period analysis:</a:t>
            </a:r>
            <a:endParaRPr sz="2800" dirty="0"/>
          </a:p>
          <a:p>
            <a:pPr marL="0" lvl="0" indent="0" algn="l" rtl="0">
              <a:spcBef>
                <a:spcPts val="0"/>
              </a:spcBef>
              <a:spcAft>
                <a:spcPts val="0"/>
              </a:spcAft>
              <a:buNone/>
            </a:pPr>
            <a:r>
              <a:rPr lang="en-GB" sz="2800" dirty="0"/>
              <a:t>Monthly analysis</a:t>
            </a:r>
            <a:endParaRPr sz="2800" dirty="0"/>
          </a:p>
        </p:txBody>
      </p:sp>
      <p:pic>
        <p:nvPicPr>
          <p:cNvPr id="223" name="Google Shape;223;p32"/>
          <p:cNvPicPr preferRelativeResize="0"/>
          <p:nvPr/>
        </p:nvPicPr>
        <p:blipFill>
          <a:blip r:embed="rId3">
            <a:alphaModFix/>
          </a:blip>
          <a:stretch>
            <a:fillRect/>
          </a:stretch>
        </p:blipFill>
        <p:spPr>
          <a:xfrm>
            <a:off x="0" y="1560521"/>
            <a:ext cx="4452850" cy="2837849"/>
          </a:xfrm>
          <a:prstGeom prst="rect">
            <a:avLst/>
          </a:prstGeom>
          <a:noFill/>
          <a:ln>
            <a:noFill/>
          </a:ln>
        </p:spPr>
      </p:pic>
      <p:pic>
        <p:nvPicPr>
          <p:cNvPr id="224" name="Google Shape;224;p32"/>
          <p:cNvPicPr preferRelativeResize="0"/>
          <p:nvPr/>
        </p:nvPicPr>
        <p:blipFill>
          <a:blip r:embed="rId4">
            <a:alphaModFix/>
          </a:blip>
          <a:stretch>
            <a:fillRect/>
          </a:stretch>
        </p:blipFill>
        <p:spPr>
          <a:xfrm>
            <a:off x="4452850" y="1531313"/>
            <a:ext cx="4601575" cy="289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28650" y="273844"/>
            <a:ext cx="7886700" cy="994200"/>
          </a:xfrm>
        </p:spPr>
        <p:txBody>
          <a:bodyPr spcFirstLastPara="1" wrap="square" lIns="68575" tIns="34275" rIns="68575" bIns="34275" anchor="ctr" anchorCtr="0">
            <a:normAutofit/>
          </a:bodyPr>
          <a:lstStyle/>
          <a:p>
            <a:pPr marL="0" lvl="0" indent="0" rtl="0">
              <a:spcBef>
                <a:spcPts val="0"/>
              </a:spcBef>
              <a:spcAft>
                <a:spcPts val="0"/>
              </a:spcAft>
              <a:buNone/>
            </a:pPr>
            <a:r>
              <a:rPr lang="en-GB"/>
              <a:t>Contents</a:t>
            </a:r>
          </a:p>
        </p:txBody>
      </p:sp>
      <p:sp>
        <p:nvSpPr>
          <p:cNvPr id="96" name="Google Shape;96;p15"/>
          <p:cNvSpPr txBox="1">
            <a:spLocks noGrp="1"/>
          </p:cNvSpPr>
          <p:nvPr>
            <p:ph type="body" idx="1"/>
          </p:nvPr>
        </p:nvSpPr>
        <p:spPr>
          <a:xfrm>
            <a:off x="628650" y="1369219"/>
            <a:ext cx="7886700" cy="3263400"/>
          </a:xfrm>
        </p:spPr>
        <p:txBody>
          <a:bodyPr spcFirstLastPara="1" wrap="square" lIns="68575" tIns="34275" rIns="68575" bIns="34275" anchor="t" anchorCtr="0">
            <a:normAutofit/>
          </a:bodyPr>
          <a:lstStyle/>
          <a:p>
            <a:pPr marL="444500" lvl="1" indent="-190500" rtl="0">
              <a:spcBef>
                <a:spcPts val="400"/>
              </a:spcBef>
              <a:spcAft>
                <a:spcPts val="0"/>
              </a:spcAft>
              <a:buClr>
                <a:schemeClr val="dk1"/>
              </a:buClr>
              <a:buSzPts val="1400"/>
              <a:buFont typeface="Calibri"/>
              <a:buChar char="•"/>
            </a:pPr>
            <a:r>
              <a:rPr lang="en-GB" sz="2100" dirty="0"/>
              <a:t>Background</a:t>
            </a:r>
          </a:p>
          <a:p>
            <a:pPr marL="444500" marR="0" lvl="1" indent="-190500" rtl="0">
              <a:spcBef>
                <a:spcPts val="0"/>
              </a:spcBef>
              <a:spcAft>
                <a:spcPts val="0"/>
              </a:spcAft>
              <a:buClr>
                <a:schemeClr val="dk1"/>
              </a:buClr>
              <a:buSzPts val="1400"/>
              <a:buFont typeface="Calibri"/>
              <a:buChar char="•"/>
            </a:pPr>
            <a:r>
              <a:rPr lang="en-GB" sz="2100" dirty="0"/>
              <a:t>Data Understanding</a:t>
            </a:r>
          </a:p>
          <a:p>
            <a:pPr marL="444500" marR="0" lvl="1" indent="-190500" rtl="0">
              <a:spcBef>
                <a:spcPts val="0"/>
              </a:spcBef>
              <a:spcAft>
                <a:spcPts val="0"/>
              </a:spcAft>
              <a:buClr>
                <a:schemeClr val="dk1"/>
              </a:buClr>
              <a:buSzPts val="1400"/>
              <a:buFont typeface="Calibri"/>
              <a:buChar char="•"/>
            </a:pPr>
            <a:r>
              <a:rPr lang="en-GB" sz="2100" dirty="0"/>
              <a:t>Data Exploration</a:t>
            </a:r>
          </a:p>
          <a:p>
            <a:pPr marL="444500" marR="0" lvl="1" indent="-190500" rtl="0">
              <a:spcBef>
                <a:spcPts val="0"/>
              </a:spcBef>
              <a:spcAft>
                <a:spcPts val="0"/>
              </a:spcAft>
              <a:buClr>
                <a:schemeClr val="dk1"/>
              </a:buClr>
              <a:buSzPts val="1400"/>
              <a:buFont typeface="Calibri"/>
              <a:buChar char="•"/>
            </a:pPr>
            <a:r>
              <a:rPr lang="en-GB" sz="2100" dirty="0"/>
              <a:t>Data cleaning</a:t>
            </a:r>
          </a:p>
          <a:p>
            <a:pPr marL="444500" marR="0" lvl="1" indent="-190500" rtl="0">
              <a:spcBef>
                <a:spcPts val="0"/>
              </a:spcBef>
              <a:spcAft>
                <a:spcPts val="0"/>
              </a:spcAft>
              <a:buClr>
                <a:schemeClr val="dk1"/>
              </a:buClr>
              <a:buSzPts val="1400"/>
              <a:buFont typeface="Calibri"/>
              <a:buChar char="•"/>
            </a:pPr>
            <a:r>
              <a:rPr lang="en-GB" sz="2100" dirty="0"/>
              <a:t>Purchase Insights</a:t>
            </a:r>
          </a:p>
          <a:p>
            <a:pPr marL="444500" marR="0" lvl="1" indent="-190500" rtl="0">
              <a:spcBef>
                <a:spcPts val="0"/>
              </a:spcBef>
              <a:spcAft>
                <a:spcPts val="0"/>
              </a:spcAft>
              <a:buClr>
                <a:schemeClr val="dk1"/>
              </a:buClr>
              <a:buSzPts val="1400"/>
              <a:buFont typeface="Calibri"/>
              <a:buChar char="•"/>
            </a:pPr>
            <a:r>
              <a:rPr lang="en-GB" sz="2100" dirty="0"/>
              <a:t>Time period analysis </a:t>
            </a:r>
          </a:p>
          <a:p>
            <a:pPr marL="863600" marR="0" lvl="2" indent="-165100" rtl="0">
              <a:spcBef>
                <a:spcPts val="0"/>
              </a:spcBef>
              <a:spcAft>
                <a:spcPts val="0"/>
              </a:spcAft>
              <a:buClr>
                <a:schemeClr val="dk1"/>
              </a:buClr>
              <a:buSzPts val="1400"/>
              <a:buFont typeface="Calibri"/>
              <a:buChar char="•"/>
            </a:pPr>
            <a:r>
              <a:rPr lang="en-GB" sz="2100" dirty="0"/>
              <a:t>Monthly analysis</a:t>
            </a:r>
          </a:p>
          <a:p>
            <a:pPr marL="863600" marR="0" lvl="2" indent="-165100" rtl="0">
              <a:spcBef>
                <a:spcPts val="0"/>
              </a:spcBef>
              <a:spcAft>
                <a:spcPts val="0"/>
              </a:spcAft>
              <a:buClr>
                <a:schemeClr val="dk1"/>
              </a:buClr>
              <a:buSzPts val="1400"/>
              <a:buFont typeface="Calibri"/>
              <a:buChar char="•"/>
            </a:pPr>
            <a:r>
              <a:rPr lang="en-GB" sz="2100" dirty="0"/>
              <a:t>Yearly analysis</a:t>
            </a:r>
          </a:p>
          <a:p>
            <a:pPr marL="444500" marR="0" lvl="1" indent="-190500" rtl="0">
              <a:spcBef>
                <a:spcPts val="0"/>
              </a:spcBef>
              <a:spcAft>
                <a:spcPts val="0"/>
              </a:spcAft>
              <a:buClr>
                <a:schemeClr val="dk1"/>
              </a:buClr>
              <a:buSzPts val="1400"/>
              <a:buFont typeface="Calibri"/>
              <a:buChar char="•"/>
            </a:pPr>
            <a:r>
              <a:rPr lang="en-GB" sz="2100" dirty="0"/>
              <a:t>Customer insights</a:t>
            </a:r>
          </a:p>
          <a:p>
            <a:pPr marL="0" lvl="0" indent="0" rtl="0">
              <a:spcBef>
                <a:spcPts val="800"/>
              </a:spcBef>
              <a:spcAft>
                <a:spcPts val="0"/>
              </a:spcAft>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191386" y="273844"/>
            <a:ext cx="8323964"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dirty="0"/>
              <a:t>Quarterly Analysis</a:t>
            </a:r>
            <a:endParaRPr dirty="0"/>
          </a:p>
        </p:txBody>
      </p:sp>
      <p:sp>
        <p:nvSpPr>
          <p:cNvPr id="230" name="Google Shape;230;p33"/>
          <p:cNvSpPr txBox="1">
            <a:spLocks noGrp="1"/>
          </p:cNvSpPr>
          <p:nvPr>
            <p:ph type="body" idx="1"/>
          </p:nvPr>
        </p:nvSpPr>
        <p:spPr>
          <a:xfrm>
            <a:off x="0" y="1199050"/>
            <a:ext cx="9144000" cy="34842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GB" sz="1400"/>
              <a:t>Q1 of 2021 is high performing based on COPQR</a:t>
            </a:r>
            <a:endParaRPr sz="1400"/>
          </a:p>
          <a:p>
            <a:pPr marL="457200" lvl="0" indent="-317500" algn="l" rtl="0">
              <a:spcBef>
                <a:spcPts val="0"/>
              </a:spcBef>
              <a:spcAft>
                <a:spcPts val="0"/>
              </a:spcAft>
              <a:buSzPts val="1400"/>
              <a:buChar char="•"/>
            </a:pPr>
            <a:r>
              <a:rPr lang="en-GB" sz="1400"/>
              <a:t>There is slight increase  in the Q2, Q3, and Q4 performance for year 2022</a:t>
            </a:r>
            <a:endParaRPr sz="1400"/>
          </a:p>
          <a:p>
            <a:pPr marL="457200" lvl="0" indent="-317500" algn="l" rtl="0">
              <a:spcBef>
                <a:spcPts val="0"/>
              </a:spcBef>
              <a:spcAft>
                <a:spcPts val="0"/>
              </a:spcAft>
              <a:buSzPts val="1400"/>
              <a:buChar char="•"/>
            </a:pPr>
            <a:r>
              <a:rPr lang="en-GB" sz="1400"/>
              <a:t>Q1 of 2022, 2023 is low performing quarters </a:t>
            </a:r>
            <a:endParaRPr sz="1400"/>
          </a:p>
          <a:p>
            <a:pPr marL="457200" lvl="0" indent="0" algn="l" rtl="0">
              <a:spcBef>
                <a:spcPts val="800"/>
              </a:spcBef>
              <a:spcAft>
                <a:spcPts val="0"/>
              </a:spcAft>
              <a:buNone/>
            </a:pPr>
            <a:endParaRPr/>
          </a:p>
        </p:txBody>
      </p:sp>
      <p:pic>
        <p:nvPicPr>
          <p:cNvPr id="231" name="Google Shape;231;p33"/>
          <p:cNvPicPr preferRelativeResize="0"/>
          <p:nvPr/>
        </p:nvPicPr>
        <p:blipFill>
          <a:blip r:embed="rId3">
            <a:alphaModFix/>
          </a:blip>
          <a:stretch>
            <a:fillRect/>
          </a:stretch>
        </p:blipFill>
        <p:spPr>
          <a:xfrm>
            <a:off x="0" y="2105270"/>
            <a:ext cx="9143999" cy="18968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152400" y="273844"/>
            <a:ext cx="836295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Yearly analysis</a:t>
            </a:r>
            <a:endParaRPr sz="2800" dirty="0"/>
          </a:p>
        </p:txBody>
      </p:sp>
      <p:pic>
        <p:nvPicPr>
          <p:cNvPr id="237" name="Google Shape;237;p34"/>
          <p:cNvPicPr preferRelativeResize="0"/>
          <p:nvPr/>
        </p:nvPicPr>
        <p:blipFill>
          <a:blip r:embed="rId3">
            <a:alphaModFix/>
          </a:blip>
          <a:stretch>
            <a:fillRect/>
          </a:stretch>
        </p:blipFill>
        <p:spPr>
          <a:xfrm>
            <a:off x="152400" y="1420444"/>
            <a:ext cx="8839202" cy="29575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233916" y="273844"/>
            <a:ext cx="8281434"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Customer Analysis</a:t>
            </a:r>
            <a:endParaRPr sz="2800" dirty="0"/>
          </a:p>
        </p:txBody>
      </p:sp>
      <p:sp>
        <p:nvSpPr>
          <p:cNvPr id="243" name="Google Shape;243;p35"/>
          <p:cNvSpPr txBox="1">
            <a:spLocks noGrp="1"/>
          </p:cNvSpPr>
          <p:nvPr>
            <p:ph type="body" idx="1"/>
          </p:nvPr>
        </p:nvSpPr>
        <p:spPr>
          <a:xfrm>
            <a:off x="0" y="1056625"/>
            <a:ext cx="9144000" cy="35760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GB" sz="1400"/>
              <a:t>1.Comparison for the customers repeated from 2021 to 2022:</a:t>
            </a:r>
            <a:endParaRPr sz="1400"/>
          </a:p>
          <a:p>
            <a:pPr marL="914400" lvl="1" indent="-317500" algn="l" rtl="0">
              <a:spcBef>
                <a:spcPts val="0"/>
              </a:spcBef>
              <a:spcAft>
                <a:spcPts val="0"/>
              </a:spcAft>
              <a:buSzPts val="1400"/>
              <a:buAutoNum type="alphaLcPeriod"/>
            </a:pPr>
            <a:r>
              <a:rPr lang="en-GB" sz="1400"/>
              <a:t>71.27% of customers repeated from 2021</a:t>
            </a:r>
            <a:endParaRPr sz="1400"/>
          </a:p>
          <a:p>
            <a:pPr marL="914400" lvl="1" indent="-317500" algn="l" rtl="0">
              <a:spcBef>
                <a:spcPts val="0"/>
              </a:spcBef>
              <a:spcAft>
                <a:spcPts val="0"/>
              </a:spcAft>
              <a:buSzPts val="1400"/>
              <a:buAutoNum type="alphaLcPeriod"/>
            </a:pPr>
            <a:r>
              <a:rPr lang="en-GB" sz="1400"/>
              <a:t>And the remaining are newly added - 28.73%</a:t>
            </a:r>
            <a:endParaRPr sz="1400"/>
          </a:p>
          <a:p>
            <a:pPr marL="0" lvl="0" indent="0" algn="l" rtl="0">
              <a:spcBef>
                <a:spcPts val="0"/>
              </a:spcBef>
              <a:spcAft>
                <a:spcPts val="0"/>
              </a:spcAft>
              <a:buNone/>
            </a:pPr>
            <a:r>
              <a:rPr lang="en-GB" sz="1400"/>
              <a:t>2. Lack of 2023 data implies lose of many customers and very less number of repeated and newly added customers.</a:t>
            </a:r>
            <a:endParaRPr sz="1400"/>
          </a:p>
        </p:txBody>
      </p:sp>
      <p:pic>
        <p:nvPicPr>
          <p:cNvPr id="244" name="Google Shape;244;p35"/>
          <p:cNvPicPr preferRelativeResize="0"/>
          <p:nvPr/>
        </p:nvPicPr>
        <p:blipFill>
          <a:blip r:embed="rId3">
            <a:alphaModFix/>
          </a:blip>
          <a:stretch>
            <a:fillRect/>
          </a:stretch>
        </p:blipFill>
        <p:spPr>
          <a:xfrm>
            <a:off x="0" y="2108741"/>
            <a:ext cx="9144000" cy="22533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Metrics of customers of 2022 and 2023 </a:t>
            </a:r>
            <a:endParaRPr sz="2800" dirty="0"/>
          </a:p>
        </p:txBody>
      </p:sp>
      <p:sp>
        <p:nvSpPr>
          <p:cNvPr id="250" name="Google Shape;250;p3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400"/>
              <a:t>With decrease in number of orders, </a:t>
            </a:r>
            <a:endParaRPr sz="1400"/>
          </a:p>
          <a:p>
            <a:pPr marL="0" lvl="0" indent="0" algn="l" rtl="0">
              <a:spcBef>
                <a:spcPts val="800"/>
              </a:spcBef>
              <a:spcAft>
                <a:spcPts val="0"/>
              </a:spcAft>
              <a:buNone/>
            </a:pPr>
            <a:r>
              <a:rPr lang="en-GB" sz="1400"/>
              <a:t>customers from year to year the total</a:t>
            </a:r>
            <a:endParaRPr sz="1400"/>
          </a:p>
          <a:p>
            <a:pPr marL="0" lvl="0" indent="0" algn="l" rtl="0">
              <a:spcBef>
                <a:spcPts val="800"/>
              </a:spcBef>
              <a:spcAft>
                <a:spcPts val="0"/>
              </a:spcAft>
              <a:buNone/>
            </a:pPr>
            <a:r>
              <a:rPr lang="en-GB" sz="1400"/>
              <a:t>revenue and profit from the</a:t>
            </a:r>
            <a:endParaRPr sz="1400"/>
          </a:p>
          <a:p>
            <a:pPr marL="0" lvl="0" indent="0" algn="l" rtl="0">
              <a:spcBef>
                <a:spcPts val="800"/>
              </a:spcBef>
              <a:spcAft>
                <a:spcPts val="0"/>
              </a:spcAft>
              <a:buNone/>
            </a:pPr>
            <a:r>
              <a:rPr lang="en-GB" sz="1400"/>
              <a:t>customers moved to next year</a:t>
            </a:r>
            <a:endParaRPr sz="1400"/>
          </a:p>
          <a:p>
            <a:pPr marL="0" lvl="0" indent="0" algn="l" rtl="0">
              <a:spcBef>
                <a:spcPts val="800"/>
              </a:spcBef>
              <a:spcAft>
                <a:spcPts val="0"/>
              </a:spcAft>
              <a:buNone/>
            </a:pPr>
            <a:r>
              <a:rPr lang="en-GB" sz="1400"/>
              <a:t>also decreased. </a:t>
            </a:r>
            <a:endParaRPr sz="1400"/>
          </a:p>
          <a:p>
            <a:pPr marL="0" lvl="0" indent="0" algn="l" rtl="0">
              <a:spcBef>
                <a:spcPts val="800"/>
              </a:spcBef>
              <a:spcAft>
                <a:spcPts val="0"/>
              </a:spcAft>
              <a:buNone/>
            </a:pPr>
            <a:endParaRPr sz="1400"/>
          </a:p>
        </p:txBody>
      </p:sp>
      <p:pic>
        <p:nvPicPr>
          <p:cNvPr id="251" name="Google Shape;251;p36"/>
          <p:cNvPicPr preferRelativeResize="0"/>
          <p:nvPr/>
        </p:nvPicPr>
        <p:blipFill>
          <a:blip r:embed="rId3">
            <a:alphaModFix/>
          </a:blip>
          <a:stretch>
            <a:fillRect/>
          </a:stretch>
        </p:blipFill>
        <p:spPr>
          <a:xfrm>
            <a:off x="4152950" y="1369225"/>
            <a:ext cx="4362400" cy="348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dirty="0"/>
              <a:t>Conclusions</a:t>
            </a:r>
            <a:endParaRPr dirty="0"/>
          </a:p>
        </p:txBody>
      </p:sp>
      <p:sp>
        <p:nvSpPr>
          <p:cNvPr id="257" name="Google Shape;257;p3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marR="0" lvl="0" indent="-317500" algn="l" rtl="0">
              <a:lnSpc>
                <a:spcPct val="70000"/>
              </a:lnSpc>
              <a:spcBef>
                <a:spcPts val="0"/>
              </a:spcBef>
              <a:spcAft>
                <a:spcPts val="0"/>
              </a:spcAft>
              <a:buSzPts val="1400"/>
              <a:buFont typeface="Calibri"/>
              <a:buAutoNum type="arabicPeriod"/>
            </a:pPr>
            <a:r>
              <a:rPr lang="en-GB" sz="1400"/>
              <a:t>Total Revenue, Profit, and Orders gradually decreased from 2020 to 2023</a:t>
            </a:r>
            <a:endParaRPr sz="1400"/>
          </a:p>
          <a:p>
            <a:pPr marL="457200" marR="0" lvl="0" indent="-317500" algn="l" rtl="0">
              <a:lnSpc>
                <a:spcPct val="70000"/>
              </a:lnSpc>
              <a:spcBef>
                <a:spcPts val="0"/>
              </a:spcBef>
              <a:spcAft>
                <a:spcPts val="0"/>
              </a:spcAft>
              <a:buSzPts val="1400"/>
              <a:buFont typeface="Calibri"/>
              <a:buAutoNum type="arabicPeriod"/>
            </a:pPr>
            <a:r>
              <a:rPr lang="en-GB" sz="1400"/>
              <a:t>Although the number of customers, orders increased from 2021 to 2022, The profit and revenue was not increased</a:t>
            </a:r>
            <a:endParaRPr sz="1400"/>
          </a:p>
          <a:p>
            <a:pPr marL="457200" marR="0" lvl="0" indent="-317500" algn="l" rtl="0">
              <a:lnSpc>
                <a:spcPct val="70000"/>
              </a:lnSpc>
              <a:spcBef>
                <a:spcPts val="0"/>
              </a:spcBef>
              <a:spcAft>
                <a:spcPts val="0"/>
              </a:spcAft>
              <a:buSzPts val="1400"/>
              <a:buFont typeface="Calibri"/>
              <a:buAutoNum type="arabicPeriod"/>
            </a:pPr>
            <a:r>
              <a:rPr lang="en-GB" sz="1400"/>
              <a:t>There are 24,820 total return orders and number of return orders reduced from year to year</a:t>
            </a:r>
            <a:endParaRPr sz="1400"/>
          </a:p>
          <a:p>
            <a:pPr marL="457200" marR="0" lvl="0" indent="-317500" algn="l" rtl="0">
              <a:lnSpc>
                <a:spcPct val="70000"/>
              </a:lnSpc>
              <a:spcBef>
                <a:spcPts val="0"/>
              </a:spcBef>
              <a:spcAft>
                <a:spcPts val="0"/>
              </a:spcAft>
              <a:buSzPts val="1400"/>
              <a:buFont typeface="Calibri"/>
              <a:buAutoNum type="arabicPeriod"/>
            </a:pPr>
            <a:r>
              <a:rPr lang="en-GB" sz="1400"/>
              <a:t>23.67% of total distinct orders has negative revenue. 28.93% of total distinct orders has negative profit.</a:t>
            </a:r>
            <a:endParaRPr sz="1400"/>
          </a:p>
          <a:p>
            <a:pPr marL="457200" marR="0" lvl="0" indent="-317500" algn="l" rtl="0">
              <a:lnSpc>
                <a:spcPct val="70000"/>
              </a:lnSpc>
              <a:spcBef>
                <a:spcPts val="0"/>
              </a:spcBef>
              <a:spcAft>
                <a:spcPts val="0"/>
              </a:spcAft>
              <a:buSzPts val="1400"/>
              <a:buFont typeface="Calibri"/>
              <a:buAutoNum type="arabicPeriod"/>
            </a:pPr>
            <a:r>
              <a:rPr lang="en-GB" sz="1400"/>
              <a:t>Notebook computers are the top product type by revenue &amp; profit but more number of orders and customers are for monitors</a:t>
            </a:r>
            <a:endParaRPr sz="1400"/>
          </a:p>
          <a:p>
            <a:pPr marL="457200" marR="0" lvl="0" indent="-317500" algn="l" rtl="0">
              <a:lnSpc>
                <a:spcPct val="70000"/>
              </a:lnSpc>
              <a:spcBef>
                <a:spcPts val="0"/>
              </a:spcBef>
              <a:spcAft>
                <a:spcPts val="0"/>
              </a:spcAft>
              <a:buSzPts val="1400"/>
              <a:buFont typeface="Calibri"/>
              <a:buAutoNum type="arabicPeriod"/>
            </a:pPr>
            <a:r>
              <a:rPr lang="en-GB" sz="1400"/>
              <a:t>Lenovo and Dell together contribute to 51% of the total revenue as top brands. Lenovo accounts for 31% and Dell accounts for 20% of the total revenue. </a:t>
            </a:r>
            <a:endParaRPr sz="1400"/>
          </a:p>
          <a:p>
            <a:pPr marL="457200" marR="0" lvl="0" indent="-317500" algn="l" rtl="0">
              <a:lnSpc>
                <a:spcPct val="70000"/>
              </a:lnSpc>
              <a:spcBef>
                <a:spcPts val="0"/>
              </a:spcBef>
              <a:spcAft>
                <a:spcPts val="0"/>
              </a:spcAft>
              <a:buSzPts val="1400"/>
              <a:buFont typeface="Calibri"/>
              <a:buAutoNum type="arabicPeriod"/>
            </a:pPr>
            <a:r>
              <a:rPr lang="en-GB" sz="1400"/>
              <a:t>Lenovo and Dell account for 18% and 17% of the total profit, respectively, making them the top profit-generating brands in the dataset.</a:t>
            </a:r>
            <a:endParaRPr sz="1400"/>
          </a:p>
          <a:p>
            <a:pPr marL="457200" marR="0" lvl="0" indent="-317500" algn="l" rtl="0">
              <a:lnSpc>
                <a:spcPct val="70000"/>
              </a:lnSpc>
              <a:spcBef>
                <a:spcPts val="0"/>
              </a:spcBef>
              <a:spcAft>
                <a:spcPts val="0"/>
              </a:spcAft>
              <a:buSzPts val="1400"/>
              <a:buFont typeface="Calibri"/>
              <a:buAutoNum type="arabicPeriod"/>
            </a:pPr>
            <a:r>
              <a:rPr lang="en-GB" sz="1400"/>
              <a:t>Corporate south sales team is high performing sales team with revenue. Components north is high profitable. Notably, Components north, corporate south and corporate north teams overall getting  60.51 % of total-revenue and 75.19% of total-profit.</a:t>
            </a:r>
            <a:endParaRPr sz="1400"/>
          </a:p>
          <a:p>
            <a:pPr marL="457200" marR="0" lvl="0" indent="-317500" algn="l" rtl="0">
              <a:lnSpc>
                <a:spcPct val="70000"/>
              </a:lnSpc>
              <a:spcBef>
                <a:spcPts val="0"/>
              </a:spcBef>
              <a:spcAft>
                <a:spcPts val="0"/>
              </a:spcAft>
              <a:buSzPts val="1400"/>
              <a:buFont typeface="Calibri"/>
              <a:buAutoNum type="arabicPeriod"/>
            </a:pPr>
            <a:r>
              <a:rPr lang="en-GB" sz="1400"/>
              <a:t>Comparision for the customers repeated from 2021 to 2022:</a:t>
            </a:r>
            <a:endParaRPr sz="1400"/>
          </a:p>
          <a:p>
            <a:pPr marL="914400" marR="0" lvl="1" indent="-317500" algn="l" rtl="0">
              <a:lnSpc>
                <a:spcPct val="70000"/>
              </a:lnSpc>
              <a:spcBef>
                <a:spcPts val="0"/>
              </a:spcBef>
              <a:spcAft>
                <a:spcPts val="0"/>
              </a:spcAft>
              <a:buSzPts val="1400"/>
              <a:buFont typeface="Calibri"/>
              <a:buAutoNum type="alphaLcPeriod"/>
            </a:pPr>
            <a:r>
              <a:rPr lang="en-GB" sz="1400"/>
              <a:t>71.27% of customers repeated from 2021</a:t>
            </a:r>
            <a:endParaRPr sz="1400"/>
          </a:p>
          <a:p>
            <a:pPr marL="914400" marR="0" lvl="1" indent="-317500" algn="l" rtl="0">
              <a:lnSpc>
                <a:spcPct val="70000"/>
              </a:lnSpc>
              <a:spcBef>
                <a:spcPts val="0"/>
              </a:spcBef>
              <a:spcAft>
                <a:spcPts val="0"/>
              </a:spcAft>
              <a:buSzPts val="1400"/>
              <a:buFont typeface="Calibri"/>
              <a:buAutoNum type="alphaLcPeriod"/>
            </a:pPr>
            <a:r>
              <a:rPr lang="en-GB" sz="1400"/>
              <a:t>And the remaining are newly added - 28.73%</a:t>
            </a:r>
            <a:endParaRPr sz="1400"/>
          </a:p>
          <a:p>
            <a:pPr marL="457200" marR="0" lvl="0" indent="-317500" algn="l" rtl="0">
              <a:lnSpc>
                <a:spcPct val="70000"/>
              </a:lnSpc>
              <a:spcBef>
                <a:spcPts val="0"/>
              </a:spcBef>
              <a:spcAft>
                <a:spcPts val="0"/>
              </a:spcAft>
              <a:buSzPts val="1400"/>
              <a:buFont typeface="Calibri"/>
              <a:buAutoNum type="arabicPeriod"/>
            </a:pPr>
            <a:r>
              <a:rPr lang="en-GB" sz="1400"/>
              <a:t>Freight cost has increased in 2022 and gradually decreased in 2023</a:t>
            </a:r>
            <a:endParaRPr sz="1400"/>
          </a:p>
          <a:p>
            <a:pPr marL="457200" marR="0" lvl="0" indent="-317500" algn="l" rtl="0">
              <a:lnSpc>
                <a:spcPct val="70000"/>
              </a:lnSpc>
              <a:spcBef>
                <a:spcPts val="0"/>
              </a:spcBef>
              <a:spcAft>
                <a:spcPts val="0"/>
              </a:spcAft>
              <a:buSzPts val="1400"/>
              <a:buFont typeface="Calibri"/>
              <a:buAutoNum type="arabicPeriod"/>
            </a:pPr>
            <a:r>
              <a:rPr lang="en-GB" sz="1400"/>
              <a:t>The relation between Revenue, Profit, and Frieght cost is positive correlated but not strong.</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0" y="137150"/>
            <a:ext cx="8515500" cy="885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Recommendations</a:t>
            </a:r>
            <a:endParaRPr sz="2800"/>
          </a:p>
        </p:txBody>
      </p:sp>
      <p:sp>
        <p:nvSpPr>
          <p:cNvPr id="263" name="Google Shape;263;p38"/>
          <p:cNvSpPr txBox="1">
            <a:spLocks noGrp="1"/>
          </p:cNvSpPr>
          <p:nvPr>
            <p:ph type="body" idx="1"/>
          </p:nvPr>
        </p:nvSpPr>
        <p:spPr>
          <a:xfrm>
            <a:off x="0" y="878250"/>
            <a:ext cx="9144000" cy="3982200"/>
          </a:xfrm>
          <a:prstGeom prst="rect">
            <a:avLst/>
          </a:prstGeom>
        </p:spPr>
        <p:txBody>
          <a:bodyPr spcFirstLastPara="1" wrap="square" lIns="68575" tIns="34275" rIns="68575" bIns="34275" anchor="t" anchorCtr="0">
            <a:noAutofit/>
          </a:bodyPr>
          <a:lstStyle/>
          <a:p>
            <a:pPr marL="0" lvl="0" indent="0" algn="just" rtl="0">
              <a:spcBef>
                <a:spcPts val="0"/>
              </a:spcBef>
              <a:spcAft>
                <a:spcPts val="0"/>
              </a:spcAft>
              <a:buNone/>
            </a:pPr>
            <a:endParaRPr sz="1400" dirty="0"/>
          </a:p>
          <a:p>
            <a:pPr marL="0" lvl="0" indent="0" algn="just" rtl="0">
              <a:lnSpc>
                <a:spcPct val="115000"/>
              </a:lnSpc>
              <a:spcBef>
                <a:spcPts val="0"/>
              </a:spcBef>
              <a:spcAft>
                <a:spcPts val="0"/>
              </a:spcAft>
              <a:buNone/>
            </a:pPr>
            <a:r>
              <a:rPr lang="en-GB" sz="1400" dirty="0"/>
              <a:t>Based on the conclusions drawn from the sales analysis, here are some recommendations that can potentially contribute to the company's growth:</a:t>
            </a:r>
            <a:endParaRPr sz="1400" dirty="0"/>
          </a:p>
          <a:p>
            <a:pPr marL="457200" lvl="0" indent="-317500" algn="just" rtl="0">
              <a:lnSpc>
                <a:spcPct val="115000"/>
              </a:lnSpc>
              <a:spcBef>
                <a:spcPts val="1500"/>
              </a:spcBef>
              <a:spcAft>
                <a:spcPts val="0"/>
              </a:spcAft>
              <a:buClr>
                <a:schemeClr val="dk1"/>
              </a:buClr>
              <a:buSzPts val="1400"/>
              <a:buFont typeface="Calibri"/>
              <a:buAutoNum type="arabicPeriod"/>
            </a:pPr>
            <a:r>
              <a:rPr lang="en-GB" sz="1400" dirty="0" err="1"/>
              <a:t>Analyze</a:t>
            </a:r>
            <a:r>
              <a:rPr lang="en-GB" sz="1400" dirty="0"/>
              <a:t> the drop in Total Revenue, Profit, customers, and orders from 2022 to 2023: Investigate the potential reasons for the decline in revenue, profit, customers, and orders from 2022 to 2023. Identify the root causes and take appropriate actions to address them.</a:t>
            </a:r>
            <a:endParaRPr sz="1400" dirty="0"/>
          </a:p>
          <a:p>
            <a:pPr marL="457200" lvl="0" indent="-317500" algn="just" rtl="0">
              <a:lnSpc>
                <a:spcPct val="115000"/>
              </a:lnSpc>
              <a:spcBef>
                <a:spcPts val="0"/>
              </a:spcBef>
              <a:spcAft>
                <a:spcPts val="0"/>
              </a:spcAft>
              <a:buClr>
                <a:schemeClr val="dk1"/>
              </a:buClr>
              <a:buSzPts val="1400"/>
              <a:buFont typeface="Calibri"/>
              <a:buAutoNum type="arabicPeriod"/>
            </a:pPr>
            <a:r>
              <a:rPr lang="en-GB" sz="1400" dirty="0"/>
              <a:t>Focus on improving profitability: Despite an increase in customers and orders from 2021 to 2022, the profit did not increase significantly. </a:t>
            </a:r>
            <a:r>
              <a:rPr lang="en-GB" sz="1400" dirty="0" err="1"/>
              <a:t>Analyze</a:t>
            </a:r>
            <a:r>
              <a:rPr lang="en-GB" sz="1400" dirty="0"/>
              <a:t> the profitability of different products, sales teams, and customer segments to identify areas where profit margins can be improved. This could involve optimizing pricing strategies, reducing costs, and increasing operational efficiency.</a:t>
            </a:r>
            <a:endParaRPr sz="1400" dirty="0"/>
          </a:p>
          <a:p>
            <a:pPr marL="457200" lvl="0" indent="-317500" algn="just" rtl="0">
              <a:lnSpc>
                <a:spcPct val="115000"/>
              </a:lnSpc>
              <a:spcBef>
                <a:spcPts val="0"/>
              </a:spcBef>
              <a:spcAft>
                <a:spcPts val="0"/>
              </a:spcAft>
              <a:buClr>
                <a:schemeClr val="dk1"/>
              </a:buClr>
              <a:buSzPts val="1400"/>
              <a:buFont typeface="Calibri"/>
              <a:buAutoNum type="arabicPeriod"/>
            </a:pPr>
            <a:r>
              <a:rPr lang="en-GB" sz="1400" dirty="0"/>
              <a:t>Leverage top performing brands: Lenovo and Dell are the top contributing brands to the total revenue and profit. The total revenue and profit from </a:t>
            </a:r>
            <a:r>
              <a:rPr lang="en-GB" sz="1400" dirty="0" err="1"/>
              <a:t>lenovo</a:t>
            </a:r>
            <a:r>
              <a:rPr lang="en-GB" sz="1400" dirty="0"/>
              <a:t> has also reduced from 2021 to 2022. Explore opportunities to further strengthen partnerships and collaborations with these brands. Develop targeted marketing and sales strategies to maximize revenue and profit from these brands, such as offering exclusive promotions, customized solutions, or after-sales support.</a:t>
            </a:r>
            <a:endParaRPr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0" y="137150"/>
            <a:ext cx="8515500" cy="9513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Recommendations</a:t>
            </a:r>
            <a:endParaRPr sz="2800"/>
          </a:p>
        </p:txBody>
      </p:sp>
      <p:sp>
        <p:nvSpPr>
          <p:cNvPr id="269" name="Google Shape;269;p39"/>
          <p:cNvSpPr txBox="1">
            <a:spLocks noGrp="1"/>
          </p:cNvSpPr>
          <p:nvPr>
            <p:ph type="body" idx="1"/>
          </p:nvPr>
        </p:nvSpPr>
        <p:spPr>
          <a:xfrm>
            <a:off x="0" y="1088425"/>
            <a:ext cx="9094500" cy="4055100"/>
          </a:xfrm>
          <a:prstGeom prst="rect">
            <a:avLst/>
          </a:prstGeom>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None/>
            </a:pPr>
            <a:r>
              <a:rPr lang="en-GB" sz="1400"/>
              <a:t>4.     Enhance customer retention strategies: With 71.27% of customers repeating from 2021 to 2022, it indicates a significant portion of repeat customers. Implement effective customer retention strategies, such as personalized offers, loyalty programs, excellent customer service, and relationship management, to retain existing customers and drive repeat business.</a:t>
            </a:r>
            <a:endParaRPr sz="1400"/>
          </a:p>
          <a:p>
            <a:pPr marL="0" marR="0" lvl="0" indent="0" algn="just" rtl="0">
              <a:lnSpc>
                <a:spcPct val="115000"/>
              </a:lnSpc>
              <a:spcBef>
                <a:spcPts val="0"/>
              </a:spcBef>
              <a:spcAft>
                <a:spcPts val="0"/>
              </a:spcAft>
              <a:buNone/>
            </a:pPr>
            <a:r>
              <a:rPr lang="en-GB" sz="1400"/>
              <a:t>5. 	Monitor and optimize freight cost: As freight cost has increased in 2022 and gradually decreased in 2023, keep a close eye on freight costs and work with logistics partners to optimize shipping methods, negotiate better rates, and streamline transportation processes to reduce shipping costs without compromising on service quality.</a:t>
            </a:r>
            <a:endParaRPr sz="1400"/>
          </a:p>
          <a:p>
            <a:pPr marL="0" marR="0" lvl="0" indent="0" algn="just" rtl="0">
              <a:lnSpc>
                <a:spcPct val="115000"/>
              </a:lnSpc>
              <a:spcBef>
                <a:spcPts val="0"/>
              </a:spcBef>
              <a:spcAft>
                <a:spcPts val="0"/>
              </a:spcAft>
              <a:buNone/>
            </a:pPr>
            <a:r>
              <a:rPr lang="en-GB" sz="1400"/>
              <a:t>6.	 Strengthen sales team performance: Based on the sales team analysis, identify areas of improvement for individual team members and provide training, incentives to boost their performance. Recognize and reward top performers to motivate and encourage a positive sales culture. Regularly review and align sales targets and strategies to align with overall company goals.</a:t>
            </a:r>
            <a:endParaRPr sz="1400"/>
          </a:p>
          <a:p>
            <a:pPr marL="0" marR="0" lvl="0" indent="0" algn="just" rtl="0">
              <a:lnSpc>
                <a:spcPct val="115000"/>
              </a:lnSpc>
              <a:spcBef>
                <a:spcPts val="0"/>
              </a:spcBef>
              <a:spcAft>
                <a:spcPts val="0"/>
              </a:spcAft>
              <a:buNone/>
            </a:pPr>
            <a:r>
              <a:rPr lang="en-GB" sz="1400"/>
              <a:t>7. 	 Continuously analyze and improve correlations: Keep monitoring and analyzing the relationship between revenue, profit, and freight cost to identify any changes in patterns or trends. Leverage the insights to fine-tune pricing strategies, cost management, and supply chain optimization for better profitability and efficiency.</a:t>
            </a:r>
            <a:endParaRPr sz="1400"/>
          </a:p>
          <a:p>
            <a:pPr marL="0" lvl="0" indent="0" algn="just" rtl="0">
              <a:spcBef>
                <a:spcPts val="1500"/>
              </a:spcBef>
              <a:spcAft>
                <a:spcPts val="0"/>
              </a:spcAft>
              <a:buClr>
                <a:schemeClr val="dk1"/>
              </a:buClr>
              <a:buSzPts val="1100"/>
              <a:buFont typeface="Arial"/>
              <a:buNone/>
            </a:pPr>
            <a:endParaRPr sz="1400"/>
          </a:p>
          <a:p>
            <a:pPr marL="0" lvl="0" indent="0" algn="just" rtl="0">
              <a:spcBef>
                <a:spcPts val="0"/>
              </a:spcBef>
              <a:spcAft>
                <a:spcPts val="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8650" y="273844"/>
            <a:ext cx="7886700" cy="994200"/>
          </a:xfrm>
        </p:spPr>
        <p:txBody>
          <a:bodyPr spcFirstLastPara="1" wrap="square" lIns="68575" tIns="34275" rIns="68575" bIns="34275" anchor="ctr" anchorCtr="0">
            <a:normAutofit/>
          </a:bodyPr>
          <a:lstStyle/>
          <a:p>
            <a:pPr marL="0" lvl="0" indent="0" rtl="0">
              <a:spcBef>
                <a:spcPts val="0"/>
              </a:spcBef>
              <a:spcAft>
                <a:spcPts val="0"/>
              </a:spcAft>
              <a:buNone/>
            </a:pPr>
            <a:r>
              <a:rPr lang="en-GB"/>
              <a:t>Background</a:t>
            </a:r>
          </a:p>
        </p:txBody>
      </p:sp>
      <p:sp>
        <p:nvSpPr>
          <p:cNvPr id="102" name="Google Shape;102;p16"/>
          <p:cNvSpPr txBox="1">
            <a:spLocks noGrp="1"/>
          </p:cNvSpPr>
          <p:nvPr>
            <p:ph type="body" idx="1"/>
          </p:nvPr>
        </p:nvSpPr>
        <p:spPr>
          <a:xfrm>
            <a:off x="628650" y="1369219"/>
            <a:ext cx="7886700" cy="3263400"/>
          </a:xfrm>
        </p:spPr>
        <p:txBody>
          <a:bodyPr spcFirstLastPara="1" wrap="square" lIns="68575" tIns="34275" rIns="68575" bIns="34275" anchor="t" anchorCtr="0">
            <a:normAutofit/>
          </a:bodyPr>
          <a:lstStyle/>
          <a:p>
            <a:pPr marL="0" lvl="0" indent="0" rtl="0">
              <a:spcBef>
                <a:spcPts val="0"/>
              </a:spcBef>
              <a:spcAft>
                <a:spcPts val="0"/>
              </a:spcAft>
              <a:buNone/>
            </a:pPr>
            <a:r>
              <a:rPr lang="en-GB" sz="1800" b="1" dirty="0"/>
              <a:t>Business Problem</a:t>
            </a:r>
            <a:r>
              <a:rPr lang="en-GB" sz="1800" dirty="0"/>
              <a:t> : To identify sales trends and patterns to improve sales performance and profitability. Additionally, the analysis could aim to identify top-performing products, customer segments, and sales teams, and to optimize pricing and marketing strategies to drive sales growth.</a:t>
            </a:r>
          </a:p>
          <a:p>
            <a:pPr marL="0" lvl="0" indent="0" rtl="0">
              <a:spcBef>
                <a:spcPts val="0"/>
              </a:spcBef>
              <a:spcAft>
                <a:spcPts val="0"/>
              </a:spcAft>
              <a:buNone/>
            </a:pPr>
            <a:endParaRPr lang="en-GB" sz="1800" dirty="0"/>
          </a:p>
          <a:p>
            <a:pPr marL="0" lvl="0" indent="0" rtl="0">
              <a:spcBef>
                <a:spcPts val="800"/>
              </a:spcBef>
              <a:spcAft>
                <a:spcPts val="0"/>
              </a:spcAft>
              <a:buNone/>
            </a:pPr>
            <a:r>
              <a:rPr lang="en-GB" sz="1800" b="1" dirty="0"/>
              <a:t>Objectives</a:t>
            </a:r>
            <a:r>
              <a:rPr lang="en-GB" sz="1800" dirty="0"/>
              <a:t> : </a:t>
            </a:r>
          </a:p>
          <a:p>
            <a:pPr marL="457200" marR="0" lvl="0" indent="-317500" rtl="0">
              <a:spcBef>
                <a:spcPts val="0"/>
              </a:spcBef>
              <a:spcAft>
                <a:spcPts val="0"/>
              </a:spcAft>
              <a:buSzPts val="1400"/>
              <a:buAutoNum type="arabicPeriod"/>
            </a:pPr>
            <a:r>
              <a:rPr lang="en-GB" sz="1800" dirty="0"/>
              <a:t>To identify sales trends and patterns to improve sales performance and profitability.</a:t>
            </a:r>
          </a:p>
          <a:p>
            <a:pPr marL="457200" marR="0" lvl="0" indent="-317500" rtl="0">
              <a:spcBef>
                <a:spcPts val="0"/>
              </a:spcBef>
              <a:spcAft>
                <a:spcPts val="0"/>
              </a:spcAft>
              <a:buSzPts val="1400"/>
              <a:buAutoNum type="arabicPeriod"/>
            </a:pPr>
            <a:r>
              <a:rPr lang="en-GB" sz="1800" dirty="0"/>
              <a:t>To identify top-performing product types, brands, customer segments, and sales teams.</a:t>
            </a:r>
          </a:p>
          <a:p>
            <a:pPr marL="457200" marR="0" lvl="0" indent="-317500" rtl="0">
              <a:spcBef>
                <a:spcPts val="0"/>
              </a:spcBef>
              <a:spcAft>
                <a:spcPts val="0"/>
              </a:spcAft>
              <a:buSzPts val="1400"/>
              <a:buAutoNum type="arabicPeriod"/>
            </a:pPr>
            <a:r>
              <a:rPr lang="en-GB" sz="1800" dirty="0"/>
              <a:t>To develop actionable insights and recommendations for the business to improve sales performance and profitability.</a:t>
            </a:r>
          </a:p>
          <a:p>
            <a:pPr marL="0" lvl="0" indent="0" rtl="0">
              <a:spcBef>
                <a:spcPts val="800"/>
              </a:spcBef>
              <a:spcAft>
                <a:spcPts val="0"/>
              </a:spcAft>
              <a:buNone/>
            </a:pPr>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44675" y="273844"/>
            <a:ext cx="8070675"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dirty="0"/>
              <a:t>Data Understanding</a:t>
            </a:r>
            <a:endParaRPr sz="2800" dirty="0"/>
          </a:p>
        </p:txBody>
      </p:sp>
      <p:sp>
        <p:nvSpPr>
          <p:cNvPr id="108" name="Google Shape;108;p17"/>
          <p:cNvSpPr txBox="1">
            <a:spLocks noGrp="1"/>
          </p:cNvSpPr>
          <p:nvPr>
            <p:ph type="body" idx="1"/>
          </p:nvPr>
        </p:nvSpPr>
        <p:spPr>
          <a:xfrm>
            <a:off x="444675" y="1066300"/>
            <a:ext cx="8550300" cy="39267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GB" sz="1400" b="1" dirty="0"/>
              <a:t>Areas to investigate:</a:t>
            </a:r>
            <a:endParaRPr dirty="0"/>
          </a:p>
          <a:p>
            <a:pPr marL="177800" marR="0" lvl="0" indent="-177800" algn="l" rtl="0">
              <a:lnSpc>
                <a:spcPct val="90000"/>
              </a:lnSpc>
              <a:spcBef>
                <a:spcPts val="800"/>
              </a:spcBef>
              <a:spcAft>
                <a:spcPts val="0"/>
              </a:spcAft>
              <a:buSzPts val="1400"/>
              <a:buChar char="•"/>
            </a:pPr>
            <a:r>
              <a:rPr lang="en-GB" sz="1400" dirty="0"/>
              <a:t>Are there any missing or incomplete data in the dataset?</a:t>
            </a:r>
            <a:endParaRPr sz="1400" dirty="0"/>
          </a:p>
          <a:p>
            <a:pPr marL="177800" marR="0" lvl="0" indent="-177800" algn="l" rtl="0">
              <a:lnSpc>
                <a:spcPct val="90000"/>
              </a:lnSpc>
              <a:spcBef>
                <a:spcPts val="800"/>
              </a:spcBef>
              <a:spcAft>
                <a:spcPts val="0"/>
              </a:spcAft>
              <a:buSzPts val="1400"/>
              <a:buChar char="•"/>
            </a:pPr>
            <a:r>
              <a:rPr lang="en-GB" sz="1400" dirty="0"/>
              <a:t>Are there any columns mismatching data-types?</a:t>
            </a:r>
            <a:endParaRPr sz="1400" dirty="0"/>
          </a:p>
          <a:p>
            <a:pPr marL="177800" marR="0" lvl="0" indent="-177800" algn="l" rtl="0">
              <a:lnSpc>
                <a:spcPct val="90000"/>
              </a:lnSpc>
              <a:spcBef>
                <a:spcPts val="800"/>
              </a:spcBef>
              <a:spcAft>
                <a:spcPts val="0"/>
              </a:spcAft>
              <a:buSzPts val="1400"/>
              <a:buChar char="•"/>
            </a:pPr>
            <a:r>
              <a:rPr lang="en-GB" sz="1400" dirty="0"/>
              <a:t>What does negative numbers in Quantity with Analysis?</a:t>
            </a:r>
            <a:endParaRPr sz="1400" dirty="0"/>
          </a:p>
          <a:p>
            <a:pPr marL="177800" marR="0" lvl="0" indent="-177800" algn="l" rtl="0">
              <a:lnSpc>
                <a:spcPct val="90000"/>
              </a:lnSpc>
              <a:spcBef>
                <a:spcPts val="800"/>
              </a:spcBef>
              <a:spcAft>
                <a:spcPts val="0"/>
              </a:spcAft>
              <a:buSzPts val="1400"/>
              <a:buChar char="•"/>
            </a:pPr>
            <a:r>
              <a:rPr lang="en-GB" sz="1400" dirty="0"/>
              <a:t>What are the top and least selling product types  and brands?</a:t>
            </a:r>
            <a:endParaRPr sz="1400" dirty="0"/>
          </a:p>
          <a:p>
            <a:pPr marL="177800" marR="0" lvl="0" indent="-177800" algn="l" rtl="0">
              <a:lnSpc>
                <a:spcPct val="90000"/>
              </a:lnSpc>
              <a:spcBef>
                <a:spcPts val="800"/>
              </a:spcBef>
              <a:spcAft>
                <a:spcPts val="0"/>
              </a:spcAft>
              <a:buSzPts val="1400"/>
              <a:buChar char="•"/>
            </a:pPr>
            <a:r>
              <a:rPr lang="en-GB" sz="1400" dirty="0"/>
              <a:t>What is the distribution of Revenue,  Profit, Customers, and Orders across the dataset?</a:t>
            </a:r>
            <a:endParaRPr sz="1400" dirty="0"/>
          </a:p>
          <a:p>
            <a:pPr marL="177800" marR="0" lvl="0" indent="-177800" algn="l" rtl="0">
              <a:lnSpc>
                <a:spcPct val="90000"/>
              </a:lnSpc>
              <a:spcBef>
                <a:spcPts val="800"/>
              </a:spcBef>
              <a:spcAft>
                <a:spcPts val="0"/>
              </a:spcAft>
              <a:buSzPts val="1400"/>
              <a:buChar char="•"/>
            </a:pPr>
            <a:r>
              <a:rPr lang="en-GB" sz="1400" dirty="0"/>
              <a:t>What is the relationship between revenue and the number of items purchased (quantity)?</a:t>
            </a:r>
            <a:endParaRPr sz="1400" dirty="0"/>
          </a:p>
          <a:p>
            <a:pPr marL="177800" marR="0" lvl="0" indent="-177800" algn="l" rtl="0">
              <a:lnSpc>
                <a:spcPct val="90000"/>
              </a:lnSpc>
              <a:spcBef>
                <a:spcPts val="800"/>
              </a:spcBef>
              <a:spcAft>
                <a:spcPts val="0"/>
              </a:spcAft>
              <a:buSzPts val="1400"/>
              <a:buChar char="•"/>
            </a:pPr>
            <a:r>
              <a:rPr lang="en-GB" sz="1400" dirty="0"/>
              <a:t>Which sales team generates the most revenue, profit, customers and orders?</a:t>
            </a:r>
            <a:endParaRPr sz="1400" dirty="0"/>
          </a:p>
          <a:p>
            <a:pPr marL="177800" marR="0" lvl="0" indent="-177800" algn="l" rtl="0">
              <a:lnSpc>
                <a:spcPct val="90000"/>
              </a:lnSpc>
              <a:spcBef>
                <a:spcPts val="800"/>
              </a:spcBef>
              <a:spcAft>
                <a:spcPts val="0"/>
              </a:spcAft>
              <a:buSzPts val="1400"/>
              <a:buChar char="•"/>
            </a:pPr>
            <a:r>
              <a:rPr lang="en-GB" sz="1400" dirty="0"/>
              <a:t>What is the relationship between revenue, profit, and freight cost?</a:t>
            </a:r>
            <a:endParaRPr sz="1400" dirty="0"/>
          </a:p>
          <a:p>
            <a:pPr marL="177800" marR="0" lvl="0" indent="-177800" algn="l" rtl="0">
              <a:lnSpc>
                <a:spcPct val="90000"/>
              </a:lnSpc>
              <a:spcBef>
                <a:spcPts val="800"/>
              </a:spcBef>
              <a:spcAft>
                <a:spcPts val="0"/>
              </a:spcAft>
              <a:buSzPts val="1400"/>
              <a:buChar char="•"/>
            </a:pPr>
            <a:r>
              <a:rPr lang="en-GB" sz="1400" dirty="0"/>
              <a:t>How does the dataset vary over time (e.g. month-on-month analysis, year-on-year analysis)?</a:t>
            </a:r>
            <a:endParaRPr sz="1400" dirty="0"/>
          </a:p>
          <a:p>
            <a:pPr marL="177800" marR="0" lvl="0" indent="-177800" algn="l" rtl="0">
              <a:lnSpc>
                <a:spcPct val="90000"/>
              </a:lnSpc>
              <a:spcBef>
                <a:spcPts val="800"/>
              </a:spcBef>
              <a:spcAft>
                <a:spcPts val="0"/>
              </a:spcAft>
              <a:buSzPts val="1400"/>
              <a:buChar char="•"/>
            </a:pPr>
            <a:r>
              <a:rPr lang="en-GB" sz="1400" dirty="0"/>
              <a:t>How has the customers, revenue, orders and quantity changed over time?</a:t>
            </a:r>
            <a:endParaRPr sz="1400" dirty="0"/>
          </a:p>
          <a:p>
            <a:pPr marL="177800" marR="0" lvl="0" indent="-177800" algn="l" rtl="0">
              <a:lnSpc>
                <a:spcPct val="90000"/>
              </a:lnSpc>
              <a:spcBef>
                <a:spcPts val="800"/>
              </a:spcBef>
              <a:spcAft>
                <a:spcPts val="0"/>
              </a:spcAft>
              <a:buSzPts val="1400"/>
              <a:buChar char="•"/>
            </a:pPr>
            <a:r>
              <a:rPr lang="en-GB" sz="1400" dirty="0"/>
              <a:t>How many customers are carried over, left and newly added from year to year?</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45025"/>
            <a:ext cx="8520600" cy="572700"/>
          </a:xfrm>
        </p:spPr>
        <p:txBody>
          <a:bodyPr spcFirstLastPara="1" wrap="square" lIns="68575" tIns="34275" rIns="68575" bIns="34275" anchor="ctr" anchorCtr="0">
            <a:normAutofit/>
          </a:bodyPr>
          <a:lstStyle/>
          <a:p>
            <a:pPr marL="0" lvl="0" indent="0" rtl="0">
              <a:spcBef>
                <a:spcPts val="0"/>
              </a:spcBef>
              <a:spcAft>
                <a:spcPts val="0"/>
              </a:spcAft>
              <a:buNone/>
            </a:pPr>
            <a:r>
              <a:rPr lang="en-GB"/>
              <a:t>Data Exploration</a:t>
            </a:r>
          </a:p>
        </p:txBody>
      </p:sp>
      <p:sp>
        <p:nvSpPr>
          <p:cNvPr id="114" name="Google Shape;114;p18"/>
          <p:cNvSpPr txBox="1">
            <a:spLocks noGrp="1"/>
          </p:cNvSpPr>
          <p:nvPr>
            <p:ph type="body" idx="1"/>
          </p:nvPr>
        </p:nvSpPr>
        <p:spPr>
          <a:xfrm>
            <a:off x="311700" y="1152475"/>
            <a:ext cx="8520600" cy="3416400"/>
          </a:xfrm>
        </p:spPr>
        <p:txBody>
          <a:bodyPr spcFirstLastPara="1" wrap="square" lIns="68575" tIns="34275" rIns="68575" bIns="34275" anchor="t" anchorCtr="0">
            <a:normAutofit/>
          </a:bodyPr>
          <a:lstStyle/>
          <a:p>
            <a:pPr marL="285750" lvl="0" indent="-260350" rtl="0">
              <a:spcBef>
                <a:spcPts val="0"/>
              </a:spcBef>
              <a:spcAft>
                <a:spcPts val="600"/>
              </a:spcAft>
              <a:buSzPts val="1400"/>
              <a:buChar char="•"/>
            </a:pPr>
            <a:r>
              <a:rPr lang="en-GB" sz="1900"/>
              <a:t>12 Features</a:t>
            </a:r>
          </a:p>
          <a:p>
            <a:pPr marL="285750" lvl="0" indent="-260350" rtl="0">
              <a:spcBef>
                <a:spcPts val="0"/>
              </a:spcBef>
              <a:spcAft>
                <a:spcPts val="600"/>
              </a:spcAft>
              <a:buSzPts val="1400"/>
              <a:buChar char="•"/>
            </a:pPr>
            <a:r>
              <a:rPr lang="en-GB" sz="1900"/>
              <a:t>Timeframe of the data: 2021-01-05 to 2023-12-02</a:t>
            </a:r>
          </a:p>
          <a:p>
            <a:pPr marL="285750" lvl="0" indent="-260350" rtl="0">
              <a:spcBef>
                <a:spcPts val="0"/>
              </a:spcBef>
              <a:spcAft>
                <a:spcPts val="600"/>
              </a:spcAft>
              <a:buSzPts val="1400"/>
              <a:buChar char="•"/>
            </a:pPr>
            <a:r>
              <a:rPr lang="en-GB" sz="1900"/>
              <a:t>Total data points : 486424</a:t>
            </a:r>
          </a:p>
          <a:p>
            <a:pPr marL="0" lvl="0" indent="0" rtl="0">
              <a:spcBef>
                <a:spcPts val="0"/>
              </a:spcBef>
              <a:spcAft>
                <a:spcPts val="600"/>
              </a:spcAft>
              <a:buClr>
                <a:schemeClr val="dk1"/>
              </a:buClr>
              <a:buFont typeface="Arial"/>
              <a:buNone/>
            </a:pPr>
            <a:endParaRPr lang="en-GB" sz="1900"/>
          </a:p>
          <a:p>
            <a:pPr marL="0" lvl="0" indent="0" rtl="0">
              <a:spcBef>
                <a:spcPts val="0"/>
              </a:spcBef>
              <a:spcAft>
                <a:spcPts val="600"/>
              </a:spcAft>
              <a:buClr>
                <a:schemeClr val="dk1"/>
              </a:buClr>
              <a:buFont typeface="Arial"/>
              <a:buNone/>
            </a:pPr>
            <a:endParaRPr lang="en-GB" sz="1900"/>
          </a:p>
          <a:p>
            <a:pPr marL="0" lvl="0" indent="0" rtl="0">
              <a:spcBef>
                <a:spcPts val="0"/>
              </a:spcBef>
              <a:spcAft>
                <a:spcPts val="600"/>
              </a:spcAft>
              <a:buClr>
                <a:schemeClr val="dk1"/>
              </a:buClr>
              <a:buFont typeface="Arial"/>
              <a:buNone/>
            </a:pPr>
            <a:r>
              <a:rPr lang="en-GB" sz="1900" b="1"/>
              <a:t>Assumptions:</a:t>
            </a:r>
          </a:p>
          <a:p>
            <a:pPr marL="285750" marR="0" lvl="0" indent="-260350" rtl="0">
              <a:spcBef>
                <a:spcPts val="0"/>
              </a:spcBef>
              <a:spcAft>
                <a:spcPts val="600"/>
              </a:spcAft>
              <a:buSzPts val="1400"/>
              <a:buChar char="•"/>
            </a:pPr>
            <a:r>
              <a:rPr lang="en-GB" sz="1900"/>
              <a:t>For this analysis, I have assumed that the revenue and profit values are in GBP since the unit of measurement is not specified. </a:t>
            </a:r>
          </a:p>
          <a:p>
            <a:pPr marL="285750" marR="0" lvl="0" indent="-260350" rtl="0">
              <a:spcBef>
                <a:spcPts val="0"/>
              </a:spcBef>
              <a:spcAft>
                <a:spcPts val="600"/>
              </a:spcAft>
              <a:buSzPts val="1400"/>
              <a:buChar char="•"/>
            </a:pPr>
            <a:r>
              <a:rPr lang="en-GB" sz="1900"/>
              <a:t>As it is not mentioned, Negative values in the Quantity column are not considered invalid and are instead interpreted as returned or cancelled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628650" y="260375"/>
            <a:ext cx="7886700" cy="335048"/>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dirty="0"/>
              <a:t> </a:t>
            </a:r>
            <a:endParaRPr dirty="0"/>
          </a:p>
          <a:p>
            <a:pPr marL="0" lvl="0" indent="0" algn="l" rtl="0">
              <a:spcBef>
                <a:spcPts val="0"/>
              </a:spcBef>
              <a:spcAft>
                <a:spcPts val="0"/>
              </a:spcAft>
              <a:buNone/>
            </a:pPr>
            <a:r>
              <a:rPr lang="en-GB" dirty="0"/>
              <a:t> Dataset </a:t>
            </a:r>
            <a:endParaRPr dirty="0"/>
          </a:p>
          <a:p>
            <a:pPr marL="0" lvl="0" indent="0" algn="l" rtl="0">
              <a:spcBef>
                <a:spcPts val="0"/>
              </a:spcBef>
              <a:spcAft>
                <a:spcPts val="0"/>
              </a:spcAft>
              <a:buNone/>
            </a:pPr>
            <a:endParaRPr dirty="0"/>
          </a:p>
        </p:txBody>
      </p:sp>
      <p:graphicFrame>
        <p:nvGraphicFramePr>
          <p:cNvPr id="120" name="Google Shape;120;p19"/>
          <p:cNvGraphicFramePr/>
          <p:nvPr>
            <p:extLst>
              <p:ext uri="{D42A27DB-BD31-4B8C-83A1-F6EECF244321}">
                <p14:modId xmlns:p14="http://schemas.microsoft.com/office/powerpoint/2010/main" val="3518577012"/>
              </p:ext>
            </p:extLst>
          </p:nvPr>
        </p:nvGraphicFramePr>
        <p:xfrm>
          <a:off x="830004" y="740987"/>
          <a:ext cx="7250075" cy="4306820"/>
        </p:xfrm>
        <a:graphic>
          <a:graphicData uri="http://schemas.openxmlformats.org/drawingml/2006/table">
            <a:tbl>
              <a:tblPr>
                <a:noFill/>
                <a:tableStyleId>{D0004C98-3EA5-4DA0-92EB-149D295A6417}</a:tableStyleId>
              </a:tblPr>
              <a:tblGrid>
                <a:gridCol w="1756975">
                  <a:extLst>
                    <a:ext uri="{9D8B030D-6E8A-4147-A177-3AD203B41FA5}">
                      <a16:colId xmlns:a16="http://schemas.microsoft.com/office/drawing/2014/main" val="20000"/>
                    </a:ext>
                  </a:extLst>
                </a:gridCol>
                <a:gridCol w="5493100">
                  <a:extLst>
                    <a:ext uri="{9D8B030D-6E8A-4147-A177-3AD203B41FA5}">
                      <a16:colId xmlns:a16="http://schemas.microsoft.com/office/drawing/2014/main" val="20001"/>
                    </a:ext>
                  </a:extLst>
                </a:gridCol>
              </a:tblGrid>
              <a:tr h="223849">
                <a:tc>
                  <a:txBody>
                    <a:bodyPr/>
                    <a:lstStyle/>
                    <a:p>
                      <a:pPr marL="0" lvl="0" indent="0" algn="l" rtl="0">
                        <a:lnSpc>
                          <a:spcPct val="115000"/>
                        </a:lnSpc>
                        <a:spcBef>
                          <a:spcPts val="0"/>
                        </a:spcBef>
                        <a:spcAft>
                          <a:spcPts val="0"/>
                        </a:spcAft>
                        <a:buNone/>
                      </a:pPr>
                      <a:r>
                        <a:rPr lang="en-GB" sz="1200" b="1">
                          <a:solidFill>
                            <a:srgbClr val="FFFFFF"/>
                          </a:solidFill>
                          <a:latin typeface="Calibri"/>
                          <a:ea typeface="Calibri"/>
                          <a:cs typeface="Calibri"/>
                          <a:sym typeface="Calibri"/>
                        </a:rPr>
                        <a:t>Column Name</a:t>
                      </a:r>
                      <a:endParaRPr sz="1200" b="1">
                        <a:solidFill>
                          <a:srgbClr val="FFFFFF"/>
                        </a:solidFill>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GB" sz="1200" b="1" dirty="0">
                          <a:solidFill>
                            <a:srgbClr val="FFFFFF"/>
                          </a:solidFill>
                          <a:latin typeface="Calibri"/>
                          <a:ea typeface="Calibri"/>
                          <a:cs typeface="Calibri"/>
                          <a:sym typeface="Calibri"/>
                        </a:rPr>
                        <a:t>Explanation</a:t>
                      </a:r>
                      <a:endParaRPr sz="1200" b="1" dirty="0">
                        <a:solidFill>
                          <a:srgbClr val="FFFFFF"/>
                        </a:solidFill>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CustomerId</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Identification number for the customer purchasing goods/services from Exertis</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SalesOrderNumber</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Identification number for the order that has been placed</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538766">
                <a:tc>
                  <a:txBody>
                    <a:bodyPr/>
                    <a:lstStyle/>
                    <a:p>
                      <a:pPr marL="0" lvl="0" indent="0" algn="l" rtl="0">
                        <a:lnSpc>
                          <a:spcPct val="110795"/>
                        </a:lnSpc>
                        <a:spcBef>
                          <a:spcPts val="0"/>
                        </a:spcBef>
                        <a:spcAft>
                          <a:spcPts val="0"/>
                        </a:spcAft>
                        <a:buClr>
                          <a:schemeClr val="dk1"/>
                        </a:buClr>
                        <a:buSzPts val="1100"/>
                        <a:buFont typeface="Arial"/>
                        <a:buNone/>
                      </a:pPr>
                      <a:r>
                        <a:rPr lang="en-GB" sz="1200" b="1">
                          <a:latin typeface="Calibri"/>
                          <a:ea typeface="Calibri"/>
                          <a:cs typeface="Calibri"/>
                          <a:sym typeface="Calibri"/>
                        </a:rPr>
                        <a:t>SalesOrderLineNumber</a:t>
                      </a:r>
                      <a:endParaRPr sz="1200" b="1">
                        <a:latin typeface="Calibri"/>
                        <a:ea typeface="Calibri"/>
                        <a:cs typeface="Calibri"/>
                        <a:sym typeface="Calibri"/>
                      </a:endParaRPr>
                    </a:p>
                    <a:p>
                      <a:pPr marL="0" lvl="0" indent="0" algn="l" rtl="0">
                        <a:lnSpc>
                          <a:spcPct val="115000"/>
                        </a:lnSpc>
                        <a:spcBef>
                          <a:spcPts val="0"/>
                        </a:spcBef>
                        <a:spcAft>
                          <a:spcPts val="0"/>
                        </a:spcAft>
                        <a:buNone/>
                      </a:pP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Identification of each line item within the sales order e.g. a customer may purchase a computer and a keyboard in a single order. These would have the same SalesOrderNumber but will have two different SalesOrderLineNumber</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ShipDate</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Date the item(s) were shipped and therefore customer invoiced</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4"/>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Qty</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Number of items purchased</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Brand</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Brand of the item being purchased</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ProductType</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Type of product being purchased</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ProductSupplierID</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Identification number for the supplier providing the item for Exertis to sell</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08"/>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Revenue</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Total value of sale</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Profit</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Profit</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0"/>
                  </a:ext>
                </a:extLst>
              </a:tr>
              <a:tr h="223849">
                <a:tc>
                  <a:txBody>
                    <a:bodyPr/>
                    <a:lstStyle/>
                    <a:p>
                      <a:pPr marL="0" lvl="0" indent="0" algn="l" rtl="0">
                        <a:lnSpc>
                          <a:spcPct val="115000"/>
                        </a:lnSpc>
                        <a:spcBef>
                          <a:spcPts val="0"/>
                        </a:spcBef>
                        <a:spcAft>
                          <a:spcPts val="0"/>
                        </a:spcAft>
                        <a:buNone/>
                      </a:pPr>
                      <a:r>
                        <a:rPr lang="en-GB" sz="1200" b="1">
                          <a:latin typeface="Calibri"/>
                          <a:ea typeface="Calibri"/>
                          <a:cs typeface="Calibri"/>
                          <a:sym typeface="Calibri"/>
                        </a:rPr>
                        <a:t>Freight Cost</a:t>
                      </a:r>
                      <a:endParaRPr sz="1200" b="1">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GB" sz="1200">
                          <a:latin typeface="Calibri"/>
                          <a:ea typeface="Calibri"/>
                          <a:cs typeface="Calibri"/>
                          <a:sym typeface="Calibri"/>
                        </a:rPr>
                        <a:t>Cost of shipping</a:t>
                      </a:r>
                      <a:endParaRPr sz="120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11"/>
                  </a:ext>
                </a:extLst>
              </a:tr>
              <a:tr h="223849">
                <a:tc>
                  <a:txBody>
                    <a:bodyPr/>
                    <a:lstStyle/>
                    <a:p>
                      <a:pPr marL="0" lvl="0" indent="0" algn="l" rtl="0">
                        <a:lnSpc>
                          <a:spcPct val="115000"/>
                        </a:lnSpc>
                        <a:spcBef>
                          <a:spcPts val="0"/>
                        </a:spcBef>
                        <a:spcAft>
                          <a:spcPts val="0"/>
                        </a:spcAft>
                        <a:buNone/>
                      </a:pPr>
                      <a:r>
                        <a:rPr lang="en-GB" sz="1200" b="1" dirty="0" err="1">
                          <a:latin typeface="Calibri"/>
                          <a:ea typeface="Calibri"/>
                          <a:cs typeface="Calibri"/>
                          <a:sym typeface="Calibri"/>
                        </a:rPr>
                        <a:t>SalesTeamName</a:t>
                      </a:r>
                      <a:endParaRPr sz="1200" b="1" dirty="0">
                        <a:latin typeface="Calibri"/>
                        <a:ea typeface="Calibri"/>
                        <a:cs typeface="Calibri"/>
                        <a:sym typeface="Calibri"/>
                      </a:endParaRPr>
                    </a:p>
                  </a:txBody>
                  <a:tcPr marL="9525" marR="9525" marT="9525" marB="91425" anchor="b">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200" dirty="0">
                          <a:latin typeface="Calibri"/>
                          <a:ea typeface="Calibri"/>
                          <a:cs typeface="Calibri"/>
                          <a:sym typeface="Calibri"/>
                        </a:rPr>
                        <a:t>Name of the sales team that made the sale</a:t>
                      </a:r>
                      <a:endParaRPr sz="1200" dirty="0">
                        <a:latin typeface="Calibri"/>
                        <a:ea typeface="Calibri"/>
                        <a:cs typeface="Calibri"/>
                        <a:sym typeface="Calibri"/>
                      </a:endParaRPr>
                    </a:p>
                  </a:txBody>
                  <a:tcPr marL="9525" marR="9525" marT="9525" marB="91425" anchor="b">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8EA9DB"/>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45025"/>
            <a:ext cx="8520600" cy="572700"/>
          </a:xfrm>
        </p:spPr>
        <p:txBody>
          <a:bodyPr spcFirstLastPara="1" wrap="square" lIns="68575" tIns="34275" rIns="68575" bIns="34275" anchor="ctr" anchorCtr="0">
            <a:normAutofit/>
          </a:bodyPr>
          <a:lstStyle/>
          <a:p>
            <a:pPr marL="0" lvl="0" indent="0" rtl="0">
              <a:spcBef>
                <a:spcPts val="0"/>
              </a:spcBef>
              <a:spcAft>
                <a:spcPts val="0"/>
              </a:spcAft>
              <a:buNone/>
            </a:pPr>
            <a:r>
              <a:rPr lang="en-GB"/>
              <a:t>Data cleaning</a:t>
            </a:r>
          </a:p>
        </p:txBody>
      </p:sp>
      <p:sp>
        <p:nvSpPr>
          <p:cNvPr id="127" name="Google Shape;127;p20"/>
          <p:cNvSpPr txBox="1">
            <a:spLocks noGrp="1"/>
          </p:cNvSpPr>
          <p:nvPr>
            <p:ph type="body" idx="1"/>
          </p:nvPr>
        </p:nvSpPr>
        <p:spPr>
          <a:xfrm>
            <a:off x="311700" y="1152475"/>
            <a:ext cx="8520600" cy="3416400"/>
          </a:xfrm>
        </p:spPr>
        <p:txBody>
          <a:bodyPr spcFirstLastPara="1" wrap="square" lIns="68575" tIns="34275" rIns="68575" bIns="34275" anchor="t" anchorCtr="0">
            <a:normAutofit/>
          </a:bodyPr>
          <a:lstStyle/>
          <a:p>
            <a:pPr marL="0" lvl="0" indent="0" rtl="0">
              <a:spcBef>
                <a:spcPts val="0"/>
              </a:spcBef>
              <a:spcAft>
                <a:spcPts val="600"/>
              </a:spcAft>
              <a:buClr>
                <a:schemeClr val="dk1"/>
              </a:buClr>
              <a:buFont typeface="Arial"/>
              <a:buNone/>
            </a:pPr>
            <a:r>
              <a:rPr lang="en-GB" sz="1900" b="1"/>
              <a:t>Used Pandas to perform statistical analysis</a:t>
            </a:r>
            <a:endParaRPr lang="en-GB" sz="1900"/>
          </a:p>
          <a:p>
            <a:pPr marL="457200" lvl="0" indent="-317500" rtl="0">
              <a:spcBef>
                <a:spcPts val="0"/>
              </a:spcBef>
              <a:spcAft>
                <a:spcPts val="600"/>
              </a:spcAft>
              <a:buSzPts val="1400"/>
              <a:buAutoNum type="arabicPeriod"/>
            </a:pPr>
            <a:r>
              <a:rPr lang="en-GB" sz="1900"/>
              <a:t>Categorical and numeric types in the data</a:t>
            </a:r>
          </a:p>
          <a:p>
            <a:pPr marL="914400" lvl="1" indent="-317500" rtl="0">
              <a:spcBef>
                <a:spcPts val="0"/>
              </a:spcBef>
              <a:spcAft>
                <a:spcPts val="600"/>
              </a:spcAft>
              <a:buSzPts val="1400"/>
              <a:buAutoNum type="alphaLcPeriod"/>
            </a:pPr>
            <a:r>
              <a:rPr lang="en-GB" sz="1900"/>
              <a:t>Categorical - CustomerId, Brand, ProductType, Object, SalesTeamName</a:t>
            </a:r>
          </a:p>
          <a:p>
            <a:pPr marL="914400" lvl="1" indent="-317500" rtl="0">
              <a:spcBef>
                <a:spcPts val="0"/>
              </a:spcBef>
              <a:spcAft>
                <a:spcPts val="600"/>
              </a:spcAft>
              <a:buSzPts val="1400"/>
              <a:buAutoNum type="alphaLcPeriod"/>
            </a:pPr>
            <a:r>
              <a:rPr lang="en-GB" sz="1900"/>
              <a:t>Numerical - SalesOrderNumber, SalesOrderLineNumber, Qty, Revenue, Profit, Freight cost, </a:t>
            </a:r>
          </a:p>
          <a:p>
            <a:pPr marL="914400" lvl="1" indent="-317500" rtl="0">
              <a:spcBef>
                <a:spcPts val="0"/>
              </a:spcBef>
              <a:spcAft>
                <a:spcPts val="600"/>
              </a:spcAft>
              <a:buSzPts val="1400"/>
              <a:buAutoNum type="alphaLcPeriod"/>
            </a:pPr>
            <a:r>
              <a:rPr lang="en-GB" sz="1900"/>
              <a:t>Datetime - ShipDate</a:t>
            </a:r>
          </a:p>
          <a:p>
            <a:pPr marL="457200" marR="0" lvl="0" indent="-317500" rtl="0">
              <a:spcBef>
                <a:spcPts val="0"/>
              </a:spcBef>
              <a:spcAft>
                <a:spcPts val="600"/>
              </a:spcAft>
              <a:buSzPts val="1400"/>
              <a:buAutoNum type="arabicPeriod"/>
            </a:pPr>
            <a:r>
              <a:rPr lang="en-GB" sz="1900"/>
              <a:t>Removed missing values after calculating the missing percentage of values</a:t>
            </a:r>
          </a:p>
          <a:p>
            <a:pPr marL="914400" marR="0" lvl="1" indent="-317500" rtl="0">
              <a:spcBef>
                <a:spcPts val="0"/>
              </a:spcBef>
              <a:spcAft>
                <a:spcPts val="600"/>
              </a:spcAft>
              <a:buSzPts val="1400"/>
              <a:buAutoNum type="alphaLcPeriod"/>
            </a:pPr>
            <a:r>
              <a:rPr lang="en-GB" sz="1900"/>
              <a:t>Brand and product type missing percentage is negligible (1%) when compared to total count but almost 4.6% of ProductSupplierId is missing</a:t>
            </a:r>
          </a:p>
          <a:p>
            <a:pPr marL="457200" lvl="0" indent="-317500" rtl="0">
              <a:spcBef>
                <a:spcPts val="0"/>
              </a:spcBef>
              <a:spcAft>
                <a:spcPts val="600"/>
              </a:spcAft>
              <a:buSzPts val="1400"/>
              <a:buAutoNum type="arabicPeriod"/>
            </a:pPr>
            <a:r>
              <a:rPr lang="en-GB" sz="1900"/>
              <a:t>Checked for duplicate values</a:t>
            </a:r>
          </a:p>
          <a:p>
            <a:pPr marL="457200" lvl="0" indent="0" rtl="0">
              <a:spcBef>
                <a:spcPts val="0"/>
              </a:spcBef>
              <a:spcAft>
                <a:spcPts val="600"/>
              </a:spcAft>
              <a:buNone/>
            </a:pPr>
            <a:endParaRPr lang="en-GB"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576325" y="273850"/>
            <a:ext cx="79389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Orders Insights </a:t>
            </a:r>
            <a:endParaRPr sz="2800"/>
          </a:p>
        </p:txBody>
      </p:sp>
      <p:sp>
        <p:nvSpPr>
          <p:cNvPr id="133" name="Google Shape;133;p21"/>
          <p:cNvSpPr txBox="1">
            <a:spLocks noGrp="1"/>
          </p:cNvSpPr>
          <p:nvPr>
            <p:ph type="body" idx="1"/>
          </p:nvPr>
        </p:nvSpPr>
        <p:spPr>
          <a:xfrm>
            <a:off x="517575" y="1268050"/>
            <a:ext cx="8278800" cy="3740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sz="1400" b="1" dirty="0"/>
              <a:t>Orders and Customers</a:t>
            </a:r>
            <a:r>
              <a:rPr lang="en-GB" sz="1400" dirty="0"/>
              <a:t> : Total number of orders increased with number of customer in 2022 </a:t>
            </a:r>
            <a:endParaRPr sz="1400" dirty="0"/>
          </a:p>
          <a:p>
            <a:pPr marL="0" lvl="0" indent="0" algn="l" rtl="0">
              <a:spcBef>
                <a:spcPts val="800"/>
              </a:spcBef>
              <a:spcAft>
                <a:spcPts val="0"/>
              </a:spcAft>
              <a:buNone/>
            </a:pPr>
            <a:endParaRPr sz="1400" dirty="0"/>
          </a:p>
          <a:p>
            <a:pPr marL="0" lvl="0" indent="0" algn="l" rtl="0">
              <a:spcBef>
                <a:spcPts val="800"/>
              </a:spcBef>
              <a:spcAft>
                <a:spcPts val="0"/>
              </a:spcAft>
              <a:buNone/>
            </a:pPr>
            <a:endParaRPr sz="1400" dirty="0"/>
          </a:p>
          <a:p>
            <a:pPr marL="457200" lvl="0" indent="0" algn="l" rtl="0">
              <a:spcBef>
                <a:spcPts val="800"/>
              </a:spcBef>
              <a:spcAft>
                <a:spcPts val="0"/>
              </a:spcAft>
              <a:buNone/>
            </a:pPr>
            <a:endParaRPr sz="1400" b="1" dirty="0"/>
          </a:p>
          <a:p>
            <a:pPr marL="0" lvl="0" indent="0" algn="l" rtl="0">
              <a:spcBef>
                <a:spcPts val="800"/>
              </a:spcBef>
              <a:spcAft>
                <a:spcPts val="0"/>
              </a:spcAft>
              <a:buNone/>
            </a:pPr>
            <a:endParaRPr lang="en-GB" sz="1400" b="1" dirty="0"/>
          </a:p>
          <a:p>
            <a:pPr marL="0" lvl="0" indent="0" algn="l" rtl="0">
              <a:spcBef>
                <a:spcPts val="800"/>
              </a:spcBef>
              <a:spcAft>
                <a:spcPts val="0"/>
              </a:spcAft>
              <a:buNone/>
            </a:pPr>
            <a:r>
              <a:rPr lang="en-GB" sz="1400" b="1" dirty="0"/>
              <a:t>Returned or Cancelled orders:</a:t>
            </a:r>
            <a:endParaRPr sz="1400" b="1" dirty="0"/>
          </a:p>
          <a:p>
            <a:pPr marL="457200" lvl="0" indent="-317500" algn="l" rtl="0">
              <a:spcBef>
                <a:spcPts val="800"/>
              </a:spcBef>
              <a:spcAft>
                <a:spcPts val="0"/>
              </a:spcAft>
              <a:buSzPts val="1400"/>
              <a:buChar char="•"/>
            </a:pPr>
            <a:r>
              <a:rPr lang="en-GB" sz="1400" dirty="0"/>
              <a:t>Total returned orders - 24820</a:t>
            </a:r>
            <a:endParaRPr sz="1400" dirty="0"/>
          </a:p>
          <a:p>
            <a:pPr marL="457200" lvl="0" indent="-317500" algn="l" rtl="0">
              <a:spcBef>
                <a:spcPts val="0"/>
              </a:spcBef>
              <a:spcAft>
                <a:spcPts val="0"/>
              </a:spcAft>
              <a:buSzPts val="1400"/>
              <a:buChar char="•"/>
            </a:pPr>
            <a:r>
              <a:rPr lang="en-GB" sz="1400" dirty="0"/>
              <a:t>Number of returned orders decreased </a:t>
            </a:r>
            <a:endParaRPr sz="1400" dirty="0"/>
          </a:p>
          <a:p>
            <a:pPr marL="457200" lvl="0" indent="0" algn="l" rtl="0">
              <a:spcBef>
                <a:spcPts val="800"/>
              </a:spcBef>
              <a:spcAft>
                <a:spcPts val="0"/>
              </a:spcAft>
              <a:buNone/>
            </a:pPr>
            <a:r>
              <a:rPr lang="en-GB" sz="1400" dirty="0"/>
              <a:t>from year to year.</a:t>
            </a:r>
            <a:endParaRPr sz="1400" dirty="0"/>
          </a:p>
          <a:p>
            <a:pPr marL="457200" lvl="0" indent="0" algn="l" rtl="0">
              <a:spcBef>
                <a:spcPts val="800"/>
              </a:spcBef>
              <a:spcAft>
                <a:spcPts val="0"/>
              </a:spcAft>
              <a:buNone/>
            </a:pPr>
            <a:endParaRPr sz="1400" dirty="0"/>
          </a:p>
          <a:p>
            <a:pPr marL="457200" lvl="0" indent="0" algn="l" rtl="0">
              <a:spcBef>
                <a:spcPts val="800"/>
              </a:spcBef>
              <a:spcAft>
                <a:spcPts val="0"/>
              </a:spcAft>
              <a:buNone/>
            </a:pPr>
            <a:endParaRPr sz="1400" dirty="0"/>
          </a:p>
        </p:txBody>
      </p:sp>
      <p:pic>
        <p:nvPicPr>
          <p:cNvPr id="134" name="Google Shape;134;p21"/>
          <p:cNvPicPr preferRelativeResize="0"/>
          <p:nvPr/>
        </p:nvPicPr>
        <p:blipFill>
          <a:blip r:embed="rId3">
            <a:alphaModFix/>
          </a:blip>
          <a:stretch>
            <a:fillRect/>
          </a:stretch>
        </p:blipFill>
        <p:spPr>
          <a:xfrm>
            <a:off x="1033447" y="1600062"/>
            <a:ext cx="1286775" cy="896400"/>
          </a:xfrm>
          <a:prstGeom prst="rect">
            <a:avLst/>
          </a:prstGeom>
          <a:noFill/>
          <a:ln>
            <a:noFill/>
          </a:ln>
        </p:spPr>
      </p:pic>
      <p:pic>
        <p:nvPicPr>
          <p:cNvPr id="135" name="Google Shape;135;p21"/>
          <p:cNvPicPr preferRelativeResize="0"/>
          <p:nvPr/>
        </p:nvPicPr>
        <p:blipFill>
          <a:blip r:embed="rId4">
            <a:alphaModFix/>
          </a:blip>
          <a:stretch>
            <a:fillRect/>
          </a:stretch>
        </p:blipFill>
        <p:spPr>
          <a:xfrm>
            <a:off x="2802075" y="1600073"/>
            <a:ext cx="1769932" cy="892575"/>
          </a:xfrm>
          <a:prstGeom prst="rect">
            <a:avLst/>
          </a:prstGeom>
          <a:noFill/>
          <a:ln>
            <a:noFill/>
          </a:ln>
        </p:spPr>
      </p:pic>
      <p:pic>
        <p:nvPicPr>
          <p:cNvPr id="136" name="Google Shape;136;p21"/>
          <p:cNvPicPr preferRelativeResize="0"/>
          <p:nvPr/>
        </p:nvPicPr>
        <p:blipFill>
          <a:blip r:embed="rId5">
            <a:alphaModFix/>
          </a:blip>
          <a:stretch>
            <a:fillRect/>
          </a:stretch>
        </p:blipFill>
        <p:spPr>
          <a:xfrm>
            <a:off x="4572000" y="1525988"/>
            <a:ext cx="4353424" cy="3013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800"/>
              <a:t>Revenue and Profit for Successful vs Returned Orders</a:t>
            </a:r>
            <a:endParaRPr sz="2800"/>
          </a:p>
        </p:txBody>
      </p:sp>
      <p:sp>
        <p:nvSpPr>
          <p:cNvPr id="142" name="Google Shape;142;p2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143" name="Google Shape;143;p22"/>
          <p:cNvPicPr preferRelativeResize="0"/>
          <p:nvPr/>
        </p:nvPicPr>
        <p:blipFill rotWithShape="1">
          <a:blip r:embed="rId3">
            <a:alphaModFix/>
          </a:blip>
          <a:srcRect t="2553"/>
          <a:stretch/>
        </p:blipFill>
        <p:spPr>
          <a:xfrm>
            <a:off x="628650" y="1369225"/>
            <a:ext cx="7413375" cy="3263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1904</Words>
  <Application>Microsoft Macintosh PowerPoint</Application>
  <PresentationFormat>On-screen Show (16:9)</PresentationFormat>
  <Paragraphs>243</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Roboto</vt:lpstr>
      <vt:lpstr>Arial</vt:lpstr>
      <vt:lpstr>Office Theme</vt:lpstr>
      <vt:lpstr>Exertis Technical Task -1  Data Analysis </vt:lpstr>
      <vt:lpstr>Contents</vt:lpstr>
      <vt:lpstr>Background</vt:lpstr>
      <vt:lpstr>Data Understanding</vt:lpstr>
      <vt:lpstr>Data Exploration</vt:lpstr>
      <vt:lpstr>   Dataset  </vt:lpstr>
      <vt:lpstr>Data cleaning</vt:lpstr>
      <vt:lpstr>Orders Insights </vt:lpstr>
      <vt:lpstr>Revenue and Profit for Successful vs Returned Orders</vt:lpstr>
      <vt:lpstr>SalesOrderNumber and SalesOrderLineNumber</vt:lpstr>
      <vt:lpstr>Revenue Insights </vt:lpstr>
      <vt:lpstr>Relationship for Revenue vs profit and quantity</vt:lpstr>
      <vt:lpstr>Profit Insights</vt:lpstr>
      <vt:lpstr>Product Types Insights</vt:lpstr>
      <vt:lpstr>Product Types Insights Continuation</vt:lpstr>
      <vt:lpstr>Brand Insights</vt:lpstr>
      <vt:lpstr>Top Brands by Revenue and Profit</vt:lpstr>
      <vt:lpstr>Sales team Insights</vt:lpstr>
      <vt:lpstr>Time period analysis: Monthly analysis</vt:lpstr>
      <vt:lpstr>Quarterly Analysis</vt:lpstr>
      <vt:lpstr>Yearly analysis</vt:lpstr>
      <vt:lpstr>Customer Analysis</vt:lpstr>
      <vt:lpstr>Metrics of customers of 2022 and 2023 </vt:lpstr>
      <vt:lpstr>Conclusions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Exertis Technical Task -1  Data Analysis </dc:title>
  <cp:lastModifiedBy>Devarajula, Srinivas (Student)</cp:lastModifiedBy>
  <cp:revision>2</cp:revision>
  <dcterms:modified xsi:type="dcterms:W3CDTF">2023-04-19T11:28:15Z</dcterms:modified>
</cp:coreProperties>
</file>