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20" d="100"/>
          <a:sy n="120" d="100"/>
        </p:scale>
        <p:origin x="200" y="8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0e337b5e6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0e337b5e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30e337b5e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30e337b5e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30e337b5e6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30e337b5e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f282c3322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2f282c332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0e337b5e6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30e337b5e6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30e337b5e6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30e337b5e6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310d2ca9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310d2ca9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30e337b5e6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30e337b5e6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310d2ca9c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310d2ca9c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30cd8f349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30cd8f34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f24ca08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f24ca08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30e337b5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30e337b5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2f282c332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2f282c332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2f282c33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2f282c33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f24ca087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f24ca087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2f24ca087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2f24ca087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300">
                <a:solidFill>
                  <a:schemeClr val="dk1"/>
                </a:solidFill>
              </a:rPr>
              <a:t>It is a widely used technique in customer segmentation and stands for Recency, Frequency, and Monetary Value.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30e337b5e6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30e337b5e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30e337b5e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30e337b5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688"/>
              <a:buFont typeface="Arial"/>
              <a:buNone/>
            </a:pPr>
            <a:r>
              <a:rPr lang="en-GB" sz="1400" b="1">
                <a:solidFill>
                  <a:schemeClr val="dk1"/>
                </a:solidFill>
              </a:rPr>
              <a:t>K-means clustering</a:t>
            </a:r>
            <a:r>
              <a:rPr lang="en-GB" sz="1400">
                <a:solidFill>
                  <a:schemeClr val="dk1"/>
                </a:solidFill>
              </a:rPr>
              <a:t> is a widely used unsupervised machine learning algorithm that is commonly employed for grouping or clustering data points based on their similarity. It is an iterative algorithm that aims to minimize the variance within each cluster and maximize the variance between clusters. K-means clustering is a powerful tool for identifying patterns and relationships in data, and it has various applications in fields such as marketing, customer segmentation, anomaly detection, image segmentation, and more. </a:t>
            </a:r>
            <a:endParaRPr sz="1400">
              <a:solidFill>
                <a:schemeClr val="dk1"/>
              </a:solidFill>
            </a:endParaRPr>
          </a:p>
          <a:p>
            <a:pPr marL="0" lvl="0" indent="0" algn="l" rtl="0">
              <a:lnSpc>
                <a:spcPct val="115000"/>
              </a:lnSpc>
              <a:spcBef>
                <a:spcPts val="1200"/>
              </a:spcBef>
              <a:spcAft>
                <a:spcPts val="0"/>
              </a:spcAft>
              <a:buClr>
                <a:schemeClr val="dk1"/>
              </a:buClr>
              <a:buSzPts val="688"/>
              <a:buFont typeface="Arial"/>
              <a:buNone/>
            </a:pPr>
            <a:r>
              <a:rPr lang="en-GB" sz="1400">
                <a:solidFill>
                  <a:schemeClr val="dk1"/>
                </a:solidFill>
              </a:rPr>
              <a:t>In this analysis, we have utilized k-means clustering to group customers based on their RFM (Recency, Frequency, Monetary) data, with the objective of creating meaningful customer segments for targeted marketing efforts. Let's explore the details of our k-means clustering analysis and the results obtained.</a:t>
            </a:r>
            <a:endParaRPr sz="1400">
              <a:solidFill>
                <a:schemeClr val="lt1"/>
              </a:solidFill>
              <a:highlight>
                <a:schemeClr val="dk1"/>
              </a:highlight>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30e337b5e6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30e337b5e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30e337b5e6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30e337b5e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3">
            <a:alphaModFix/>
          </a:blip>
          <a:stretch>
            <a:fillRect/>
          </a:stretch>
        </p:blipFill>
        <p:spPr>
          <a:xfrm>
            <a:off x="0" y="0"/>
            <a:ext cx="9144003" cy="3409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file/d/12FJ_aXA0F12FIxB9k54CDwz9f_5deR9x/view?usp=share_link"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rtl="0">
              <a:spcBef>
                <a:spcPts val="0"/>
              </a:spcBef>
              <a:spcAft>
                <a:spcPts val="0"/>
              </a:spcAft>
              <a:buNone/>
            </a:pPr>
            <a:r>
              <a:rPr lang="en-GB" sz="4800" dirty="0"/>
              <a:t>Exertis Technical Task 2 </a:t>
            </a:r>
          </a:p>
          <a:p>
            <a:pPr marL="0" lvl="0" indent="0" rtl="0">
              <a:spcBef>
                <a:spcPts val="0"/>
              </a:spcBef>
              <a:spcAft>
                <a:spcPts val="0"/>
              </a:spcAft>
              <a:buNone/>
            </a:pPr>
            <a:r>
              <a:rPr lang="en-GB" sz="4800" dirty="0"/>
              <a:t>- Data Modelling</a:t>
            </a:r>
          </a:p>
        </p:txBody>
      </p:sp>
      <p:sp>
        <p:nvSpPr>
          <p:cNvPr id="56" name="Google Shape;56;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1371600" lvl="0" indent="457200" algn="l" rtl="0">
              <a:spcBef>
                <a:spcPts val="0"/>
              </a:spcBef>
              <a:spcAft>
                <a:spcPts val="0"/>
              </a:spcAft>
              <a:buNone/>
            </a:pPr>
            <a:r>
              <a:rPr lang="en-GB" dirty="0">
                <a:solidFill>
                  <a:schemeClr val="tx1"/>
                </a:solidFill>
              </a:rPr>
              <a:t>Presented by : Srinivas </a:t>
            </a:r>
            <a:r>
              <a:rPr lang="en-GB" dirty="0" err="1">
                <a:solidFill>
                  <a:schemeClr val="tx1"/>
                </a:solidFill>
              </a:rPr>
              <a:t>Devarajula</a:t>
            </a:r>
            <a:endParaRPr lang="en-GB" dirty="0">
              <a:solidFill>
                <a:schemeClr val="tx1"/>
              </a:solidFill>
            </a:endParaRPr>
          </a:p>
          <a:p>
            <a:pPr marL="0" lvl="0" indent="0" algn="ctr" rtl="0">
              <a:spcBef>
                <a:spcPts val="0"/>
              </a:spcBef>
              <a:spcAft>
                <a:spcPts val="0"/>
              </a:spcAft>
              <a:buNone/>
            </a:pP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K means Illustration</a:t>
            </a:r>
            <a:endParaRPr/>
          </a:p>
          <a:p>
            <a:pPr marL="0" lvl="0" indent="0" algn="l" rtl="0">
              <a:spcBef>
                <a:spcPts val="0"/>
              </a:spcBef>
              <a:spcAft>
                <a:spcPts val="0"/>
              </a:spcAft>
              <a:buNone/>
            </a:pPr>
            <a:endParaRPr/>
          </a:p>
        </p:txBody>
      </p:sp>
      <p:sp>
        <p:nvSpPr>
          <p:cNvPr id="115" name="Google Shape;115;p22"/>
          <p:cNvSpPr txBox="1">
            <a:spLocks noGrp="1"/>
          </p:cNvSpPr>
          <p:nvPr>
            <p:ph type="body" idx="1"/>
          </p:nvPr>
        </p:nvSpPr>
        <p:spPr>
          <a:xfrm>
            <a:off x="311700" y="1152475"/>
            <a:ext cx="8520600" cy="381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a:latin typeface="Calibri"/>
              <a:ea typeface="Calibri"/>
              <a:cs typeface="Calibri"/>
              <a:sym typeface="Calibri"/>
            </a:endParaRPr>
          </a:p>
          <a:p>
            <a:pPr marL="457200" lvl="0" indent="-317500" algn="l" rtl="0">
              <a:spcBef>
                <a:spcPts val="1200"/>
              </a:spcBef>
              <a:spcAft>
                <a:spcPts val="0"/>
              </a:spcAft>
              <a:buSzPts val="1400"/>
              <a:buFont typeface="Calibri"/>
              <a:buAutoNum type="arabicPeriod"/>
            </a:pPr>
            <a:r>
              <a:rPr lang="en-GB" sz="1400" b="1">
                <a:latin typeface="Calibri"/>
                <a:ea typeface="Calibri"/>
                <a:cs typeface="Calibri"/>
                <a:sym typeface="Calibri"/>
              </a:rPr>
              <a:t>Start with random positions of centroids</a:t>
            </a:r>
            <a:endParaRPr sz="1400">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GB" sz="1400" b="1">
                <a:latin typeface="Calibri"/>
                <a:ea typeface="Calibri"/>
                <a:cs typeface="Calibri"/>
                <a:sym typeface="Calibri"/>
              </a:rPr>
              <a:t>Assign each data point to closest centroid </a:t>
            </a:r>
            <a:endParaRPr sz="1400" b="1">
              <a:latin typeface="Calibri"/>
              <a:ea typeface="Calibri"/>
              <a:cs typeface="Calibri"/>
              <a:sym typeface="Calibri"/>
            </a:endParaRPr>
          </a:p>
        </p:txBody>
      </p:sp>
      <p:pic>
        <p:nvPicPr>
          <p:cNvPr id="116" name="Google Shape;116;p22"/>
          <p:cNvPicPr preferRelativeResize="0"/>
          <p:nvPr/>
        </p:nvPicPr>
        <p:blipFill>
          <a:blip r:embed="rId3">
            <a:alphaModFix/>
          </a:blip>
          <a:stretch>
            <a:fillRect/>
          </a:stretch>
        </p:blipFill>
        <p:spPr>
          <a:xfrm>
            <a:off x="5227675" y="1422400"/>
            <a:ext cx="2781300" cy="2876550"/>
          </a:xfrm>
          <a:prstGeom prst="rect">
            <a:avLst/>
          </a:prstGeom>
          <a:noFill/>
          <a:ln>
            <a:noFill/>
          </a:ln>
        </p:spPr>
      </p:pic>
      <p:sp>
        <p:nvSpPr>
          <p:cNvPr id="117" name="Google Shape;117;p22"/>
          <p:cNvSpPr txBox="1"/>
          <p:nvPr/>
        </p:nvSpPr>
        <p:spPr>
          <a:xfrm>
            <a:off x="5528725" y="4406825"/>
            <a:ext cx="217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Iteration 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K means Illustration</a:t>
            </a:r>
            <a:endParaRPr/>
          </a:p>
          <a:p>
            <a:pPr marL="0" lvl="0" indent="0" algn="l" rtl="0">
              <a:spcBef>
                <a:spcPts val="0"/>
              </a:spcBef>
              <a:spcAft>
                <a:spcPts val="0"/>
              </a:spcAft>
              <a:buNone/>
            </a:pP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dirty="0">
              <a:latin typeface="Calibri"/>
              <a:ea typeface="Calibri"/>
              <a:cs typeface="Calibri"/>
              <a:sym typeface="Calibri"/>
            </a:endParaRPr>
          </a:p>
          <a:p>
            <a:pPr marL="457200" lvl="0" indent="-317500" algn="l" rtl="0">
              <a:spcBef>
                <a:spcPts val="1200"/>
              </a:spcBef>
              <a:spcAft>
                <a:spcPts val="0"/>
              </a:spcAft>
              <a:buSzPts val="1400"/>
              <a:buFont typeface="Calibri"/>
              <a:buAutoNum type="arabicPeriod"/>
            </a:pPr>
            <a:r>
              <a:rPr lang="en-GB" sz="1400" b="1" dirty="0">
                <a:latin typeface="Calibri"/>
                <a:ea typeface="Calibri"/>
                <a:cs typeface="Calibri"/>
                <a:sym typeface="Calibri"/>
              </a:rPr>
              <a:t>Start with random positions of centroids</a:t>
            </a:r>
            <a:endParaRPr sz="1400" dirty="0">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GB" sz="1400" b="1" dirty="0">
                <a:latin typeface="Calibri"/>
                <a:ea typeface="Calibri"/>
                <a:cs typeface="Calibri"/>
                <a:sym typeface="Calibri"/>
              </a:rPr>
              <a:t>Assign each data point to closest centroid</a:t>
            </a:r>
            <a:endParaRPr sz="1400" b="1" dirty="0">
              <a:latin typeface="Calibri"/>
              <a:ea typeface="Calibri"/>
              <a:cs typeface="Calibri"/>
              <a:sym typeface="Calibri"/>
            </a:endParaRPr>
          </a:p>
          <a:p>
            <a:pPr marL="457200" lvl="0" indent="-317500" algn="l" rtl="0">
              <a:spcBef>
                <a:spcPts val="0"/>
              </a:spcBef>
              <a:spcAft>
                <a:spcPts val="0"/>
              </a:spcAft>
              <a:buSzPts val="1400"/>
              <a:buFont typeface="Calibri"/>
              <a:buAutoNum type="arabicPeriod"/>
            </a:pPr>
            <a:r>
              <a:rPr lang="en-GB" sz="1400" b="1" dirty="0">
                <a:latin typeface="Calibri"/>
                <a:ea typeface="Calibri"/>
                <a:cs typeface="Calibri"/>
                <a:sym typeface="Calibri"/>
              </a:rPr>
              <a:t>Move centroid to </a:t>
            </a:r>
            <a:r>
              <a:rPr lang="en-GB" sz="1400" b="1" dirty="0" err="1">
                <a:latin typeface="Calibri"/>
                <a:ea typeface="Calibri"/>
                <a:cs typeface="Calibri"/>
                <a:sym typeface="Calibri"/>
              </a:rPr>
              <a:t>center</a:t>
            </a:r>
            <a:r>
              <a:rPr lang="en-GB" sz="1400" b="1" dirty="0">
                <a:latin typeface="Calibri"/>
                <a:ea typeface="Calibri"/>
                <a:cs typeface="Calibri"/>
                <a:sym typeface="Calibri"/>
              </a:rPr>
              <a:t> of assigned points </a:t>
            </a:r>
          </a:p>
          <a:p>
            <a:pPr marL="139700" lvl="0" indent="0" algn="l" rtl="0">
              <a:spcBef>
                <a:spcPts val="0"/>
              </a:spcBef>
              <a:spcAft>
                <a:spcPts val="0"/>
              </a:spcAft>
              <a:buSzPts val="1400"/>
              <a:buNone/>
            </a:pPr>
            <a:r>
              <a:rPr lang="en-GB" sz="1400" b="1" dirty="0">
                <a:latin typeface="Calibri"/>
                <a:ea typeface="Calibri"/>
                <a:cs typeface="Calibri"/>
                <a:sym typeface="Calibri"/>
              </a:rPr>
              <a:t>(recalculation centroids)</a:t>
            </a:r>
            <a:endParaRPr sz="1400" b="1" dirty="0">
              <a:latin typeface="Calibri"/>
              <a:ea typeface="Calibri"/>
              <a:cs typeface="Calibri"/>
              <a:sym typeface="Calibri"/>
            </a:endParaRPr>
          </a:p>
          <a:p>
            <a:pPr marL="457200" lvl="0" indent="0" algn="l" rtl="0">
              <a:spcBef>
                <a:spcPts val="1200"/>
              </a:spcBef>
              <a:spcAft>
                <a:spcPts val="1200"/>
              </a:spcAft>
              <a:buNone/>
            </a:pPr>
            <a:r>
              <a:rPr lang="en-GB" sz="1400" b="1" dirty="0">
                <a:latin typeface="Calibri"/>
                <a:ea typeface="Calibri"/>
                <a:cs typeface="Calibri"/>
                <a:sym typeface="Calibri"/>
              </a:rPr>
              <a:t> </a:t>
            </a:r>
            <a:endParaRPr sz="1400" b="1" dirty="0">
              <a:latin typeface="Calibri"/>
              <a:ea typeface="Calibri"/>
              <a:cs typeface="Calibri"/>
              <a:sym typeface="Calibri"/>
            </a:endParaRPr>
          </a:p>
        </p:txBody>
      </p:sp>
      <p:sp>
        <p:nvSpPr>
          <p:cNvPr id="124" name="Google Shape;124;p23"/>
          <p:cNvSpPr txBox="1"/>
          <p:nvPr/>
        </p:nvSpPr>
        <p:spPr>
          <a:xfrm>
            <a:off x="5528725" y="4406825"/>
            <a:ext cx="217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Iteration 2</a:t>
            </a:r>
            <a:endParaRPr/>
          </a:p>
        </p:txBody>
      </p:sp>
      <p:pic>
        <p:nvPicPr>
          <p:cNvPr id="125" name="Google Shape;125;p23"/>
          <p:cNvPicPr preferRelativeResize="0"/>
          <p:nvPr/>
        </p:nvPicPr>
        <p:blipFill>
          <a:blip r:embed="rId3">
            <a:alphaModFix/>
          </a:blip>
          <a:stretch>
            <a:fillRect/>
          </a:stretch>
        </p:blipFill>
        <p:spPr>
          <a:xfrm>
            <a:off x="5140875" y="1422400"/>
            <a:ext cx="2733675" cy="287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K means Illustration</a:t>
            </a:r>
            <a:endParaRPr/>
          </a:p>
          <a:p>
            <a:pPr marL="0" lvl="0" indent="0" algn="l" rtl="0">
              <a:spcBef>
                <a:spcPts val="0"/>
              </a:spcBef>
              <a:spcAft>
                <a:spcPts val="0"/>
              </a:spcAft>
              <a:buNone/>
            </a:pPr>
            <a:endParaRPr/>
          </a:p>
        </p:txBody>
      </p:sp>
      <p:sp>
        <p:nvSpPr>
          <p:cNvPr id="131" name="Google Shape;13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17500" algn="l" rtl="0">
              <a:lnSpc>
                <a:spcPct val="115000"/>
              </a:lnSpc>
              <a:spcBef>
                <a:spcPts val="1500"/>
              </a:spcBef>
              <a:spcAft>
                <a:spcPts val="0"/>
              </a:spcAft>
              <a:buClr>
                <a:schemeClr val="dk1"/>
              </a:buClr>
              <a:buSzPts val="1400"/>
              <a:buFont typeface="Calibri"/>
              <a:buAutoNum type="arabicPeriod"/>
            </a:pPr>
            <a:r>
              <a:rPr lang="en-GB" sz="1400">
                <a:solidFill>
                  <a:schemeClr val="dk1"/>
                </a:solidFill>
                <a:latin typeface="Calibri"/>
                <a:ea typeface="Calibri"/>
                <a:cs typeface="Calibri"/>
                <a:sym typeface="Calibri"/>
              </a:rPr>
              <a:t>Start with random positions of centroids</a:t>
            </a:r>
            <a:endParaRPr sz="1400">
              <a:solidFill>
                <a:schemeClr val="dk1"/>
              </a:solidFill>
              <a:latin typeface="Calibri"/>
              <a:ea typeface="Calibri"/>
              <a:cs typeface="Calibri"/>
              <a:sym typeface="Calibri"/>
            </a:endParaRPr>
          </a:p>
          <a:p>
            <a:pPr marL="457200" marR="0" lvl="0" indent="-317500" algn="l" rtl="0">
              <a:lnSpc>
                <a:spcPct val="115000"/>
              </a:lnSpc>
              <a:spcBef>
                <a:spcPts val="0"/>
              </a:spcBef>
              <a:spcAft>
                <a:spcPts val="0"/>
              </a:spcAft>
              <a:buClr>
                <a:schemeClr val="dk1"/>
              </a:buClr>
              <a:buSzPts val="1400"/>
              <a:buFont typeface="Calibri"/>
              <a:buAutoNum type="arabicPeriod"/>
            </a:pPr>
            <a:r>
              <a:rPr lang="en-GB" sz="1400">
                <a:solidFill>
                  <a:schemeClr val="dk1"/>
                </a:solidFill>
                <a:latin typeface="Calibri"/>
                <a:ea typeface="Calibri"/>
                <a:cs typeface="Calibri"/>
                <a:sym typeface="Calibri"/>
              </a:rPr>
              <a:t>Assign each data point to closest centroid</a:t>
            </a:r>
            <a:endParaRPr sz="1400">
              <a:solidFill>
                <a:schemeClr val="dk1"/>
              </a:solidFill>
              <a:latin typeface="Calibri"/>
              <a:ea typeface="Calibri"/>
              <a:cs typeface="Calibri"/>
              <a:sym typeface="Calibri"/>
            </a:endParaRPr>
          </a:p>
          <a:p>
            <a:pPr marL="457200" marR="0" lvl="0" indent="-317500" algn="l" rtl="0">
              <a:lnSpc>
                <a:spcPct val="115000"/>
              </a:lnSpc>
              <a:spcBef>
                <a:spcPts val="0"/>
              </a:spcBef>
              <a:spcAft>
                <a:spcPts val="0"/>
              </a:spcAft>
              <a:buClr>
                <a:schemeClr val="dk1"/>
              </a:buClr>
              <a:buSzPts val="1400"/>
              <a:buFont typeface="Calibri"/>
              <a:buAutoNum type="arabicPeriod"/>
            </a:pPr>
            <a:r>
              <a:rPr lang="en-GB" sz="1400">
                <a:solidFill>
                  <a:schemeClr val="dk1"/>
                </a:solidFill>
                <a:latin typeface="Calibri"/>
                <a:ea typeface="Calibri"/>
                <a:cs typeface="Calibri"/>
                <a:sym typeface="Calibri"/>
              </a:rPr>
              <a:t>Move centroid to center of assigned points (recalculation centroids)</a:t>
            </a:r>
            <a:endParaRPr sz="1400">
              <a:solidFill>
                <a:schemeClr val="dk1"/>
              </a:solidFill>
              <a:latin typeface="Calibri"/>
              <a:ea typeface="Calibri"/>
              <a:cs typeface="Calibri"/>
              <a:sym typeface="Calibri"/>
            </a:endParaRPr>
          </a:p>
          <a:p>
            <a:pPr marL="457200" marR="0" lvl="0" indent="-317500" algn="l" rtl="0">
              <a:lnSpc>
                <a:spcPct val="115000"/>
              </a:lnSpc>
              <a:spcBef>
                <a:spcPts val="0"/>
              </a:spcBef>
              <a:spcAft>
                <a:spcPts val="0"/>
              </a:spcAft>
              <a:buClr>
                <a:schemeClr val="dk1"/>
              </a:buClr>
              <a:buSzPts val="1400"/>
              <a:buFont typeface="Calibri"/>
              <a:buAutoNum type="arabicPeriod"/>
            </a:pPr>
            <a:r>
              <a:rPr lang="en-GB" sz="1400">
                <a:solidFill>
                  <a:schemeClr val="dk1"/>
                </a:solidFill>
                <a:latin typeface="Calibri"/>
                <a:ea typeface="Calibri"/>
                <a:cs typeface="Calibri"/>
                <a:sym typeface="Calibri"/>
              </a:rPr>
              <a:t>Iterate till minimum cost</a:t>
            </a:r>
            <a:endParaRPr sz="1400" b="1">
              <a:solidFill>
                <a:srgbClr val="FF0000"/>
              </a:solidFill>
              <a:latin typeface="Calibri"/>
              <a:ea typeface="Calibri"/>
              <a:cs typeface="Calibri"/>
              <a:sym typeface="Calibri"/>
            </a:endParaRPr>
          </a:p>
          <a:p>
            <a:pPr marL="457200" lvl="0" indent="0" algn="l" rtl="0">
              <a:spcBef>
                <a:spcPts val="1500"/>
              </a:spcBef>
              <a:spcAft>
                <a:spcPts val="1200"/>
              </a:spcAft>
              <a:buNone/>
            </a:pPr>
            <a:r>
              <a:rPr lang="en-GB" sz="1400" b="1">
                <a:latin typeface="Calibri"/>
                <a:ea typeface="Calibri"/>
                <a:cs typeface="Calibri"/>
                <a:sym typeface="Calibri"/>
              </a:rPr>
              <a:t> </a:t>
            </a:r>
            <a:endParaRPr sz="1400" b="1">
              <a:latin typeface="Calibri"/>
              <a:ea typeface="Calibri"/>
              <a:cs typeface="Calibri"/>
              <a:sym typeface="Calibri"/>
            </a:endParaRPr>
          </a:p>
        </p:txBody>
      </p:sp>
      <p:sp>
        <p:nvSpPr>
          <p:cNvPr id="132" name="Google Shape;132;p24"/>
          <p:cNvSpPr txBox="1"/>
          <p:nvPr/>
        </p:nvSpPr>
        <p:spPr>
          <a:xfrm>
            <a:off x="5528725" y="4406825"/>
            <a:ext cx="217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Iteration 3</a:t>
            </a:r>
            <a:endParaRPr/>
          </a:p>
        </p:txBody>
      </p:sp>
      <p:pic>
        <p:nvPicPr>
          <p:cNvPr id="133" name="Google Shape;133;p24"/>
          <p:cNvPicPr preferRelativeResize="0"/>
          <p:nvPr/>
        </p:nvPicPr>
        <p:blipFill>
          <a:blip r:embed="rId3">
            <a:alphaModFix/>
          </a:blip>
          <a:stretch>
            <a:fillRect/>
          </a:stretch>
        </p:blipFill>
        <p:spPr>
          <a:xfrm>
            <a:off x="6019563" y="1152475"/>
            <a:ext cx="2733675" cy="287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Elbow method - Optimal Number of cluster </a:t>
            </a:r>
            <a:endParaRPr/>
          </a:p>
        </p:txBody>
      </p:sp>
      <p:sp>
        <p:nvSpPr>
          <p:cNvPr id="139" name="Google Shape;139;p25"/>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Clr>
                <a:schemeClr val="dk1"/>
              </a:buClr>
              <a:buSzPts val="1100"/>
              <a:buFont typeface="Arial"/>
              <a:buNone/>
            </a:pPr>
            <a:r>
              <a:rPr lang="en-GB" sz="1400">
                <a:solidFill>
                  <a:schemeClr val="dk1"/>
                </a:solidFill>
                <a:latin typeface="Calibri"/>
                <a:ea typeface="Calibri"/>
                <a:cs typeface="Calibri"/>
                <a:sym typeface="Calibri"/>
              </a:rPr>
              <a:t>Determining the optimal number of clusters using the Elbow Method:</a:t>
            </a:r>
            <a:endParaRPr sz="1400">
              <a:solidFill>
                <a:schemeClr val="dk1"/>
              </a:solidFill>
              <a:latin typeface="Calibri"/>
              <a:ea typeface="Calibri"/>
              <a:cs typeface="Calibri"/>
              <a:sym typeface="Calibri"/>
            </a:endParaRPr>
          </a:p>
          <a:p>
            <a:pPr marL="0" lvl="0" indent="0" algn="l" rtl="0">
              <a:spcBef>
                <a:spcPts val="1500"/>
              </a:spcBef>
              <a:spcAft>
                <a:spcPts val="0"/>
              </a:spcAft>
              <a:buNone/>
            </a:pPr>
            <a:r>
              <a:rPr lang="en-GB" sz="1400">
                <a:solidFill>
                  <a:schemeClr val="dk1"/>
                </a:solidFill>
                <a:latin typeface="Calibri"/>
                <a:ea typeface="Calibri"/>
                <a:cs typeface="Calibri"/>
                <a:sym typeface="Calibri"/>
              </a:rPr>
              <a:t>One of the challenges in k-means clustering is determining the optimal number of clusters, denoted as 'k', to use for grouping the data. A common approach for determining the optimal 'k' is the Elbow Method, which involves plotting the within-cluster sum of squares (WCSS) against different values of 'k' and identifying the "elbow" point in the plot, where the rate of decrease in WCSS starts to level off.</a:t>
            </a:r>
            <a:endParaRPr sz="1400">
              <a:solidFill>
                <a:schemeClr val="dk1"/>
              </a:solidFill>
              <a:latin typeface="Calibri"/>
              <a:ea typeface="Calibri"/>
              <a:cs typeface="Calibri"/>
              <a:sym typeface="Calibri"/>
            </a:endParaRPr>
          </a:p>
          <a:p>
            <a:pPr marL="0" lvl="0" indent="0" algn="l" rtl="0">
              <a:spcBef>
                <a:spcPts val="1500"/>
              </a:spcBef>
              <a:spcAft>
                <a:spcPts val="0"/>
              </a:spcAft>
              <a:buClr>
                <a:schemeClr val="dk1"/>
              </a:buClr>
              <a:buSzPts val="1100"/>
              <a:buFont typeface="Arial"/>
              <a:buNone/>
            </a:pPr>
            <a:r>
              <a:rPr lang="en-GB" sz="1400">
                <a:solidFill>
                  <a:schemeClr val="dk1"/>
                </a:solidFill>
                <a:latin typeface="Calibri"/>
                <a:ea typeface="Calibri"/>
                <a:cs typeface="Calibri"/>
                <a:sym typeface="Calibri"/>
              </a:rPr>
              <a:t>Here we got k value = 4</a:t>
            </a:r>
            <a:endParaRPr sz="1400">
              <a:solidFill>
                <a:schemeClr val="dk1"/>
              </a:solidFill>
              <a:latin typeface="Calibri"/>
              <a:ea typeface="Calibri"/>
              <a:cs typeface="Calibri"/>
              <a:sym typeface="Calibri"/>
            </a:endParaRPr>
          </a:p>
          <a:p>
            <a:pPr marL="457200" lvl="0" indent="-317500" algn="l" rtl="0">
              <a:spcBef>
                <a:spcPts val="1500"/>
              </a:spcBef>
              <a:spcAft>
                <a:spcPts val="0"/>
              </a:spcAft>
              <a:buSzPts val="1400"/>
              <a:buFont typeface="Calibri"/>
              <a:buChar char="●"/>
            </a:pPr>
            <a:r>
              <a:rPr lang="en-GB" sz="1400">
                <a:latin typeface="Calibri"/>
                <a:ea typeface="Calibri"/>
                <a:cs typeface="Calibri"/>
                <a:sym typeface="Calibri"/>
              </a:rPr>
              <a:t>Platinum (high valued customers)</a:t>
            </a:r>
            <a:endParaRPr sz="14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sz="1400">
                <a:latin typeface="Calibri"/>
                <a:ea typeface="Calibri"/>
                <a:cs typeface="Calibri"/>
                <a:sym typeface="Calibri"/>
              </a:rPr>
              <a:t>Gold (valued customers)</a:t>
            </a:r>
            <a:endParaRPr sz="14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sz="1400">
                <a:latin typeface="Calibri"/>
                <a:ea typeface="Calibri"/>
                <a:cs typeface="Calibri"/>
                <a:sym typeface="Calibri"/>
              </a:rPr>
              <a:t>Silver (customers that need attention)</a:t>
            </a:r>
            <a:endParaRPr sz="14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sz="1400">
                <a:latin typeface="Calibri"/>
                <a:ea typeface="Calibri"/>
                <a:cs typeface="Calibri"/>
                <a:sym typeface="Calibri"/>
              </a:rPr>
              <a:t>Bronze ( customers at risk)</a:t>
            </a:r>
            <a:endParaRPr sz="1400">
              <a:latin typeface="Calibri"/>
              <a:ea typeface="Calibri"/>
              <a:cs typeface="Calibri"/>
              <a:sym typeface="Calibri"/>
            </a:endParaRPr>
          </a:p>
        </p:txBody>
      </p:sp>
      <p:pic>
        <p:nvPicPr>
          <p:cNvPr id="140" name="Google Shape;140;p25"/>
          <p:cNvPicPr preferRelativeResize="0"/>
          <p:nvPr/>
        </p:nvPicPr>
        <p:blipFill>
          <a:blip r:embed="rId3">
            <a:alphaModFix/>
          </a:blip>
          <a:stretch>
            <a:fillRect/>
          </a:stretch>
        </p:blipFill>
        <p:spPr>
          <a:xfrm>
            <a:off x="5037725" y="2509175"/>
            <a:ext cx="3794574" cy="2300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Interpretations of Descriptive statistics of segments</a:t>
            </a:r>
            <a:endParaRPr dirty="0"/>
          </a:p>
        </p:txBody>
      </p:sp>
      <p:pic>
        <p:nvPicPr>
          <p:cNvPr id="146" name="Google Shape;146;p26"/>
          <p:cNvPicPr preferRelativeResize="0"/>
          <p:nvPr/>
        </p:nvPicPr>
        <p:blipFill>
          <a:blip r:embed="rId3">
            <a:alphaModFix/>
          </a:blip>
          <a:stretch>
            <a:fillRect/>
          </a:stretch>
        </p:blipFill>
        <p:spPr>
          <a:xfrm>
            <a:off x="581325" y="1574800"/>
            <a:ext cx="7639050" cy="2571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500">
                <a:latin typeface="Calibri"/>
                <a:ea typeface="Calibri"/>
                <a:cs typeface="Calibri"/>
                <a:sym typeface="Calibri"/>
              </a:rPr>
              <a:t>Platinum (high valued customers)</a:t>
            </a:r>
            <a:endParaRPr sz="3900"/>
          </a:p>
        </p:txBody>
      </p:sp>
      <p:sp>
        <p:nvSpPr>
          <p:cNvPr id="152" name="Google Shape;15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alibri"/>
              <a:buAutoNum type="arabicPeriod"/>
            </a:pPr>
            <a:r>
              <a:rPr lang="en-GB" sz="1400">
                <a:solidFill>
                  <a:schemeClr val="dk1"/>
                </a:solidFill>
                <a:latin typeface="Calibri"/>
                <a:ea typeface="Calibri"/>
                <a:cs typeface="Calibri"/>
                <a:sym typeface="Calibri"/>
              </a:rPr>
              <a:t>Customers in the Platinum level have the highest RFM scores, indicating that they are the most loyal and valuable customers. </a:t>
            </a:r>
            <a:endParaRPr sz="140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AutoNum type="arabicPeriod"/>
            </a:pPr>
            <a:r>
              <a:rPr lang="en-GB" sz="1400">
                <a:solidFill>
                  <a:schemeClr val="dk1"/>
                </a:solidFill>
                <a:latin typeface="Calibri"/>
                <a:ea typeface="Calibri"/>
                <a:cs typeface="Calibri"/>
                <a:sym typeface="Calibri"/>
              </a:rPr>
              <a:t>They have a mean recency score of 1.0, which means they have made recent purchases before 1 day, indicating they are not at risk of churning. </a:t>
            </a:r>
            <a:endParaRPr sz="140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AutoNum type="arabicPeriod"/>
            </a:pPr>
            <a:r>
              <a:rPr lang="en-GB" sz="1400">
                <a:solidFill>
                  <a:schemeClr val="dk1"/>
                </a:solidFill>
                <a:latin typeface="Calibri"/>
                <a:ea typeface="Calibri"/>
                <a:cs typeface="Calibri"/>
                <a:sym typeface="Calibri"/>
              </a:rPr>
              <a:t>On an average the customer from this cluster has made 26521 orders with average revenue of 25819922.0 are also significantly high, indicating that they are frequent purchasers and have a high monetary value, making them "can't lose" customers for the business. </a:t>
            </a:r>
            <a:endParaRPr sz="140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AutoNum type="arabicPeriod"/>
            </a:pPr>
            <a:r>
              <a:rPr lang="en-GB" sz="1400">
                <a:solidFill>
                  <a:schemeClr val="dk1"/>
                </a:solidFill>
                <a:latin typeface="Calibri"/>
                <a:ea typeface="Calibri"/>
                <a:cs typeface="Calibri"/>
                <a:sym typeface="Calibri"/>
              </a:rPr>
              <a:t>Recommendation: These customers should be given the highest priority as they are the most valuable and loyal, and efforts should be made to maintain and strengthen their relationship with the business.</a:t>
            </a:r>
            <a:endParaRPr sz="1400">
              <a:solidFill>
                <a:schemeClr val="dk1"/>
              </a:solidFill>
              <a:latin typeface="Calibri"/>
              <a:ea typeface="Calibri"/>
              <a:cs typeface="Calibri"/>
              <a:sym typeface="Calibri"/>
            </a:endParaRPr>
          </a:p>
          <a:p>
            <a:pPr marL="0" lvl="0" indent="0" algn="l" rtl="0">
              <a:spcBef>
                <a:spcPts val="1500"/>
              </a:spcBef>
              <a:spcAft>
                <a:spcPts val="0"/>
              </a:spcAft>
              <a:buNone/>
            </a:pPr>
            <a:endParaRPr sz="1400">
              <a:solidFill>
                <a:schemeClr val="dk1"/>
              </a:solidFill>
              <a:latin typeface="Calibri"/>
              <a:ea typeface="Calibri"/>
              <a:cs typeface="Calibri"/>
              <a:sym typeface="Calibri"/>
            </a:endParaRPr>
          </a:p>
          <a:p>
            <a:pPr marL="0" lvl="0" indent="0" algn="l" rtl="0">
              <a:spcBef>
                <a:spcPts val="1500"/>
              </a:spcBef>
              <a:spcAft>
                <a:spcPts val="0"/>
              </a:spcAft>
              <a:buNone/>
            </a:pPr>
            <a:endParaRPr sz="1400">
              <a:solidFill>
                <a:srgbClr val="374151"/>
              </a:solidFill>
              <a:highlight>
                <a:srgbClr val="F7F7F8"/>
              </a:highlight>
              <a:latin typeface="Calibri"/>
              <a:ea typeface="Calibri"/>
              <a:cs typeface="Calibri"/>
              <a:sym typeface="Calibri"/>
            </a:endParaRPr>
          </a:p>
          <a:p>
            <a:pPr marL="0" lvl="0" indent="0" algn="l" rtl="0">
              <a:spcBef>
                <a:spcPts val="1500"/>
              </a:spcBef>
              <a:spcAft>
                <a:spcPts val="0"/>
              </a:spcAft>
              <a:buNone/>
            </a:pPr>
            <a:endParaRPr sz="1400">
              <a:solidFill>
                <a:srgbClr val="374151"/>
              </a:solidFill>
              <a:highlight>
                <a:srgbClr val="F7F7F8"/>
              </a:highlight>
              <a:latin typeface="Calibri"/>
              <a:ea typeface="Calibri"/>
              <a:cs typeface="Calibri"/>
              <a:sym typeface="Calibri"/>
            </a:endParaRPr>
          </a:p>
          <a:p>
            <a:pPr marL="0" lvl="0" indent="0" algn="l" rtl="0">
              <a:spcBef>
                <a:spcPts val="1200"/>
              </a:spcBef>
              <a:spcAft>
                <a:spcPts val="1200"/>
              </a:spcAft>
              <a:buNone/>
            </a:pPr>
            <a:endParaRPr sz="14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GB" sz="2500">
                <a:latin typeface="Calibri"/>
                <a:ea typeface="Calibri"/>
                <a:cs typeface="Calibri"/>
                <a:sym typeface="Calibri"/>
              </a:rPr>
              <a:t>Gold (valued customers)</a:t>
            </a:r>
            <a:endParaRPr sz="2500">
              <a:latin typeface="Calibri"/>
              <a:ea typeface="Calibri"/>
              <a:cs typeface="Calibri"/>
              <a:sym typeface="Calibri"/>
            </a:endParaRPr>
          </a:p>
        </p:txBody>
      </p:sp>
      <p:sp>
        <p:nvSpPr>
          <p:cNvPr id="158" name="Google Shape;15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1500"/>
              </a:spcBef>
              <a:spcAft>
                <a:spcPts val="0"/>
              </a:spcAft>
              <a:buClr>
                <a:srgbClr val="374151"/>
              </a:buClr>
              <a:buSzPts val="1400"/>
              <a:buFont typeface="Calibri"/>
              <a:buAutoNum type="arabicPeriod"/>
            </a:pPr>
            <a:r>
              <a:rPr lang="en-GB" sz="1400">
                <a:solidFill>
                  <a:schemeClr val="dk1"/>
                </a:solidFill>
                <a:latin typeface="Calibri"/>
                <a:ea typeface="Calibri"/>
                <a:cs typeface="Calibri"/>
                <a:sym typeface="Calibri"/>
              </a:rPr>
              <a:t>Customers in the Gold level have slightly lower RFM scores compared to Platinum level, but are still valuable. </a:t>
            </a:r>
            <a:endParaRPr sz="1400">
              <a:solidFill>
                <a:schemeClr val="dk1"/>
              </a:solidFill>
              <a:latin typeface="Calibri"/>
              <a:ea typeface="Calibri"/>
              <a:cs typeface="Calibri"/>
              <a:sym typeface="Calibri"/>
            </a:endParaRPr>
          </a:p>
          <a:p>
            <a:pPr marL="457200" lvl="0" indent="-317500" algn="l" rtl="0">
              <a:spcBef>
                <a:spcPts val="0"/>
              </a:spcBef>
              <a:spcAft>
                <a:spcPts val="0"/>
              </a:spcAft>
              <a:buClr>
                <a:srgbClr val="374151"/>
              </a:buClr>
              <a:buSzPts val="1400"/>
              <a:buFont typeface="Calibri"/>
              <a:buAutoNum type="arabicPeriod"/>
            </a:pPr>
            <a:r>
              <a:rPr lang="en-GB" sz="1400">
                <a:solidFill>
                  <a:schemeClr val="dk1"/>
                </a:solidFill>
                <a:latin typeface="Calibri"/>
                <a:ea typeface="Calibri"/>
                <a:cs typeface="Calibri"/>
                <a:sym typeface="Calibri"/>
              </a:rPr>
              <a:t>They have a mean recency score of 1.0, which means they have made purchases before one day. and On an average the customers from this cluster has made 10143 orders, indicating moderate frequency of purchases. </a:t>
            </a:r>
            <a:endParaRPr sz="1400">
              <a:solidFill>
                <a:schemeClr val="dk1"/>
              </a:solidFill>
              <a:latin typeface="Calibri"/>
              <a:ea typeface="Calibri"/>
              <a:cs typeface="Calibri"/>
              <a:sym typeface="Calibri"/>
            </a:endParaRPr>
          </a:p>
          <a:p>
            <a:pPr marL="457200" lvl="0" indent="-317500" algn="l" rtl="0">
              <a:spcBef>
                <a:spcPts val="0"/>
              </a:spcBef>
              <a:spcAft>
                <a:spcPts val="0"/>
              </a:spcAft>
              <a:buClr>
                <a:srgbClr val="374151"/>
              </a:buClr>
              <a:buSzPts val="1400"/>
              <a:buFont typeface="Calibri"/>
              <a:buAutoNum type="arabicPeriod"/>
            </a:pPr>
            <a:r>
              <a:rPr lang="en-GB" sz="1400">
                <a:solidFill>
                  <a:schemeClr val="dk1"/>
                </a:solidFill>
                <a:latin typeface="Calibri"/>
                <a:ea typeface="Calibri"/>
                <a:cs typeface="Calibri"/>
                <a:sym typeface="Calibri"/>
              </a:rPr>
              <a:t>Their mean revenue value is 7614535.0 which is also substantial. Although they may not be as loyal or valuable as Platinum level customers, they still require attention to retain their loyalty and maximize their value to the business. </a:t>
            </a:r>
            <a:endParaRPr sz="1400">
              <a:solidFill>
                <a:schemeClr val="dk1"/>
              </a:solidFill>
              <a:latin typeface="Calibri"/>
              <a:ea typeface="Calibri"/>
              <a:cs typeface="Calibri"/>
              <a:sym typeface="Calibri"/>
            </a:endParaRPr>
          </a:p>
          <a:p>
            <a:pPr marL="457200" lvl="0" indent="-317500" algn="l" rtl="0">
              <a:spcBef>
                <a:spcPts val="0"/>
              </a:spcBef>
              <a:spcAft>
                <a:spcPts val="0"/>
              </a:spcAft>
              <a:buClr>
                <a:srgbClr val="374151"/>
              </a:buClr>
              <a:buSzPts val="1400"/>
              <a:buFont typeface="Calibri"/>
              <a:buAutoNum type="arabicPeriod"/>
            </a:pPr>
            <a:r>
              <a:rPr lang="en-GB" sz="1400">
                <a:solidFill>
                  <a:schemeClr val="dk1"/>
                </a:solidFill>
                <a:latin typeface="Calibri"/>
                <a:ea typeface="Calibri"/>
                <a:cs typeface="Calibri"/>
                <a:sym typeface="Calibri"/>
              </a:rPr>
              <a:t>Recommendation: These customers should be considered as "needs attention" customers, and efforts should be made to nurture their loyalty and increase their purchasing frequency.</a:t>
            </a:r>
            <a:endParaRPr sz="1400">
              <a:solidFill>
                <a:schemeClr val="dk1"/>
              </a:solidFill>
              <a:latin typeface="Calibri"/>
              <a:ea typeface="Calibri"/>
              <a:cs typeface="Calibri"/>
              <a:sym typeface="Calibri"/>
            </a:endParaRPr>
          </a:p>
          <a:p>
            <a:pPr marL="0" lvl="0" indent="0" algn="l" rtl="0">
              <a:spcBef>
                <a:spcPts val="1500"/>
              </a:spcBef>
              <a:spcAft>
                <a:spcPts val="1500"/>
              </a:spcAft>
              <a:buNone/>
            </a:pPr>
            <a:endParaRPr sz="1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GB" sz="2500">
                <a:latin typeface="Calibri"/>
                <a:ea typeface="Calibri"/>
                <a:cs typeface="Calibri"/>
                <a:sym typeface="Calibri"/>
              </a:rPr>
              <a:t>Silver (customers that need attention)</a:t>
            </a:r>
            <a:endParaRPr sz="3900"/>
          </a:p>
        </p:txBody>
      </p:sp>
      <p:sp>
        <p:nvSpPr>
          <p:cNvPr id="164" name="Google Shape;16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endParaRPr sz="1400">
              <a:solidFill>
                <a:schemeClr val="dk1"/>
              </a:solidFill>
              <a:latin typeface="Calibri"/>
              <a:ea typeface="Calibri"/>
              <a:cs typeface="Calibri"/>
              <a:sym typeface="Calibri"/>
            </a:endParaRPr>
          </a:p>
          <a:p>
            <a:pPr marL="457200" lvl="0" indent="-304800" algn="l" rtl="0">
              <a:spcBef>
                <a:spcPts val="1500"/>
              </a:spcBef>
              <a:spcAft>
                <a:spcPts val="0"/>
              </a:spcAft>
              <a:buClr>
                <a:schemeClr val="dk1"/>
              </a:buClr>
              <a:buSzPts val="1200"/>
              <a:buFont typeface="Roboto"/>
              <a:buAutoNum type="arabicPeriod"/>
            </a:pPr>
            <a:r>
              <a:rPr lang="en-GB" sz="1400">
                <a:solidFill>
                  <a:schemeClr val="dk1"/>
                </a:solidFill>
                <a:latin typeface="Calibri"/>
                <a:ea typeface="Calibri"/>
                <a:cs typeface="Calibri"/>
                <a:sym typeface="Calibri"/>
              </a:rPr>
              <a:t>Customers in the Silver level have lower RFM scores compared to Platinum and Gold levels. </a:t>
            </a:r>
            <a:endParaRPr sz="14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Roboto"/>
              <a:buAutoNum type="arabicPeriod"/>
            </a:pPr>
            <a:r>
              <a:rPr lang="en-GB" sz="1400">
                <a:solidFill>
                  <a:schemeClr val="dk1"/>
                </a:solidFill>
                <a:latin typeface="Calibri"/>
                <a:ea typeface="Calibri"/>
                <a:cs typeface="Calibri"/>
                <a:sym typeface="Calibri"/>
              </a:rPr>
              <a:t>They have a mean recency score of 4.0, which means they have made recent purchases before 4 days indicating less recent purchases compared to higher levels, and On an average the customers from this cluster has made 1687 orders, indicating moderate frequency of purchases. </a:t>
            </a:r>
            <a:endParaRPr sz="14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Roboto"/>
              <a:buAutoNum type="arabicPeriod"/>
            </a:pPr>
            <a:r>
              <a:rPr lang="en-GB" sz="1400">
                <a:solidFill>
                  <a:schemeClr val="dk1"/>
                </a:solidFill>
                <a:latin typeface="Calibri"/>
                <a:ea typeface="Calibri"/>
                <a:cs typeface="Calibri"/>
                <a:sym typeface="Calibri"/>
              </a:rPr>
              <a:t>Their mean revenue value score of 2663816.0 is also lower than higher levels. </a:t>
            </a:r>
            <a:endParaRPr sz="14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Roboto"/>
              <a:buAutoNum type="arabicPeriod"/>
            </a:pPr>
            <a:r>
              <a:rPr lang="en-GB" sz="1400">
                <a:solidFill>
                  <a:schemeClr val="dk1"/>
                </a:solidFill>
                <a:latin typeface="Calibri"/>
                <a:ea typeface="Calibri"/>
                <a:cs typeface="Calibri"/>
                <a:sym typeface="Calibri"/>
              </a:rPr>
              <a:t>Recommendation:These customers may be at risk of churning as they show less frequent purchasing behavior. They should be considered as "at risk" customers, and efforts should be made to re-engage them, understand their needs, and provide incentives or promotions to retain their loyalty and prevent them from churning.</a:t>
            </a:r>
            <a:endParaRPr sz="1400">
              <a:solidFill>
                <a:schemeClr val="dk1"/>
              </a:solidFill>
              <a:latin typeface="Calibri"/>
              <a:ea typeface="Calibri"/>
              <a:cs typeface="Calibri"/>
              <a:sym typeface="Calibri"/>
            </a:endParaRPr>
          </a:p>
          <a:p>
            <a:pPr marL="0" lvl="0" indent="0" algn="l" rtl="0">
              <a:spcBef>
                <a:spcPts val="1500"/>
              </a:spcBef>
              <a:spcAft>
                <a:spcPts val="0"/>
              </a:spcAft>
              <a:buClr>
                <a:schemeClr val="dk1"/>
              </a:buClr>
              <a:buSzPts val="1100"/>
              <a:buFont typeface="Arial"/>
              <a:buNone/>
            </a:pP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GB" sz="2400">
                <a:latin typeface="Calibri"/>
                <a:ea typeface="Calibri"/>
                <a:cs typeface="Calibri"/>
                <a:sym typeface="Calibri"/>
              </a:rPr>
              <a:t>Bronze ( customers at risk)</a:t>
            </a:r>
            <a:endParaRPr sz="3800"/>
          </a:p>
        </p:txBody>
      </p:sp>
      <p:sp>
        <p:nvSpPr>
          <p:cNvPr id="170" name="Google Shape;170;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1400">
              <a:solidFill>
                <a:schemeClr val="dk1"/>
              </a:solidFill>
              <a:latin typeface="Calibri"/>
              <a:ea typeface="Calibri"/>
              <a:cs typeface="Calibri"/>
              <a:sym typeface="Calibri"/>
            </a:endParaRPr>
          </a:p>
          <a:p>
            <a:pPr marL="457200" lvl="0" indent="-304800" algn="l" rtl="0">
              <a:spcBef>
                <a:spcPts val="1500"/>
              </a:spcBef>
              <a:spcAft>
                <a:spcPts val="0"/>
              </a:spcAft>
              <a:buClr>
                <a:srgbClr val="374151"/>
              </a:buClr>
              <a:buSzPts val="1200"/>
              <a:buFont typeface="Roboto"/>
              <a:buAutoNum type="arabicPeriod"/>
            </a:pPr>
            <a:r>
              <a:rPr lang="en-GB" sz="1400">
                <a:solidFill>
                  <a:schemeClr val="dk1"/>
                </a:solidFill>
                <a:latin typeface="Calibri"/>
                <a:ea typeface="Calibri"/>
                <a:cs typeface="Calibri"/>
                <a:sym typeface="Calibri"/>
              </a:rPr>
              <a:t>Customers in the Bronze level have the lowest RFM scores, indicating lower loyalty and value compared to higher levels. </a:t>
            </a:r>
            <a:endParaRPr sz="1400">
              <a:solidFill>
                <a:schemeClr val="dk1"/>
              </a:solidFill>
              <a:latin typeface="Calibri"/>
              <a:ea typeface="Calibri"/>
              <a:cs typeface="Calibri"/>
              <a:sym typeface="Calibri"/>
            </a:endParaRPr>
          </a:p>
          <a:p>
            <a:pPr marL="457200" lvl="0" indent="-304800" algn="l" rtl="0">
              <a:spcBef>
                <a:spcPts val="0"/>
              </a:spcBef>
              <a:spcAft>
                <a:spcPts val="0"/>
              </a:spcAft>
              <a:buClr>
                <a:srgbClr val="374151"/>
              </a:buClr>
              <a:buSzPts val="1200"/>
              <a:buFont typeface="Roboto"/>
              <a:buAutoNum type="arabicPeriod"/>
            </a:pPr>
            <a:r>
              <a:rPr lang="en-GB" sz="1400">
                <a:solidFill>
                  <a:schemeClr val="dk1"/>
                </a:solidFill>
                <a:latin typeface="Calibri"/>
                <a:ea typeface="Calibri"/>
                <a:cs typeface="Calibri"/>
                <a:sym typeface="Calibri"/>
              </a:rPr>
              <a:t>They have a mean recency score of 46.0, which means they have made recent purchases before 46 days indicating longer time since their last purchase, and On an average the customers from this cluster has made 129 orders, indicating infrequent purchases. </a:t>
            </a:r>
            <a:endParaRPr sz="1400">
              <a:solidFill>
                <a:schemeClr val="dk1"/>
              </a:solidFill>
              <a:latin typeface="Calibri"/>
              <a:ea typeface="Calibri"/>
              <a:cs typeface="Calibri"/>
              <a:sym typeface="Calibri"/>
            </a:endParaRPr>
          </a:p>
          <a:p>
            <a:pPr marL="457200" lvl="0" indent="-304800" algn="l" rtl="0">
              <a:spcBef>
                <a:spcPts val="0"/>
              </a:spcBef>
              <a:spcAft>
                <a:spcPts val="0"/>
              </a:spcAft>
              <a:buClr>
                <a:srgbClr val="374151"/>
              </a:buClr>
              <a:buSzPts val="1200"/>
              <a:buFont typeface="Roboto"/>
              <a:buAutoNum type="arabicPeriod"/>
            </a:pPr>
            <a:r>
              <a:rPr lang="en-GB" sz="1400">
                <a:solidFill>
                  <a:schemeClr val="dk1"/>
                </a:solidFill>
                <a:latin typeface="Calibri"/>
                <a:ea typeface="Calibri"/>
                <a:cs typeface="Calibri"/>
                <a:sym typeface="Calibri"/>
              </a:rPr>
              <a:t>Their mean revenue value score of 196432.0 is also the lowest among all levels. </a:t>
            </a:r>
            <a:endParaRPr sz="1400">
              <a:solidFill>
                <a:schemeClr val="dk1"/>
              </a:solidFill>
              <a:latin typeface="Calibri"/>
              <a:ea typeface="Calibri"/>
              <a:cs typeface="Calibri"/>
              <a:sym typeface="Calibri"/>
            </a:endParaRPr>
          </a:p>
          <a:p>
            <a:pPr marL="457200" lvl="0" indent="-304800" algn="l" rtl="0">
              <a:spcBef>
                <a:spcPts val="0"/>
              </a:spcBef>
              <a:spcAft>
                <a:spcPts val="0"/>
              </a:spcAft>
              <a:buClr>
                <a:srgbClr val="374151"/>
              </a:buClr>
              <a:buSzPts val="1200"/>
              <a:buFont typeface="Roboto"/>
              <a:buAutoNum type="arabicPeriod"/>
            </a:pPr>
            <a:r>
              <a:rPr lang="en-GB" sz="1400">
                <a:solidFill>
                  <a:schemeClr val="dk1"/>
                </a:solidFill>
                <a:latin typeface="Calibri"/>
                <a:ea typeface="Calibri"/>
                <a:cs typeface="Calibri"/>
                <a:sym typeface="Calibri"/>
              </a:rPr>
              <a:t>Recommendation: These customers require attention and efforts to increase their loyalty and value to the business. They should be considered as "customers at risk" customers, with appropriate strategies, such as targeted marketing campaigns or personalized offers, to encourage repeat purchases and increase their loyalty.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Clustered image</a:t>
            </a:r>
            <a:endParaRPr/>
          </a:p>
        </p:txBody>
      </p:sp>
      <p:sp>
        <p:nvSpPr>
          <p:cNvPr id="176" name="Google Shape;176;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70000"/>
              </a:lnSpc>
              <a:spcBef>
                <a:spcPts val="0"/>
              </a:spcBef>
              <a:spcAft>
                <a:spcPts val="0"/>
              </a:spcAft>
              <a:buClr>
                <a:schemeClr val="dk1"/>
              </a:buClr>
              <a:buSzPts val="1400"/>
              <a:buChar char="●"/>
            </a:pPr>
            <a:r>
              <a:rPr lang="en-GB" sz="1400" dirty="0">
                <a:solidFill>
                  <a:schemeClr val="dk1"/>
                </a:solidFill>
              </a:rPr>
              <a:t>Interactive 3d </a:t>
            </a:r>
            <a:r>
              <a:rPr lang="en-GB" sz="1400" dirty="0" err="1">
                <a:solidFill>
                  <a:schemeClr val="dk1"/>
                </a:solidFill>
              </a:rPr>
              <a:t>clustering:</a:t>
            </a:r>
            <a:r>
              <a:rPr lang="en-GB" sz="1400" u="sng" dirty="0" err="1">
                <a:solidFill>
                  <a:schemeClr val="hlink"/>
                </a:solidFill>
                <a:hlinkClick r:id="rId3"/>
              </a:rPr>
              <a:t>Link</a:t>
            </a:r>
            <a:r>
              <a:rPr lang="en-GB" sz="1400" dirty="0">
                <a:solidFill>
                  <a:schemeClr val="dk1"/>
                </a:solidFill>
              </a:rPr>
              <a:t> </a:t>
            </a:r>
            <a:endParaRPr sz="1400" dirty="0">
              <a:solidFill>
                <a:schemeClr val="dk1"/>
              </a:solidFill>
            </a:endParaRPr>
          </a:p>
          <a:p>
            <a:pPr marL="457200" lvl="0" indent="-317500" algn="l" rtl="0">
              <a:lnSpc>
                <a:spcPct val="170000"/>
              </a:lnSpc>
              <a:spcBef>
                <a:spcPts val="0"/>
              </a:spcBef>
              <a:spcAft>
                <a:spcPts val="0"/>
              </a:spcAft>
              <a:buClr>
                <a:schemeClr val="dk1"/>
              </a:buClr>
              <a:buSzPts val="1400"/>
              <a:buChar char="●"/>
            </a:pPr>
            <a:r>
              <a:rPr lang="en-GB" sz="1400" dirty="0">
                <a:solidFill>
                  <a:schemeClr val="dk1"/>
                </a:solidFill>
              </a:rPr>
              <a:t>Download the link and open in browser to see interactive clusters for left image.</a:t>
            </a:r>
            <a:endParaRPr sz="1400" dirty="0">
              <a:solidFill>
                <a:schemeClr val="dk1"/>
              </a:solidFill>
            </a:endParaRPr>
          </a:p>
          <a:p>
            <a:pPr marL="0" lvl="0" indent="0" algn="l" rtl="0">
              <a:spcBef>
                <a:spcPts val="1200"/>
              </a:spcBef>
              <a:spcAft>
                <a:spcPts val="1200"/>
              </a:spcAft>
              <a:buNone/>
            </a:pPr>
            <a:r>
              <a:rPr lang="en-GB" dirty="0"/>
              <a:t>											</a:t>
            </a:r>
            <a:endParaRPr sz="1400" dirty="0"/>
          </a:p>
        </p:txBody>
      </p:sp>
      <p:pic>
        <p:nvPicPr>
          <p:cNvPr id="177" name="Google Shape;177;p31"/>
          <p:cNvPicPr preferRelativeResize="0"/>
          <p:nvPr/>
        </p:nvPicPr>
        <p:blipFill>
          <a:blip r:embed="rId4">
            <a:alphaModFix/>
          </a:blip>
          <a:stretch>
            <a:fillRect/>
          </a:stretch>
        </p:blipFill>
        <p:spPr>
          <a:xfrm>
            <a:off x="696000" y="2251875"/>
            <a:ext cx="4313825" cy="2316996"/>
          </a:xfrm>
          <a:prstGeom prst="rect">
            <a:avLst/>
          </a:prstGeom>
          <a:noFill/>
          <a:ln>
            <a:noFill/>
          </a:ln>
        </p:spPr>
      </p:pic>
      <p:pic>
        <p:nvPicPr>
          <p:cNvPr id="178" name="Google Shape;178;p31"/>
          <p:cNvPicPr preferRelativeResize="0"/>
          <p:nvPr/>
        </p:nvPicPr>
        <p:blipFill>
          <a:blip r:embed="rId5">
            <a:alphaModFix/>
          </a:blip>
          <a:stretch>
            <a:fillRect/>
          </a:stretch>
        </p:blipFill>
        <p:spPr>
          <a:xfrm>
            <a:off x="5268800" y="1985225"/>
            <a:ext cx="3425499" cy="2583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p:spPr>
        <p:txBody>
          <a:bodyPr spcFirstLastPara="1" wrap="square" lIns="91425" tIns="91425" rIns="91425" bIns="91425" anchor="t" anchorCtr="0">
            <a:normAutofit/>
          </a:bodyPr>
          <a:lstStyle/>
          <a:p>
            <a:pPr marL="0" lvl="0" indent="0" rtl="0">
              <a:lnSpc>
                <a:spcPct val="90000"/>
              </a:lnSpc>
              <a:spcBef>
                <a:spcPts val="0"/>
              </a:spcBef>
              <a:spcAft>
                <a:spcPts val="0"/>
              </a:spcAft>
              <a:buNone/>
            </a:pPr>
            <a:r>
              <a:rPr lang="en-GB" dirty="0"/>
              <a:t>Contents</a:t>
            </a:r>
            <a:endParaRPr lang="en-IN"/>
          </a:p>
        </p:txBody>
      </p:sp>
      <p:sp>
        <p:nvSpPr>
          <p:cNvPr id="62" name="Google Shape;62;p14"/>
          <p:cNvSpPr txBox="1">
            <a:spLocks noGrp="1"/>
          </p:cNvSpPr>
          <p:nvPr>
            <p:ph type="body" idx="1"/>
          </p:nvPr>
        </p:nvSpPr>
        <p:spPr>
          <a:xfrm>
            <a:off x="311700" y="1152475"/>
            <a:ext cx="8520600" cy="3416400"/>
          </a:xfrm>
        </p:spPr>
        <p:txBody>
          <a:bodyPr spcFirstLastPara="1" wrap="square" lIns="91425" tIns="91425" rIns="91425" bIns="91425" anchor="t" anchorCtr="0">
            <a:normAutofit/>
          </a:bodyPr>
          <a:lstStyle/>
          <a:p>
            <a:pPr marL="457200" lvl="0" indent="-317500" rtl="0">
              <a:spcBef>
                <a:spcPts val="0"/>
              </a:spcBef>
              <a:spcAft>
                <a:spcPts val="600"/>
              </a:spcAft>
              <a:buClr>
                <a:schemeClr val="dk1"/>
              </a:buClr>
              <a:buSzPts val="1400"/>
              <a:buFont typeface="Calibri"/>
              <a:buChar char="●"/>
            </a:pPr>
            <a:r>
              <a:rPr lang="en-GB" dirty="0"/>
              <a:t>Background</a:t>
            </a:r>
          </a:p>
          <a:p>
            <a:pPr marL="457200" lvl="0" indent="-317500" rtl="0">
              <a:spcBef>
                <a:spcPts val="0"/>
              </a:spcBef>
              <a:spcAft>
                <a:spcPts val="600"/>
              </a:spcAft>
              <a:buClr>
                <a:schemeClr val="dk1"/>
              </a:buClr>
              <a:buSzPts val="1400"/>
              <a:buFont typeface="Calibri"/>
              <a:buChar char="●"/>
            </a:pPr>
            <a:r>
              <a:rPr lang="en-GB" dirty="0"/>
              <a:t>Approach</a:t>
            </a:r>
            <a:endParaRPr lang="en-GB" sz="1800" dirty="0"/>
          </a:p>
          <a:p>
            <a:pPr marL="914400" lvl="1" indent="-317500" rtl="0">
              <a:spcBef>
                <a:spcPts val="0"/>
              </a:spcBef>
              <a:spcAft>
                <a:spcPts val="600"/>
              </a:spcAft>
              <a:buClr>
                <a:schemeClr val="dk1"/>
              </a:buClr>
              <a:buSzPts val="1400"/>
              <a:buFont typeface="Calibri"/>
              <a:buChar char="○"/>
            </a:pPr>
            <a:r>
              <a:rPr lang="en-GB" sz="1800"/>
              <a:t>RFM analysis</a:t>
            </a:r>
            <a:endParaRPr lang="en-GB" sz="1800" dirty="0"/>
          </a:p>
          <a:p>
            <a:pPr marL="914400" lvl="1" indent="-317500" rtl="0">
              <a:spcBef>
                <a:spcPts val="0"/>
              </a:spcBef>
              <a:spcAft>
                <a:spcPts val="600"/>
              </a:spcAft>
              <a:buClr>
                <a:schemeClr val="dk1"/>
              </a:buClr>
              <a:buSzPts val="1400"/>
              <a:buFont typeface="Calibri"/>
              <a:buChar char="○"/>
            </a:pPr>
            <a:r>
              <a:rPr lang="en-GB" sz="1800" dirty="0"/>
              <a:t>K means clustering</a:t>
            </a:r>
          </a:p>
          <a:p>
            <a:pPr marL="457200" lvl="0" indent="-317500" rtl="0">
              <a:spcBef>
                <a:spcPts val="0"/>
              </a:spcBef>
              <a:spcAft>
                <a:spcPts val="600"/>
              </a:spcAft>
              <a:buClr>
                <a:schemeClr val="dk1"/>
              </a:buClr>
              <a:buSzPts val="1400"/>
              <a:buFont typeface="Calibri"/>
              <a:buChar char="●"/>
            </a:pPr>
            <a:r>
              <a:rPr lang="en-GB" dirty="0"/>
              <a:t>Strengths and weakness</a:t>
            </a:r>
          </a:p>
          <a:p>
            <a:pPr marL="457200" lvl="0" indent="-317500" rtl="0">
              <a:spcBef>
                <a:spcPts val="0"/>
              </a:spcBef>
              <a:spcAft>
                <a:spcPts val="600"/>
              </a:spcAft>
              <a:buClr>
                <a:schemeClr val="dk1"/>
              </a:buClr>
              <a:buSzPts val="1400"/>
              <a:buFont typeface="Calibri"/>
              <a:buChar char="●"/>
            </a:pPr>
            <a:r>
              <a:rPr lang="en-GB" dirty="0"/>
              <a:t>Conclusions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Strengths and weakness</a:t>
            </a:r>
            <a:endParaRPr/>
          </a:p>
        </p:txBody>
      </p:sp>
      <p:sp>
        <p:nvSpPr>
          <p:cNvPr id="184" name="Google Shape;18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800"/>
              </a:spcBef>
              <a:spcAft>
                <a:spcPts val="0"/>
              </a:spcAft>
              <a:buClr>
                <a:schemeClr val="dk1"/>
              </a:buClr>
              <a:buSzPts val="1400"/>
              <a:buFont typeface="Calibri"/>
              <a:buChar char="●"/>
            </a:pPr>
            <a:r>
              <a:rPr lang="en-GB" sz="1400" b="1" dirty="0">
                <a:solidFill>
                  <a:schemeClr val="dk1"/>
                </a:solidFill>
                <a:latin typeface="Calibri"/>
                <a:ea typeface="Calibri"/>
                <a:cs typeface="Calibri"/>
                <a:sym typeface="Calibri"/>
              </a:rPr>
              <a:t>Strengths :</a:t>
            </a:r>
            <a:endParaRPr sz="1400" b="1" dirty="0">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GB" sz="1400" dirty="0">
                <a:solidFill>
                  <a:schemeClr val="dk1"/>
                </a:solidFill>
                <a:latin typeface="Calibri"/>
                <a:ea typeface="Calibri"/>
                <a:cs typeface="Calibri"/>
                <a:sym typeface="Calibri"/>
              </a:rPr>
              <a:t>Simple iterative method</a:t>
            </a:r>
            <a:endParaRPr sz="1400" dirty="0">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GB" dirty="0">
                <a:solidFill>
                  <a:schemeClr val="dk1"/>
                </a:solidFill>
                <a:latin typeface="Calibri"/>
                <a:ea typeface="Calibri"/>
                <a:cs typeface="Calibri"/>
                <a:sym typeface="Calibri"/>
              </a:rPr>
              <a:t>Relatively Efficient and fast, It computed result at O(</a:t>
            </a:r>
            <a:r>
              <a:rPr lang="en-GB" dirty="0" err="1">
                <a:solidFill>
                  <a:schemeClr val="dk1"/>
                </a:solidFill>
                <a:latin typeface="Calibri"/>
                <a:ea typeface="Calibri"/>
                <a:cs typeface="Calibri"/>
                <a:sym typeface="Calibri"/>
              </a:rPr>
              <a:t>tkn</a:t>
            </a:r>
            <a:r>
              <a:rPr lang="en-GB" dirty="0">
                <a:solidFill>
                  <a:schemeClr val="dk1"/>
                </a:solidFill>
                <a:latin typeface="Calibri"/>
                <a:ea typeface="Calibri"/>
                <a:cs typeface="Calibri"/>
                <a:sym typeface="Calibri"/>
              </a:rPr>
              <a:t>), where n is number of data points, k is number of clusters and t is number of iterations.</a:t>
            </a:r>
            <a:endParaRPr dirty="0">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GB" sz="1400" dirty="0">
                <a:solidFill>
                  <a:schemeClr val="dk1"/>
                </a:solidFill>
                <a:latin typeface="Calibri"/>
                <a:ea typeface="Calibri"/>
                <a:cs typeface="Calibri"/>
                <a:sym typeface="Calibri"/>
              </a:rPr>
              <a:t>User provides “K”</a:t>
            </a:r>
            <a:endParaRPr sz="1400" dirty="0">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GB" sz="1400" dirty="0">
                <a:solidFill>
                  <a:schemeClr val="dk1"/>
                </a:solidFill>
                <a:latin typeface="Calibri"/>
                <a:ea typeface="Calibri"/>
                <a:cs typeface="Calibri"/>
                <a:sym typeface="Calibri"/>
              </a:rPr>
              <a:t>May need to scale data</a:t>
            </a:r>
            <a:endParaRPr sz="1400" dirty="0">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GB" sz="1400" dirty="0">
                <a:solidFill>
                  <a:schemeClr val="dk1"/>
                </a:solidFill>
                <a:latin typeface="Calibri"/>
                <a:ea typeface="Calibri"/>
                <a:cs typeface="Calibri"/>
                <a:sym typeface="Calibri"/>
              </a:rPr>
              <a:t>Good initial method</a:t>
            </a:r>
            <a:endParaRPr sz="1400" b="1" dirty="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GB" sz="1400" b="1" dirty="0">
                <a:solidFill>
                  <a:schemeClr val="dk1"/>
                </a:solidFill>
                <a:latin typeface="Calibri"/>
                <a:ea typeface="Calibri"/>
                <a:cs typeface="Calibri"/>
                <a:sym typeface="Calibri"/>
              </a:rPr>
              <a:t>Weakness :</a:t>
            </a:r>
            <a:endParaRPr sz="1400" dirty="0">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GB" sz="1400" dirty="0">
                <a:solidFill>
                  <a:schemeClr val="dk1"/>
                </a:solidFill>
                <a:latin typeface="Calibri"/>
                <a:ea typeface="Calibri"/>
                <a:cs typeface="Calibri"/>
                <a:sym typeface="Calibri"/>
              </a:rPr>
              <a:t>Often too simple </a:t>
            </a:r>
            <a:r>
              <a:rPr lang="en-GB" dirty="0">
                <a:solidFill>
                  <a:schemeClr val="dk1"/>
                </a:solidFill>
                <a:latin typeface="Calibri"/>
                <a:ea typeface="Calibri"/>
                <a:cs typeface="Calibri"/>
                <a:sym typeface="Calibri"/>
              </a:rPr>
              <a:t>can give</a:t>
            </a:r>
            <a:r>
              <a:rPr lang="en-GB" sz="1400" dirty="0">
                <a:solidFill>
                  <a:schemeClr val="dk1"/>
                </a:solidFill>
                <a:latin typeface="Calibri"/>
                <a:ea typeface="Calibri"/>
                <a:cs typeface="Calibri"/>
                <a:sym typeface="Calibri"/>
              </a:rPr>
              <a:t> bad results.</a:t>
            </a:r>
            <a:endParaRPr dirty="0">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GB" dirty="0">
                <a:solidFill>
                  <a:schemeClr val="dk1"/>
                </a:solidFill>
                <a:latin typeface="Calibri"/>
                <a:ea typeface="Calibri"/>
                <a:cs typeface="Calibri"/>
                <a:sym typeface="Calibri"/>
              </a:rPr>
              <a:t>When the number of data are not so many, initial grouping will determine the cluster significantly</a:t>
            </a:r>
            <a:endParaRPr dirty="0">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GB" dirty="0">
                <a:solidFill>
                  <a:schemeClr val="dk1"/>
                </a:solidFill>
                <a:latin typeface="Calibri"/>
                <a:ea typeface="Calibri"/>
                <a:cs typeface="Calibri"/>
                <a:sym typeface="Calibri"/>
              </a:rPr>
              <a:t>It is sensitive to initial condition. Different initial condition may produce different result </a:t>
            </a:r>
            <a:r>
              <a:rPr lang="en-GB" dirty="0" err="1">
                <a:solidFill>
                  <a:schemeClr val="dk1"/>
                </a:solidFill>
                <a:latin typeface="Calibri"/>
                <a:ea typeface="Calibri"/>
                <a:cs typeface="Calibri"/>
                <a:sym typeface="Calibri"/>
              </a:rPr>
              <a:t>fo</a:t>
            </a:r>
            <a:r>
              <a:rPr lang="en-GB" dirty="0">
                <a:solidFill>
                  <a:schemeClr val="dk1"/>
                </a:solidFill>
                <a:latin typeface="Calibri"/>
                <a:ea typeface="Calibri"/>
                <a:cs typeface="Calibri"/>
                <a:sym typeface="Calibri"/>
              </a:rPr>
              <a:t> cluster. The algorithm may be trapped in the local optimum.</a:t>
            </a:r>
            <a:endParaRPr dirty="0">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GB" dirty="0">
                <a:solidFill>
                  <a:schemeClr val="dk1"/>
                </a:solidFill>
                <a:latin typeface="Calibri"/>
                <a:ea typeface="Calibri"/>
                <a:cs typeface="Calibri"/>
                <a:sym typeface="Calibri"/>
              </a:rPr>
              <a:t>One can never know the real cluster, using the same data, because if it is inputted in different order it may produce different cluster if the number of data is few.</a:t>
            </a:r>
            <a:endParaRPr sz="1400" dirty="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Conclusions</a:t>
            </a:r>
          </a:p>
        </p:txBody>
      </p:sp>
      <p:sp>
        <p:nvSpPr>
          <p:cNvPr id="190" name="Google Shape;19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r>
              <a:rPr lang="en-GB" sz="1400" dirty="0">
                <a:solidFill>
                  <a:schemeClr val="dk1"/>
                </a:solidFill>
                <a:latin typeface="Calibri"/>
                <a:ea typeface="Calibri"/>
                <a:cs typeface="Calibri"/>
                <a:sym typeface="Calibri"/>
              </a:rPr>
              <a:t>In summary, customers in the Platinum level should be given the highest priority as they are the most loyal and valuable, followed by customers in the Gold, Silver, and Bronze levels in descending order of priority. </a:t>
            </a:r>
          </a:p>
          <a:p>
            <a:pPr marL="0" lvl="0" indent="0" algn="l" rtl="0">
              <a:spcBef>
                <a:spcPts val="1500"/>
              </a:spcBef>
              <a:spcAft>
                <a:spcPts val="0"/>
              </a:spcAft>
              <a:buNone/>
            </a:pPr>
            <a:r>
              <a:rPr lang="en-GB" sz="1400" dirty="0">
                <a:solidFill>
                  <a:schemeClr val="dk1"/>
                </a:solidFill>
                <a:latin typeface="Calibri"/>
                <a:ea typeface="Calibri"/>
                <a:cs typeface="Calibri"/>
                <a:sym typeface="Calibri"/>
              </a:rPr>
              <a:t>Efforts should be made to maintain and strengthen relationships with Platinum and Gold level customers, re-engage and retain Silver level customers, and increase loyalty and value of Bronze level customers.</a:t>
            </a:r>
          </a:p>
          <a:p>
            <a:pPr marL="0" lvl="0" indent="0" algn="l" rtl="0">
              <a:spcBef>
                <a:spcPts val="1500"/>
              </a:spcBef>
              <a:spcAft>
                <a:spcPts val="0"/>
              </a:spcAft>
              <a:buClr>
                <a:schemeClr val="dk1"/>
              </a:buClr>
              <a:buSzPts val="1100"/>
              <a:buFont typeface="Arial"/>
              <a:buNone/>
            </a:pPr>
            <a:endParaRPr lang="en-GB" sz="14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p:spPr>
        <p:txBody>
          <a:bodyPr spcFirstLastPara="1" wrap="square" lIns="91425" tIns="91425" rIns="91425" bIns="91425" anchor="t" anchorCtr="0">
            <a:normAutofit/>
          </a:bodyPr>
          <a:lstStyle/>
          <a:p>
            <a:pPr marL="0" lvl="0" indent="0" rtl="0">
              <a:lnSpc>
                <a:spcPct val="90000"/>
              </a:lnSpc>
              <a:spcBef>
                <a:spcPts val="0"/>
              </a:spcBef>
              <a:spcAft>
                <a:spcPts val="0"/>
              </a:spcAft>
              <a:buSzPts val="990"/>
              <a:buNone/>
            </a:pPr>
            <a:r>
              <a:rPr lang="en-GB" dirty="0"/>
              <a:t>Background</a:t>
            </a:r>
          </a:p>
        </p:txBody>
      </p:sp>
      <p:sp>
        <p:nvSpPr>
          <p:cNvPr id="68" name="Google Shape;68;p15"/>
          <p:cNvSpPr txBox="1">
            <a:spLocks noGrp="1"/>
          </p:cNvSpPr>
          <p:nvPr>
            <p:ph type="body" idx="1"/>
          </p:nvPr>
        </p:nvSpPr>
        <p:spPr>
          <a:xfrm>
            <a:off x="311700" y="1152475"/>
            <a:ext cx="8520600" cy="3416400"/>
          </a:xfrm>
        </p:spPr>
        <p:txBody>
          <a:bodyPr spcFirstLastPara="1" wrap="square" lIns="91425" tIns="91425" rIns="91425" bIns="91425" anchor="t" anchorCtr="0">
            <a:normAutofit/>
          </a:bodyPr>
          <a:lstStyle/>
          <a:p>
            <a:pPr marL="0" lvl="0" indent="0" rtl="0">
              <a:spcBef>
                <a:spcPts val="1200"/>
              </a:spcBef>
              <a:spcAft>
                <a:spcPts val="0"/>
              </a:spcAft>
              <a:buNone/>
            </a:pPr>
            <a:r>
              <a:rPr lang="en-GB" b="1" dirty="0">
                <a:solidFill>
                  <a:schemeClr val="dk1"/>
                </a:solidFill>
                <a:highlight>
                  <a:schemeClr val="lt1"/>
                </a:highlight>
                <a:latin typeface="Calibri"/>
                <a:cs typeface="Calibri"/>
              </a:rPr>
              <a:t>Business problem</a:t>
            </a:r>
            <a:r>
              <a:rPr lang="en-GB" dirty="0">
                <a:solidFill>
                  <a:schemeClr val="dk1"/>
                </a:solidFill>
                <a:highlight>
                  <a:schemeClr val="lt1"/>
                </a:highlight>
                <a:latin typeface="Calibri"/>
                <a:cs typeface="Calibri"/>
              </a:rPr>
              <a:t>: To group the customers so they are similar to one another. </a:t>
            </a:r>
          </a:p>
          <a:p>
            <a:pPr marL="0" lvl="0" indent="0" rtl="0">
              <a:spcBef>
                <a:spcPts val="1200"/>
              </a:spcBef>
              <a:spcAft>
                <a:spcPts val="0"/>
              </a:spcAft>
              <a:buNone/>
            </a:pPr>
            <a:r>
              <a:rPr lang="en-GB" b="1" dirty="0">
                <a:solidFill>
                  <a:schemeClr val="dk1"/>
                </a:solidFill>
                <a:highlight>
                  <a:schemeClr val="lt1"/>
                </a:highlight>
                <a:latin typeface="Calibri"/>
                <a:cs typeface="Calibri"/>
              </a:rPr>
              <a:t>AIM</a:t>
            </a:r>
            <a:r>
              <a:rPr lang="en-GB" dirty="0">
                <a:solidFill>
                  <a:schemeClr val="dk1"/>
                </a:solidFill>
                <a:highlight>
                  <a:schemeClr val="lt1"/>
                </a:highlight>
                <a:latin typeface="Calibri"/>
                <a:cs typeface="Calibri"/>
              </a:rPr>
              <a:t>: Aim of this task is to create a simple ML model that generates clustered groups based on similarity between customers. why these are suitable groups.</a:t>
            </a:r>
          </a:p>
          <a:p>
            <a:pPr marL="0" lvl="0" indent="0" rtl="0">
              <a:spcBef>
                <a:spcPts val="1200"/>
              </a:spcBef>
              <a:spcAft>
                <a:spcPts val="0"/>
              </a:spcAft>
              <a:buNone/>
            </a:pPr>
            <a:endParaRPr lang="en-GB" dirty="0">
              <a:highlight>
                <a:srgbClr val="FFFFFF"/>
              </a:highlight>
            </a:endParaRPr>
          </a:p>
          <a:p>
            <a:pPr marL="0" lvl="0" indent="0" rtl="0">
              <a:spcBef>
                <a:spcPts val="1200"/>
              </a:spcBef>
              <a:spcAft>
                <a:spcPts val="0"/>
              </a:spcAft>
              <a:buNone/>
            </a:pPr>
            <a:endParaRPr lang="en-GB" dirty="0">
              <a:highlight>
                <a:srgbClr val="FFFFFF"/>
              </a:highlight>
            </a:endParaRPr>
          </a:p>
          <a:p>
            <a:pPr marL="0" lvl="0" indent="0" rtl="0">
              <a:spcBef>
                <a:spcPts val="1200"/>
              </a:spcBef>
              <a:spcAft>
                <a:spcPts val="1200"/>
              </a:spcAft>
              <a:buNone/>
            </a:pPr>
            <a:endParaRPr lang="en-GB" dirty="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342625"/>
            <a:ext cx="8520600" cy="57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Approach</a:t>
            </a:r>
            <a:endParaRPr/>
          </a:p>
        </p:txBody>
      </p:sp>
      <p:sp>
        <p:nvSpPr>
          <p:cNvPr id="74" name="Google Shape;74;p16"/>
          <p:cNvSpPr txBox="1">
            <a:spLocks noGrp="1"/>
          </p:cNvSpPr>
          <p:nvPr>
            <p:ph type="body" idx="1"/>
          </p:nvPr>
        </p:nvSpPr>
        <p:spPr>
          <a:xfrm>
            <a:off x="311700" y="920725"/>
            <a:ext cx="8520600" cy="42228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Clr>
                <a:schemeClr val="dk1"/>
              </a:buClr>
              <a:buSzPts val="1300"/>
              <a:buFont typeface="Calibri"/>
              <a:buChar char="●"/>
            </a:pPr>
            <a:r>
              <a:rPr lang="en-GB" sz="1300" b="1" dirty="0">
                <a:solidFill>
                  <a:schemeClr val="dk1"/>
                </a:solidFill>
                <a:highlight>
                  <a:schemeClr val="lt1"/>
                </a:highlight>
                <a:latin typeface="Calibri"/>
                <a:ea typeface="Calibri"/>
                <a:cs typeface="Calibri"/>
                <a:sym typeface="Calibri"/>
              </a:rPr>
              <a:t>Group customers based on similarity:</a:t>
            </a:r>
            <a:r>
              <a:rPr lang="en-GB" sz="1300" dirty="0">
                <a:solidFill>
                  <a:schemeClr val="dk1"/>
                </a:solidFill>
                <a:highlight>
                  <a:schemeClr val="lt1"/>
                </a:highlight>
                <a:latin typeface="Calibri"/>
                <a:ea typeface="Calibri"/>
                <a:cs typeface="Calibri"/>
                <a:sym typeface="Calibri"/>
              </a:rPr>
              <a:t> Use k-means clustering to group customers based on their RFM data, which includes Recency, Frequency, and Monetary values.</a:t>
            </a:r>
            <a:endParaRPr sz="1300" dirty="0">
              <a:solidFill>
                <a:schemeClr val="dk1"/>
              </a:solidFill>
              <a:highlight>
                <a:schemeClr val="lt1"/>
              </a:highlight>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GB" sz="1300" b="1" dirty="0">
                <a:solidFill>
                  <a:schemeClr val="dk1"/>
                </a:solidFill>
                <a:highlight>
                  <a:schemeClr val="lt1"/>
                </a:highlight>
                <a:latin typeface="Calibri"/>
                <a:ea typeface="Calibri"/>
                <a:cs typeface="Calibri"/>
                <a:sym typeface="Calibri"/>
              </a:rPr>
              <a:t>RFM Analysis</a:t>
            </a:r>
            <a:endParaRPr sz="1300" b="1" dirty="0">
              <a:solidFill>
                <a:schemeClr val="dk1"/>
              </a:solidFill>
              <a:highlight>
                <a:schemeClr val="lt1"/>
              </a:highlight>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GB" sz="1300" b="1" dirty="0">
                <a:solidFill>
                  <a:schemeClr val="dk1"/>
                </a:solidFill>
                <a:highlight>
                  <a:schemeClr val="lt1"/>
                </a:highlight>
                <a:latin typeface="Calibri"/>
                <a:ea typeface="Calibri"/>
                <a:cs typeface="Calibri"/>
                <a:sym typeface="Calibri"/>
              </a:rPr>
              <a:t>Create a simple ML model: </a:t>
            </a:r>
            <a:r>
              <a:rPr lang="en-GB" sz="1300" dirty="0">
                <a:solidFill>
                  <a:schemeClr val="dk1"/>
                </a:solidFill>
                <a:highlight>
                  <a:schemeClr val="lt1"/>
                </a:highlight>
                <a:latin typeface="Calibri"/>
                <a:ea typeface="Calibri"/>
                <a:cs typeface="Calibri"/>
                <a:sym typeface="Calibri"/>
              </a:rPr>
              <a:t>Develop a machine learning model using k-means clustering that can automatically generate customer groups without predefined labels or categories.</a:t>
            </a:r>
            <a:endParaRPr sz="1300" dirty="0">
              <a:solidFill>
                <a:schemeClr val="dk1"/>
              </a:solidFill>
              <a:highlight>
                <a:schemeClr val="lt1"/>
              </a:highlight>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GB" sz="1300" b="1" dirty="0">
                <a:solidFill>
                  <a:schemeClr val="dk1"/>
                </a:solidFill>
                <a:highlight>
                  <a:schemeClr val="lt1"/>
                </a:highlight>
                <a:latin typeface="Calibri"/>
                <a:ea typeface="Calibri"/>
                <a:cs typeface="Calibri"/>
                <a:sym typeface="Calibri"/>
              </a:rPr>
              <a:t>Elbow method : </a:t>
            </a:r>
            <a:r>
              <a:rPr lang="en-GB" sz="1300" dirty="0">
                <a:solidFill>
                  <a:schemeClr val="dk1"/>
                </a:solidFill>
                <a:highlight>
                  <a:schemeClr val="lt1"/>
                </a:highlight>
                <a:latin typeface="Calibri"/>
                <a:ea typeface="Calibri"/>
                <a:cs typeface="Calibri"/>
                <a:sym typeface="Calibri"/>
              </a:rPr>
              <a:t>Use to identify  the best  </a:t>
            </a:r>
            <a:r>
              <a:rPr lang="en-GB" sz="1300" b="1" dirty="0">
                <a:solidFill>
                  <a:schemeClr val="dk1"/>
                </a:solidFill>
                <a:highlight>
                  <a:schemeClr val="lt1"/>
                </a:highlight>
                <a:latin typeface="Calibri"/>
                <a:ea typeface="Calibri"/>
                <a:cs typeface="Calibri"/>
                <a:sym typeface="Calibri"/>
              </a:rPr>
              <a:t>K </a:t>
            </a:r>
            <a:r>
              <a:rPr lang="en-GB" sz="1300" dirty="0">
                <a:solidFill>
                  <a:schemeClr val="dk1"/>
                </a:solidFill>
                <a:highlight>
                  <a:schemeClr val="lt1"/>
                </a:highlight>
                <a:latin typeface="Calibri"/>
                <a:ea typeface="Calibri"/>
                <a:cs typeface="Calibri"/>
                <a:sym typeface="Calibri"/>
              </a:rPr>
              <a:t>value in K-mean clustering and enhance the performance of customer segmentation.</a:t>
            </a:r>
            <a:endParaRPr sz="1300" dirty="0">
              <a:solidFill>
                <a:schemeClr val="dk1"/>
              </a:solidFill>
              <a:highlight>
                <a:schemeClr val="lt1"/>
              </a:highlight>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GB" sz="1300" b="1" dirty="0">
                <a:solidFill>
                  <a:schemeClr val="dk1"/>
                </a:solidFill>
                <a:highlight>
                  <a:schemeClr val="lt1"/>
                </a:highlight>
                <a:latin typeface="Calibri"/>
                <a:ea typeface="Calibri"/>
                <a:cs typeface="Calibri"/>
                <a:sym typeface="Calibri"/>
              </a:rPr>
              <a:t>Identify meaningful clusters:</a:t>
            </a:r>
            <a:r>
              <a:rPr lang="en-GB" sz="1300" dirty="0">
                <a:solidFill>
                  <a:schemeClr val="dk1"/>
                </a:solidFill>
                <a:highlight>
                  <a:schemeClr val="lt1"/>
                </a:highlight>
                <a:latin typeface="Calibri"/>
                <a:ea typeface="Calibri"/>
                <a:cs typeface="Calibri"/>
                <a:sym typeface="Calibri"/>
              </a:rPr>
              <a:t> Generate clusters that have similar RFM characteristics, such as recent purchases, frequent purchases, and similar spending amounts, to create meaningful and interpretable customer groups.</a:t>
            </a:r>
            <a:endParaRPr sz="1300" dirty="0">
              <a:solidFill>
                <a:schemeClr val="dk1"/>
              </a:solidFill>
              <a:highlight>
                <a:schemeClr val="lt1"/>
              </a:highlight>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GB" sz="1300" b="1" dirty="0">
                <a:solidFill>
                  <a:schemeClr val="dk1"/>
                </a:solidFill>
                <a:highlight>
                  <a:schemeClr val="lt1"/>
                </a:highlight>
                <a:latin typeface="Calibri"/>
                <a:ea typeface="Calibri"/>
                <a:cs typeface="Calibri"/>
                <a:sym typeface="Calibri"/>
              </a:rPr>
              <a:t>Facilitate targeted marketing efforts: </a:t>
            </a:r>
            <a:r>
              <a:rPr lang="en-GB" sz="1300" dirty="0">
                <a:solidFill>
                  <a:schemeClr val="dk1"/>
                </a:solidFill>
                <a:highlight>
                  <a:schemeClr val="lt1"/>
                </a:highlight>
                <a:latin typeface="Calibri"/>
                <a:ea typeface="Calibri"/>
                <a:cs typeface="Calibri"/>
                <a:sym typeface="Calibri"/>
              </a:rPr>
              <a:t>Use the clustering results to better understand customer </a:t>
            </a:r>
            <a:r>
              <a:rPr lang="en-GB" sz="1300" dirty="0" err="1">
                <a:solidFill>
                  <a:schemeClr val="dk1"/>
                </a:solidFill>
                <a:highlight>
                  <a:schemeClr val="lt1"/>
                </a:highlight>
                <a:latin typeface="Calibri"/>
                <a:ea typeface="Calibri"/>
                <a:cs typeface="Calibri"/>
                <a:sym typeface="Calibri"/>
              </a:rPr>
              <a:t>behavior</a:t>
            </a:r>
            <a:r>
              <a:rPr lang="en-GB" sz="1300" dirty="0">
                <a:solidFill>
                  <a:schemeClr val="dk1"/>
                </a:solidFill>
                <a:highlight>
                  <a:schemeClr val="lt1"/>
                </a:highlight>
                <a:latin typeface="Calibri"/>
                <a:ea typeface="Calibri"/>
                <a:cs typeface="Calibri"/>
                <a:sym typeface="Calibri"/>
              </a:rPr>
              <a:t>, preferences, and needs, and tailor marketing strategies to different customer segments.</a:t>
            </a:r>
            <a:endParaRPr sz="1300" dirty="0">
              <a:solidFill>
                <a:schemeClr val="dk1"/>
              </a:solidFill>
              <a:highlight>
                <a:schemeClr val="lt1"/>
              </a:highlight>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GB" sz="1300" b="1" dirty="0">
                <a:solidFill>
                  <a:schemeClr val="dk1"/>
                </a:solidFill>
                <a:highlight>
                  <a:schemeClr val="lt1"/>
                </a:highlight>
                <a:latin typeface="Calibri"/>
                <a:ea typeface="Calibri"/>
                <a:cs typeface="Calibri"/>
                <a:sym typeface="Calibri"/>
              </a:rPr>
              <a:t>Justify groupings:</a:t>
            </a:r>
            <a:r>
              <a:rPr lang="en-GB" sz="1300" dirty="0">
                <a:solidFill>
                  <a:schemeClr val="dk1"/>
                </a:solidFill>
                <a:highlight>
                  <a:schemeClr val="lt1"/>
                </a:highlight>
                <a:latin typeface="Calibri"/>
                <a:ea typeface="Calibri"/>
                <a:cs typeface="Calibri"/>
                <a:sym typeface="Calibri"/>
              </a:rPr>
              <a:t> Explain the rationale behind the clustering results, interpret the characteristics of each cluster in terms of RFM data, and provide justifications for the relevance of the customer groups in the business context.</a:t>
            </a:r>
            <a:endParaRPr sz="1300" dirty="0">
              <a:solidFill>
                <a:schemeClr val="dk1"/>
              </a:solidFill>
              <a:highlight>
                <a:schemeClr val="lt1"/>
              </a:highlight>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GB" sz="1300" b="1" dirty="0">
                <a:solidFill>
                  <a:schemeClr val="dk1"/>
                </a:solidFill>
                <a:highlight>
                  <a:schemeClr val="lt1"/>
                </a:highlight>
                <a:latin typeface="Calibri"/>
                <a:ea typeface="Calibri"/>
                <a:cs typeface="Calibri"/>
                <a:sym typeface="Calibri"/>
              </a:rPr>
              <a:t>Enhance decision-making:</a:t>
            </a:r>
            <a:r>
              <a:rPr lang="en-GB" sz="1300" dirty="0">
                <a:solidFill>
                  <a:schemeClr val="dk1"/>
                </a:solidFill>
                <a:highlight>
                  <a:schemeClr val="lt1"/>
                </a:highlight>
                <a:latin typeface="Calibri"/>
                <a:ea typeface="Calibri"/>
                <a:cs typeface="Calibri"/>
                <a:sym typeface="Calibri"/>
              </a:rPr>
              <a:t> Use the k-means clustering analysis to gain insights into customer segments, identify opportunities for business growth, and support data-driven decision-making in marketing and sales strategies.</a:t>
            </a:r>
            <a:endParaRPr sz="1300" dirty="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Clr>
                <a:schemeClr val="dk1"/>
              </a:buClr>
              <a:buSzPct val="39285"/>
              <a:buFont typeface="Arial"/>
              <a:buNone/>
            </a:pPr>
            <a:r>
              <a:rPr lang="en-GB" dirty="0"/>
              <a:t>RFM analysis </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1300">
              <a:solidFill>
                <a:schemeClr val="dk1"/>
              </a:solidFill>
            </a:endParaRPr>
          </a:p>
          <a:p>
            <a:pPr marL="457200" lvl="0" indent="-311150" algn="l" rtl="0">
              <a:spcBef>
                <a:spcPts val="0"/>
              </a:spcBef>
              <a:spcAft>
                <a:spcPts val="0"/>
              </a:spcAft>
              <a:buClr>
                <a:schemeClr val="dk1"/>
              </a:buClr>
              <a:buSzPts val="1300"/>
              <a:buChar char="●"/>
            </a:pPr>
            <a:r>
              <a:rPr lang="en-GB" sz="1300">
                <a:solidFill>
                  <a:schemeClr val="dk1"/>
                </a:solidFill>
              </a:rPr>
              <a:t>Recency refers to the number of days since a customer's last purchase. Customers who made a purchase more recently are typically more engaged and valuable.</a:t>
            </a:r>
            <a:endParaRPr sz="1300">
              <a:solidFill>
                <a:schemeClr val="dk1"/>
              </a:solidFill>
            </a:endParaRPr>
          </a:p>
          <a:p>
            <a:pPr marL="457200" lvl="0" indent="0" algn="l" rtl="0">
              <a:spcBef>
                <a:spcPts val="0"/>
              </a:spcBef>
              <a:spcAft>
                <a:spcPts val="0"/>
              </a:spcAft>
              <a:buNone/>
            </a:pPr>
            <a:r>
              <a:rPr lang="en-GB" sz="1300">
                <a:solidFill>
                  <a:schemeClr val="dk1"/>
                </a:solidFill>
              </a:rPr>
              <a:t>Recency = Current Date - Last Transaction Date</a:t>
            </a:r>
            <a:endParaRPr sz="1300">
              <a:solidFill>
                <a:schemeClr val="dk1"/>
              </a:solidFill>
            </a:endParaRPr>
          </a:p>
          <a:p>
            <a:pPr marL="457200" lvl="0" indent="0" algn="l" rtl="0">
              <a:spcBef>
                <a:spcPts val="0"/>
              </a:spcBef>
              <a:spcAft>
                <a:spcPts val="0"/>
              </a:spcAft>
              <a:buNone/>
            </a:pPr>
            <a:endParaRPr sz="1300">
              <a:solidFill>
                <a:schemeClr val="dk1"/>
              </a:solidFill>
            </a:endParaRPr>
          </a:p>
          <a:p>
            <a:pPr marL="457200" lvl="0" indent="-311150" algn="l" rtl="0">
              <a:spcBef>
                <a:spcPts val="0"/>
              </a:spcBef>
              <a:spcAft>
                <a:spcPts val="0"/>
              </a:spcAft>
              <a:buClr>
                <a:schemeClr val="dk1"/>
              </a:buClr>
              <a:buSzPts val="1300"/>
              <a:buChar char="●"/>
            </a:pPr>
            <a:r>
              <a:rPr lang="en-GB" sz="1300">
                <a:solidFill>
                  <a:schemeClr val="dk1"/>
                </a:solidFill>
              </a:rPr>
              <a:t>Frequency refers to the number of purchases a customer has made. Customers who have made more purchases are typically more loyal and valuable.</a:t>
            </a:r>
            <a:endParaRPr sz="1300">
              <a:solidFill>
                <a:schemeClr val="dk1"/>
              </a:solidFill>
            </a:endParaRPr>
          </a:p>
          <a:p>
            <a:pPr marL="457200" lvl="0" indent="0" algn="l" rtl="0">
              <a:spcBef>
                <a:spcPts val="0"/>
              </a:spcBef>
              <a:spcAft>
                <a:spcPts val="0"/>
              </a:spcAft>
              <a:buNone/>
            </a:pPr>
            <a:r>
              <a:rPr lang="en-GB" sz="1300">
                <a:solidFill>
                  <a:schemeClr val="dk1"/>
                </a:solidFill>
              </a:rPr>
              <a:t>Frequency = Count of Unique Transactions or Interactions</a:t>
            </a:r>
            <a:endParaRPr sz="1300">
              <a:solidFill>
                <a:schemeClr val="dk1"/>
              </a:solidFill>
            </a:endParaRPr>
          </a:p>
          <a:p>
            <a:pPr marL="457200" lvl="0" indent="0" algn="l" rtl="0">
              <a:spcBef>
                <a:spcPts val="0"/>
              </a:spcBef>
              <a:spcAft>
                <a:spcPts val="0"/>
              </a:spcAft>
              <a:buNone/>
            </a:pPr>
            <a:endParaRPr sz="1300">
              <a:solidFill>
                <a:schemeClr val="dk1"/>
              </a:solidFill>
            </a:endParaRPr>
          </a:p>
          <a:p>
            <a:pPr marL="457200" lvl="0" indent="-311150" algn="l" rtl="0">
              <a:spcBef>
                <a:spcPts val="0"/>
              </a:spcBef>
              <a:spcAft>
                <a:spcPts val="0"/>
              </a:spcAft>
              <a:buClr>
                <a:schemeClr val="dk1"/>
              </a:buClr>
              <a:buSzPts val="1300"/>
              <a:buChar char="●"/>
            </a:pPr>
            <a:r>
              <a:rPr lang="en-GB" sz="1300">
                <a:solidFill>
                  <a:schemeClr val="dk1"/>
                </a:solidFill>
              </a:rPr>
              <a:t>Monetary Value refers to the amount of money a customer has spent on purchases. Customers who have spent more money are typically more profitable and valuable.</a:t>
            </a:r>
            <a:endParaRPr sz="1300">
              <a:solidFill>
                <a:schemeClr val="dk1"/>
              </a:solidFill>
            </a:endParaRPr>
          </a:p>
          <a:p>
            <a:pPr marL="457200" lvl="0" indent="0" algn="l" rtl="0">
              <a:spcBef>
                <a:spcPts val="0"/>
              </a:spcBef>
              <a:spcAft>
                <a:spcPts val="0"/>
              </a:spcAft>
              <a:buNone/>
            </a:pPr>
            <a:r>
              <a:rPr lang="en-GB" sz="1300">
                <a:solidFill>
                  <a:schemeClr val="dk1"/>
                </a:solidFill>
              </a:rPr>
              <a:t>Monetary Value = Sum of Monetary Value or Revenue of All Transactions</a:t>
            </a:r>
            <a:endParaRPr sz="13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RFM scores and Groups</a:t>
            </a:r>
            <a:endParaRPr dirty="0"/>
          </a:p>
        </p:txBody>
      </p:sp>
      <p:sp>
        <p:nvSpPr>
          <p:cNvPr id="86" name="Google Shape;86;p18"/>
          <p:cNvSpPr txBox="1">
            <a:spLocks noGrp="1"/>
          </p:cNvSpPr>
          <p:nvPr>
            <p:ph type="body" idx="1"/>
          </p:nvPr>
        </p:nvSpPr>
        <p:spPr>
          <a:xfrm>
            <a:off x="311700" y="882595"/>
            <a:ext cx="8520600" cy="426103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Font typeface="Calibri"/>
              <a:buAutoNum type="arabicPeriod"/>
            </a:pPr>
            <a:r>
              <a:rPr lang="en-GB" sz="1300" b="1" dirty="0">
                <a:solidFill>
                  <a:schemeClr val="dk1"/>
                </a:solidFill>
                <a:latin typeface="Calibri"/>
                <a:ea typeface="Calibri"/>
                <a:cs typeface="Calibri"/>
                <a:sym typeface="Calibri"/>
              </a:rPr>
              <a:t>RFM Scores</a:t>
            </a:r>
            <a:endParaRPr sz="1300" b="1" dirty="0">
              <a:solidFill>
                <a:schemeClr val="dk1"/>
              </a:solidFill>
              <a:latin typeface="Calibri"/>
              <a:ea typeface="Calibri"/>
              <a:cs typeface="Calibri"/>
              <a:sym typeface="Calibri"/>
            </a:endParaRPr>
          </a:p>
          <a:p>
            <a:pPr marL="914400" lvl="1" indent="-311150" algn="l" rtl="0">
              <a:spcBef>
                <a:spcPts val="0"/>
              </a:spcBef>
              <a:spcAft>
                <a:spcPts val="0"/>
              </a:spcAft>
              <a:buClr>
                <a:schemeClr val="dk1"/>
              </a:buClr>
              <a:buSzPts val="1300"/>
              <a:buFont typeface="Calibri"/>
              <a:buAutoNum type="alphaLcPeriod"/>
            </a:pPr>
            <a:r>
              <a:rPr lang="en-GB" sz="1300" dirty="0">
                <a:solidFill>
                  <a:schemeClr val="dk1"/>
                </a:solidFill>
                <a:latin typeface="Calibri"/>
                <a:ea typeface="Calibri"/>
                <a:cs typeface="Calibri"/>
                <a:sym typeface="Calibri"/>
              </a:rPr>
              <a:t>RFM (Recency, Frequency, Monetary) score is a marketing analysis technique used to segment customers based on their purchasing </a:t>
            </a:r>
            <a:r>
              <a:rPr lang="en-GB" sz="1300" dirty="0" err="1">
                <a:solidFill>
                  <a:schemeClr val="dk1"/>
                </a:solidFill>
                <a:latin typeface="Calibri"/>
                <a:ea typeface="Calibri"/>
                <a:cs typeface="Calibri"/>
                <a:sym typeface="Calibri"/>
              </a:rPr>
              <a:t>behavior</a:t>
            </a:r>
            <a:r>
              <a:rPr lang="en-GB" sz="1300" dirty="0">
                <a:solidFill>
                  <a:schemeClr val="dk1"/>
                </a:solidFill>
                <a:latin typeface="Calibri"/>
                <a:ea typeface="Calibri"/>
                <a:cs typeface="Calibri"/>
                <a:sym typeface="Calibri"/>
              </a:rPr>
              <a:t>.</a:t>
            </a:r>
            <a:endParaRPr sz="1300" dirty="0">
              <a:solidFill>
                <a:schemeClr val="dk1"/>
              </a:solidFill>
              <a:latin typeface="Calibri"/>
              <a:ea typeface="Calibri"/>
              <a:cs typeface="Calibri"/>
              <a:sym typeface="Calibri"/>
            </a:endParaRPr>
          </a:p>
          <a:p>
            <a:pPr marL="914400" lvl="1" indent="-311150" algn="l" rtl="0">
              <a:spcBef>
                <a:spcPts val="0"/>
              </a:spcBef>
              <a:spcAft>
                <a:spcPts val="0"/>
              </a:spcAft>
              <a:buClr>
                <a:schemeClr val="dk1"/>
              </a:buClr>
              <a:buSzPts val="1300"/>
              <a:buFont typeface="Calibri"/>
              <a:buAutoNum type="alphaLcPeriod"/>
            </a:pPr>
            <a:r>
              <a:rPr lang="en-GB" sz="1300" dirty="0">
                <a:solidFill>
                  <a:schemeClr val="dk1"/>
                </a:solidFill>
                <a:latin typeface="Calibri"/>
                <a:ea typeface="Calibri"/>
                <a:cs typeface="Calibri"/>
                <a:sym typeface="Calibri"/>
              </a:rPr>
              <a:t>It involves assigning numerical values or scores to each component (Recency, Frequency, Monetary) using methods such as quantiles or percentile ranks.</a:t>
            </a:r>
            <a:endParaRPr sz="1300" dirty="0">
              <a:solidFill>
                <a:schemeClr val="dk1"/>
              </a:solidFill>
              <a:latin typeface="Calibri"/>
              <a:ea typeface="Calibri"/>
              <a:cs typeface="Calibri"/>
              <a:sym typeface="Calibri"/>
            </a:endParaRPr>
          </a:p>
          <a:p>
            <a:pPr marL="914400" lvl="1" indent="-311150" algn="l" rtl="0">
              <a:spcBef>
                <a:spcPts val="0"/>
              </a:spcBef>
              <a:spcAft>
                <a:spcPts val="0"/>
              </a:spcAft>
              <a:buClr>
                <a:schemeClr val="dk1"/>
              </a:buClr>
              <a:buSzPts val="1300"/>
              <a:buFont typeface="Calibri"/>
              <a:buAutoNum type="alphaLcPeriod"/>
            </a:pPr>
            <a:r>
              <a:rPr lang="en-GB" sz="1300" dirty="0">
                <a:solidFill>
                  <a:schemeClr val="dk1"/>
                </a:solidFill>
                <a:latin typeface="Calibri"/>
                <a:ea typeface="Calibri"/>
                <a:cs typeface="Calibri"/>
                <a:sym typeface="Calibri"/>
              </a:rPr>
              <a:t>The scores for each component are combined to create a single composite score for each customer.</a:t>
            </a:r>
            <a:endParaRPr sz="1300" dirty="0">
              <a:solidFill>
                <a:schemeClr val="dk1"/>
              </a:solidFill>
              <a:highlight>
                <a:srgbClr val="F7F7F8"/>
              </a:highlight>
              <a:latin typeface="Calibri"/>
              <a:ea typeface="Calibri"/>
              <a:cs typeface="Calibri"/>
              <a:sym typeface="Calibri"/>
            </a:endParaRPr>
          </a:p>
          <a:p>
            <a:pPr marL="914400" lvl="0" indent="0" algn="l" rtl="0">
              <a:spcBef>
                <a:spcPts val="1500"/>
              </a:spcBef>
              <a:spcAft>
                <a:spcPts val="0"/>
              </a:spcAft>
              <a:buNone/>
            </a:pPr>
            <a:r>
              <a:rPr lang="en-GB" sz="1300" b="1" dirty="0" err="1">
                <a:solidFill>
                  <a:schemeClr val="dk1"/>
                </a:solidFill>
                <a:latin typeface="Calibri"/>
                <a:ea typeface="Calibri"/>
                <a:cs typeface="Calibri"/>
                <a:sym typeface="Calibri"/>
              </a:rPr>
              <a:t>E.g</a:t>
            </a:r>
            <a:r>
              <a:rPr lang="en-GB" sz="1300" b="1" dirty="0">
                <a:solidFill>
                  <a:schemeClr val="dk1"/>
                </a:solidFill>
                <a:latin typeface="Calibri"/>
                <a:ea typeface="Calibri"/>
                <a:cs typeface="Calibri"/>
                <a:sym typeface="Calibri"/>
              </a:rPr>
              <a:t> : 3 (for 111  RFM values combined) , 5 ( for 122 RFM values combined)</a:t>
            </a:r>
            <a:endParaRPr sz="1300" b="1" dirty="0">
              <a:solidFill>
                <a:schemeClr val="dk1"/>
              </a:solidFill>
              <a:latin typeface="Calibri"/>
              <a:ea typeface="Calibri"/>
              <a:cs typeface="Calibri"/>
              <a:sym typeface="Calibri"/>
            </a:endParaRPr>
          </a:p>
          <a:p>
            <a:pPr marL="457200" lvl="0" indent="-311150" algn="l" rtl="0">
              <a:spcBef>
                <a:spcPts val="1500"/>
              </a:spcBef>
              <a:spcAft>
                <a:spcPts val="0"/>
              </a:spcAft>
              <a:buClr>
                <a:schemeClr val="dk1"/>
              </a:buClr>
              <a:buSzPts val="1300"/>
              <a:buFont typeface="Calibri"/>
              <a:buAutoNum type="arabicPeriod"/>
            </a:pPr>
            <a:r>
              <a:rPr lang="en-GB" sz="1300" b="1" dirty="0">
                <a:solidFill>
                  <a:schemeClr val="dk1"/>
                </a:solidFill>
                <a:latin typeface="Calibri"/>
                <a:ea typeface="Calibri"/>
                <a:cs typeface="Calibri"/>
                <a:sym typeface="Calibri"/>
              </a:rPr>
              <a:t>RFM groups</a:t>
            </a:r>
            <a:endParaRPr sz="1300" b="1" dirty="0">
              <a:solidFill>
                <a:schemeClr val="dk1"/>
              </a:solidFill>
              <a:latin typeface="Calibri"/>
              <a:ea typeface="Calibri"/>
              <a:cs typeface="Calibri"/>
              <a:sym typeface="Calibri"/>
            </a:endParaRPr>
          </a:p>
          <a:p>
            <a:pPr marL="914400" marR="0" lvl="1" indent="-311150" algn="l" rtl="0">
              <a:lnSpc>
                <a:spcPct val="115000"/>
              </a:lnSpc>
              <a:spcBef>
                <a:spcPts val="0"/>
              </a:spcBef>
              <a:spcAft>
                <a:spcPts val="0"/>
              </a:spcAft>
              <a:buClr>
                <a:schemeClr val="dk1"/>
              </a:buClr>
              <a:buSzPts val="1300"/>
              <a:buFont typeface="Calibri"/>
              <a:buAutoNum type="alphaLcPeriod"/>
            </a:pPr>
            <a:r>
              <a:rPr lang="en-GB" sz="1300" dirty="0">
                <a:solidFill>
                  <a:schemeClr val="dk1"/>
                </a:solidFill>
                <a:highlight>
                  <a:srgbClr val="F7F7F8"/>
                </a:highlight>
                <a:latin typeface="Calibri"/>
                <a:ea typeface="Calibri"/>
                <a:cs typeface="Calibri"/>
                <a:sym typeface="Calibri"/>
              </a:rPr>
              <a:t>RFM groups are segments of customers created based on their RFM scores, which are composite scores derived from the Recency, Frequency, and Monetary components.</a:t>
            </a:r>
            <a:endParaRPr sz="1300" dirty="0">
              <a:solidFill>
                <a:schemeClr val="dk1"/>
              </a:solidFill>
              <a:highlight>
                <a:srgbClr val="F7F7F8"/>
              </a:highlight>
              <a:latin typeface="Calibri"/>
              <a:ea typeface="Calibri"/>
              <a:cs typeface="Calibri"/>
              <a:sym typeface="Calibri"/>
            </a:endParaRPr>
          </a:p>
          <a:p>
            <a:pPr marL="914400" marR="0" lvl="1" indent="-311150" algn="l" rtl="0">
              <a:lnSpc>
                <a:spcPct val="115000"/>
              </a:lnSpc>
              <a:spcBef>
                <a:spcPts val="0"/>
              </a:spcBef>
              <a:spcAft>
                <a:spcPts val="0"/>
              </a:spcAft>
              <a:buClr>
                <a:schemeClr val="dk1"/>
              </a:buClr>
              <a:buSzPts val="1300"/>
              <a:buFont typeface="Calibri"/>
              <a:buAutoNum type="alphaLcPeriod"/>
            </a:pPr>
            <a:r>
              <a:rPr lang="en-GB" sz="1300" dirty="0">
                <a:solidFill>
                  <a:schemeClr val="dk1"/>
                </a:solidFill>
                <a:highlight>
                  <a:srgbClr val="F7F7F8"/>
                </a:highlight>
                <a:latin typeface="Calibri"/>
                <a:ea typeface="Calibri"/>
                <a:cs typeface="Calibri"/>
                <a:sym typeface="Calibri"/>
              </a:rPr>
              <a:t>RFM groups are typically created by dividing customers into segments based on ranges or thresholds of RFM scores.</a:t>
            </a:r>
            <a:endParaRPr sz="1300" dirty="0">
              <a:solidFill>
                <a:schemeClr val="dk1"/>
              </a:solidFill>
              <a:highlight>
                <a:srgbClr val="F7F7F8"/>
              </a:highlight>
              <a:latin typeface="Calibri"/>
              <a:ea typeface="Calibri"/>
              <a:cs typeface="Calibri"/>
              <a:sym typeface="Calibri"/>
            </a:endParaRPr>
          </a:p>
          <a:p>
            <a:pPr marL="914400" marR="0" lvl="1" indent="-311150" algn="l" rtl="0">
              <a:lnSpc>
                <a:spcPct val="115000"/>
              </a:lnSpc>
              <a:spcBef>
                <a:spcPts val="0"/>
              </a:spcBef>
              <a:spcAft>
                <a:spcPts val="0"/>
              </a:spcAft>
              <a:buClr>
                <a:schemeClr val="dk1"/>
              </a:buClr>
              <a:buSzPts val="1300"/>
              <a:buFont typeface="Calibri"/>
              <a:buAutoNum type="alphaLcPeriod"/>
            </a:pPr>
            <a:r>
              <a:rPr lang="en-GB" sz="1300" b="1" dirty="0">
                <a:solidFill>
                  <a:schemeClr val="dk1"/>
                </a:solidFill>
                <a:highlight>
                  <a:srgbClr val="F7F7F8"/>
                </a:highlight>
                <a:latin typeface="Calibri"/>
                <a:ea typeface="Calibri"/>
                <a:cs typeface="Calibri"/>
                <a:sym typeface="Calibri"/>
              </a:rPr>
              <a:t>Platinum</a:t>
            </a:r>
            <a:r>
              <a:rPr lang="en-GB" sz="1300" dirty="0">
                <a:solidFill>
                  <a:schemeClr val="dk1"/>
                </a:solidFill>
                <a:highlight>
                  <a:srgbClr val="F7F7F8"/>
                </a:highlight>
                <a:latin typeface="Calibri"/>
                <a:ea typeface="Calibri"/>
                <a:cs typeface="Calibri"/>
                <a:sym typeface="Calibri"/>
              </a:rPr>
              <a:t>(high-valued customers), </a:t>
            </a:r>
            <a:r>
              <a:rPr lang="en-GB" sz="1300" b="1" dirty="0">
                <a:solidFill>
                  <a:schemeClr val="dk1"/>
                </a:solidFill>
                <a:highlight>
                  <a:srgbClr val="F7F7F8"/>
                </a:highlight>
                <a:latin typeface="Calibri"/>
                <a:ea typeface="Calibri"/>
                <a:cs typeface="Calibri"/>
                <a:sym typeface="Calibri"/>
              </a:rPr>
              <a:t>Gold</a:t>
            </a:r>
            <a:r>
              <a:rPr lang="en-GB" sz="1300" dirty="0">
                <a:solidFill>
                  <a:schemeClr val="dk1"/>
                </a:solidFill>
                <a:highlight>
                  <a:srgbClr val="F7F7F8"/>
                </a:highlight>
                <a:latin typeface="Calibri"/>
                <a:ea typeface="Calibri"/>
                <a:cs typeface="Calibri"/>
                <a:sym typeface="Calibri"/>
              </a:rPr>
              <a:t>(loyal customers), </a:t>
            </a:r>
            <a:r>
              <a:rPr lang="en-GB" sz="1300" b="1" dirty="0">
                <a:solidFill>
                  <a:schemeClr val="dk1"/>
                </a:solidFill>
                <a:highlight>
                  <a:srgbClr val="F7F7F8"/>
                </a:highlight>
                <a:latin typeface="Calibri"/>
                <a:ea typeface="Calibri"/>
                <a:cs typeface="Calibri"/>
                <a:sym typeface="Calibri"/>
              </a:rPr>
              <a:t>Silver</a:t>
            </a:r>
            <a:r>
              <a:rPr lang="en-GB" sz="1300" dirty="0">
                <a:solidFill>
                  <a:schemeClr val="dk1"/>
                </a:solidFill>
                <a:highlight>
                  <a:srgbClr val="F7F7F8"/>
                </a:highlight>
                <a:latin typeface="Calibri"/>
                <a:ea typeface="Calibri"/>
                <a:cs typeface="Calibri"/>
                <a:sym typeface="Calibri"/>
              </a:rPr>
              <a:t>(customers that need attention), </a:t>
            </a:r>
            <a:r>
              <a:rPr lang="en-GB" sz="1300" b="1" dirty="0">
                <a:solidFill>
                  <a:schemeClr val="dk1"/>
                </a:solidFill>
                <a:highlight>
                  <a:srgbClr val="F7F7F8"/>
                </a:highlight>
                <a:latin typeface="Calibri"/>
                <a:ea typeface="Calibri"/>
                <a:cs typeface="Calibri"/>
                <a:sym typeface="Calibri"/>
              </a:rPr>
              <a:t>Bronze</a:t>
            </a:r>
            <a:r>
              <a:rPr lang="en-GB" sz="1300" dirty="0">
                <a:solidFill>
                  <a:schemeClr val="dk1"/>
                </a:solidFill>
                <a:highlight>
                  <a:srgbClr val="F7F7F8"/>
                </a:highlight>
                <a:latin typeface="Calibri"/>
                <a:ea typeface="Calibri"/>
                <a:cs typeface="Calibri"/>
                <a:sym typeface="Calibri"/>
              </a:rPr>
              <a:t>(at risk or customers about to loose)</a:t>
            </a:r>
            <a:endParaRPr sz="1300" dirty="0">
              <a:solidFill>
                <a:schemeClr val="dk1"/>
              </a:solidFill>
              <a:highlight>
                <a:srgbClr val="F7F7F8"/>
              </a:highlight>
              <a:latin typeface="Calibri"/>
              <a:ea typeface="Calibri"/>
              <a:cs typeface="Calibri"/>
              <a:sym typeface="Calibri"/>
            </a:endParaRPr>
          </a:p>
          <a:p>
            <a:pPr marL="914400" marR="0" lvl="0" indent="0" algn="l" rtl="0">
              <a:lnSpc>
                <a:spcPct val="115000"/>
              </a:lnSpc>
              <a:spcBef>
                <a:spcPts val="1500"/>
              </a:spcBef>
              <a:spcAft>
                <a:spcPts val="1500"/>
              </a:spcAft>
              <a:buNone/>
            </a:pPr>
            <a:r>
              <a:rPr lang="en-GB" sz="1300" b="1" dirty="0" err="1">
                <a:solidFill>
                  <a:schemeClr val="dk1"/>
                </a:solidFill>
                <a:latin typeface="Calibri"/>
                <a:ea typeface="Calibri"/>
                <a:cs typeface="Calibri"/>
                <a:sym typeface="Calibri"/>
              </a:rPr>
              <a:t>E.g</a:t>
            </a:r>
            <a:r>
              <a:rPr lang="en-GB" sz="1300" b="1" dirty="0">
                <a:solidFill>
                  <a:schemeClr val="dk1"/>
                </a:solidFill>
                <a:latin typeface="Calibri"/>
                <a:ea typeface="Calibri"/>
                <a:cs typeface="Calibri"/>
                <a:sym typeface="Calibri"/>
              </a:rPr>
              <a:t> : Platinum(111), Bronze(444)</a:t>
            </a:r>
            <a:endParaRPr sz="1300" b="1" dirty="0">
              <a:solidFill>
                <a:srgbClr val="374151"/>
              </a:solidFill>
              <a:highlight>
                <a:srgbClr val="F7F7F8"/>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K-Means clustering</a:t>
            </a:r>
            <a:endParaRPr/>
          </a:p>
        </p:txBody>
      </p:sp>
      <p:sp>
        <p:nvSpPr>
          <p:cNvPr id="92" name="Google Shape;92;p19"/>
          <p:cNvSpPr txBox="1">
            <a:spLocks noGrp="1"/>
          </p:cNvSpPr>
          <p:nvPr>
            <p:ph type="body" idx="1"/>
          </p:nvPr>
        </p:nvSpPr>
        <p:spPr>
          <a:xfrm>
            <a:off x="311700" y="946150"/>
            <a:ext cx="8520600" cy="403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688"/>
              <a:buNone/>
            </a:pPr>
            <a:r>
              <a:rPr lang="en-GB" sz="1400" b="1">
                <a:solidFill>
                  <a:schemeClr val="dk1"/>
                </a:solidFill>
                <a:latin typeface="Calibri"/>
                <a:ea typeface="Calibri"/>
                <a:cs typeface="Calibri"/>
                <a:sym typeface="Calibri"/>
              </a:rPr>
              <a:t>Objective : High level description</a:t>
            </a:r>
            <a:endParaRPr sz="1400" b="1">
              <a:solidFill>
                <a:schemeClr val="dk1"/>
              </a:solidFill>
              <a:latin typeface="Calibri"/>
              <a:ea typeface="Calibri"/>
              <a:cs typeface="Calibri"/>
              <a:sym typeface="Calibri"/>
            </a:endParaRPr>
          </a:p>
          <a:p>
            <a:pPr marL="457200" lvl="0" indent="-317500" algn="l" rtl="0">
              <a:spcBef>
                <a:spcPts val="1200"/>
              </a:spcBef>
              <a:spcAft>
                <a:spcPts val="0"/>
              </a:spcAft>
              <a:buClr>
                <a:schemeClr val="dk1"/>
              </a:buClr>
              <a:buSzPts val="1400"/>
              <a:buFont typeface="Calibri"/>
              <a:buAutoNum type="arabicPeriod"/>
            </a:pPr>
            <a:r>
              <a:rPr lang="en-GB" sz="1400">
                <a:solidFill>
                  <a:schemeClr val="dk1"/>
                </a:solidFill>
                <a:latin typeface="Calibri"/>
                <a:ea typeface="Calibri"/>
                <a:cs typeface="Calibri"/>
                <a:sym typeface="Calibri"/>
              </a:rPr>
              <a:t>Group data into k-cluster by :</a:t>
            </a:r>
            <a:endParaRPr sz="1400">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AutoNum type="alphaLcPeriod"/>
            </a:pPr>
            <a:r>
              <a:rPr lang="en-GB">
                <a:solidFill>
                  <a:schemeClr val="dk1"/>
                </a:solidFill>
                <a:latin typeface="Calibri"/>
                <a:ea typeface="Calibri"/>
                <a:cs typeface="Calibri"/>
                <a:sym typeface="Calibri"/>
              </a:rPr>
              <a:t>Determining the k-centroid</a:t>
            </a:r>
            <a:endParaRPr>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AutoNum type="alphaLcPeriod"/>
            </a:pPr>
            <a:r>
              <a:rPr lang="en-GB">
                <a:solidFill>
                  <a:schemeClr val="dk1"/>
                </a:solidFill>
                <a:latin typeface="Calibri"/>
                <a:ea typeface="Calibri"/>
                <a:cs typeface="Calibri"/>
                <a:sym typeface="Calibri"/>
              </a:rPr>
              <a:t>Group the data points to the nearest centroid</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AutoNum type="arabicPeriod"/>
            </a:pPr>
            <a:r>
              <a:rPr lang="en-GB" sz="1400">
                <a:solidFill>
                  <a:schemeClr val="dk1"/>
                </a:solidFill>
                <a:latin typeface="Calibri"/>
                <a:ea typeface="Calibri"/>
                <a:cs typeface="Calibri"/>
                <a:sym typeface="Calibri"/>
              </a:rPr>
              <a:t>Algorithm works by iterating between two stages </a:t>
            </a:r>
            <a:endParaRPr sz="1400">
              <a:solidFill>
                <a:schemeClr val="dk1"/>
              </a:solidFill>
              <a:latin typeface="Calibri"/>
              <a:ea typeface="Calibri"/>
              <a:cs typeface="Calibri"/>
              <a:sym typeface="Calibri"/>
            </a:endParaRPr>
          </a:p>
          <a:p>
            <a:pPr marL="457200" lvl="0" indent="0" algn="l" rtl="0">
              <a:spcBef>
                <a:spcPts val="0"/>
              </a:spcBef>
              <a:spcAft>
                <a:spcPts val="0"/>
              </a:spcAft>
              <a:buNone/>
            </a:pPr>
            <a:r>
              <a:rPr lang="en-GB" sz="1400">
                <a:solidFill>
                  <a:schemeClr val="dk1"/>
                </a:solidFill>
                <a:latin typeface="Calibri"/>
                <a:ea typeface="Calibri"/>
                <a:cs typeface="Calibri"/>
                <a:sym typeface="Calibri"/>
              </a:rPr>
              <a:t>until the data points converge</a:t>
            </a:r>
            <a:endParaRPr sz="1400">
              <a:solidFill>
                <a:schemeClr val="dk1"/>
              </a:solidFill>
              <a:latin typeface="Calibri"/>
              <a:ea typeface="Calibri"/>
              <a:cs typeface="Calibri"/>
              <a:sym typeface="Calibri"/>
            </a:endParaRPr>
          </a:p>
        </p:txBody>
      </p:sp>
      <p:pic>
        <p:nvPicPr>
          <p:cNvPr id="93" name="Google Shape;93;p19"/>
          <p:cNvPicPr preferRelativeResize="0"/>
          <p:nvPr/>
        </p:nvPicPr>
        <p:blipFill>
          <a:blip r:embed="rId3">
            <a:alphaModFix/>
          </a:blip>
          <a:stretch>
            <a:fillRect/>
          </a:stretch>
        </p:blipFill>
        <p:spPr>
          <a:xfrm>
            <a:off x="996924" y="2906524"/>
            <a:ext cx="2932050" cy="1894625"/>
          </a:xfrm>
          <a:prstGeom prst="rect">
            <a:avLst/>
          </a:prstGeom>
          <a:noFill/>
          <a:ln>
            <a:noFill/>
          </a:ln>
        </p:spPr>
      </p:pic>
      <p:pic>
        <p:nvPicPr>
          <p:cNvPr id="94" name="Google Shape;94;p19"/>
          <p:cNvPicPr preferRelativeResize="0"/>
          <p:nvPr/>
        </p:nvPicPr>
        <p:blipFill rotWithShape="1">
          <a:blip r:embed="rId4">
            <a:alphaModFix/>
          </a:blip>
          <a:srcRect b="6050"/>
          <a:stretch/>
        </p:blipFill>
        <p:spPr>
          <a:xfrm>
            <a:off x="4943625" y="946150"/>
            <a:ext cx="3967626" cy="403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K means Illustration</a:t>
            </a:r>
            <a:endParaRPr/>
          </a:p>
        </p:txBody>
      </p:sp>
      <p:sp>
        <p:nvSpPr>
          <p:cNvPr id="100" name="Google Shape;100;p20"/>
          <p:cNvSpPr txBox="1">
            <a:spLocks noGrp="1"/>
          </p:cNvSpPr>
          <p:nvPr>
            <p:ph type="body" idx="1"/>
          </p:nvPr>
        </p:nvSpPr>
        <p:spPr>
          <a:xfrm>
            <a:off x="311700" y="11524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latin typeface="Calibri"/>
                <a:ea typeface="Calibri"/>
                <a:cs typeface="Calibri"/>
                <a:sym typeface="Calibri"/>
              </a:rPr>
              <a:t>Suppose k=3</a:t>
            </a:r>
            <a:endParaRPr sz="1400">
              <a:latin typeface="Calibri"/>
              <a:ea typeface="Calibri"/>
              <a:cs typeface="Calibri"/>
              <a:sym typeface="Calibri"/>
            </a:endParaRPr>
          </a:p>
          <a:p>
            <a:pPr marL="0" lvl="0" indent="0" algn="l" rtl="0">
              <a:spcBef>
                <a:spcPts val="1200"/>
              </a:spcBef>
              <a:spcAft>
                <a:spcPts val="0"/>
              </a:spcAft>
              <a:buNone/>
            </a:pPr>
            <a:endParaRPr sz="1400">
              <a:latin typeface="Calibri"/>
              <a:ea typeface="Calibri"/>
              <a:cs typeface="Calibri"/>
              <a:sym typeface="Calibri"/>
            </a:endParaRPr>
          </a:p>
          <a:p>
            <a:pPr marL="0" lvl="0" indent="0" algn="l" rtl="0">
              <a:spcBef>
                <a:spcPts val="1200"/>
              </a:spcBef>
              <a:spcAft>
                <a:spcPts val="0"/>
              </a:spcAft>
              <a:buNone/>
            </a:pPr>
            <a:endParaRPr sz="1400" b="1">
              <a:latin typeface="Calibri"/>
              <a:ea typeface="Calibri"/>
              <a:cs typeface="Calibri"/>
              <a:sym typeface="Calibri"/>
            </a:endParaRPr>
          </a:p>
          <a:p>
            <a:pPr marL="457200" lvl="0" indent="0" algn="l" rtl="0">
              <a:spcBef>
                <a:spcPts val="1200"/>
              </a:spcBef>
              <a:spcAft>
                <a:spcPts val="1200"/>
              </a:spcAft>
              <a:buNone/>
            </a:pPr>
            <a:endParaRPr sz="1400" b="1">
              <a:latin typeface="Calibri"/>
              <a:ea typeface="Calibri"/>
              <a:cs typeface="Calibri"/>
              <a:sym typeface="Calibri"/>
            </a:endParaRPr>
          </a:p>
        </p:txBody>
      </p:sp>
      <p:pic>
        <p:nvPicPr>
          <p:cNvPr id="101" name="Google Shape;101;p20"/>
          <p:cNvPicPr preferRelativeResize="0"/>
          <p:nvPr/>
        </p:nvPicPr>
        <p:blipFill>
          <a:blip r:embed="rId3">
            <a:alphaModFix/>
          </a:blip>
          <a:stretch>
            <a:fillRect/>
          </a:stretch>
        </p:blipFill>
        <p:spPr>
          <a:xfrm>
            <a:off x="5243488" y="1398575"/>
            <a:ext cx="2771775" cy="2924175"/>
          </a:xfrm>
          <a:prstGeom prst="rect">
            <a:avLst/>
          </a:prstGeom>
          <a:noFill/>
          <a:ln>
            <a:noFill/>
          </a:ln>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55950" y="456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K means Illustration</a:t>
            </a:r>
            <a:endParaRPr/>
          </a:p>
          <a:p>
            <a:pPr marL="0" lvl="0" indent="0" algn="l" rtl="0">
              <a:spcBef>
                <a:spcPts val="0"/>
              </a:spcBef>
              <a:spcAft>
                <a:spcPts val="0"/>
              </a:spcAft>
              <a:buNone/>
            </a:pPr>
            <a:endParaRPr/>
          </a:p>
        </p:txBody>
      </p:sp>
      <p:sp>
        <p:nvSpPr>
          <p:cNvPr id="107" name="Google Shape;107;p21"/>
          <p:cNvSpPr txBox="1">
            <a:spLocks noGrp="1"/>
          </p:cNvSpPr>
          <p:nvPr>
            <p:ph type="body" idx="1"/>
          </p:nvPr>
        </p:nvSpPr>
        <p:spPr>
          <a:xfrm>
            <a:off x="355950" y="1163525"/>
            <a:ext cx="8520600" cy="379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a:latin typeface="Calibri"/>
              <a:ea typeface="Calibri"/>
              <a:cs typeface="Calibri"/>
              <a:sym typeface="Calibri"/>
            </a:endParaRPr>
          </a:p>
          <a:p>
            <a:pPr marL="457200" lvl="0" indent="-317500" algn="l" rtl="0">
              <a:spcBef>
                <a:spcPts val="1200"/>
              </a:spcBef>
              <a:spcAft>
                <a:spcPts val="0"/>
              </a:spcAft>
              <a:buSzPts val="1400"/>
              <a:buFont typeface="Calibri"/>
              <a:buAutoNum type="arabicPeriod"/>
            </a:pPr>
            <a:r>
              <a:rPr lang="en-GB" sz="1400" b="1">
                <a:latin typeface="Calibri"/>
                <a:ea typeface="Calibri"/>
                <a:cs typeface="Calibri"/>
                <a:sym typeface="Calibri"/>
              </a:rPr>
              <a:t>Start with random positions of centroids</a:t>
            </a:r>
            <a:endParaRPr sz="1400">
              <a:latin typeface="Calibri"/>
              <a:ea typeface="Calibri"/>
              <a:cs typeface="Calibri"/>
              <a:sym typeface="Calibri"/>
            </a:endParaRPr>
          </a:p>
        </p:txBody>
      </p:sp>
      <p:pic>
        <p:nvPicPr>
          <p:cNvPr id="108" name="Google Shape;108;p21"/>
          <p:cNvPicPr preferRelativeResize="0"/>
          <p:nvPr/>
        </p:nvPicPr>
        <p:blipFill>
          <a:blip r:embed="rId3">
            <a:alphaModFix/>
          </a:blip>
          <a:stretch>
            <a:fillRect/>
          </a:stretch>
        </p:blipFill>
        <p:spPr>
          <a:xfrm>
            <a:off x="5420500" y="1490425"/>
            <a:ext cx="2743200" cy="2876550"/>
          </a:xfrm>
          <a:prstGeom prst="rect">
            <a:avLst/>
          </a:prstGeom>
          <a:noFill/>
          <a:ln>
            <a:noFill/>
          </a:ln>
        </p:spPr>
      </p:pic>
      <p:sp>
        <p:nvSpPr>
          <p:cNvPr id="109" name="Google Shape;109;p21"/>
          <p:cNvSpPr txBox="1"/>
          <p:nvPr/>
        </p:nvSpPr>
        <p:spPr>
          <a:xfrm>
            <a:off x="5643475" y="4384675"/>
            <a:ext cx="2278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Iteration 0</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1798</Words>
  <Application>Microsoft Macintosh PowerPoint</Application>
  <PresentationFormat>On-screen Show (16:9)</PresentationFormat>
  <Paragraphs>133</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Roboto</vt:lpstr>
      <vt:lpstr>Arial</vt:lpstr>
      <vt:lpstr>Simple Light</vt:lpstr>
      <vt:lpstr>Exertis Technical Task 2  - Data Modelling</vt:lpstr>
      <vt:lpstr>Contents</vt:lpstr>
      <vt:lpstr>Background</vt:lpstr>
      <vt:lpstr>Approach</vt:lpstr>
      <vt:lpstr>RFM analysis </vt:lpstr>
      <vt:lpstr>RFM scores and Groups</vt:lpstr>
      <vt:lpstr>K-Means clustering</vt:lpstr>
      <vt:lpstr>K means Illustration</vt:lpstr>
      <vt:lpstr>K means Illustration </vt:lpstr>
      <vt:lpstr>K means Illustration </vt:lpstr>
      <vt:lpstr>K means Illustration </vt:lpstr>
      <vt:lpstr>K means Illustration </vt:lpstr>
      <vt:lpstr>Elbow method - Optimal Number of cluster </vt:lpstr>
      <vt:lpstr>Interpretations of Descriptive statistics of segments</vt:lpstr>
      <vt:lpstr>Platinum (high valued customers)</vt:lpstr>
      <vt:lpstr>Gold (valued customers)</vt:lpstr>
      <vt:lpstr>Silver (customers that need attention)</vt:lpstr>
      <vt:lpstr>Bronze ( customers at risk)</vt:lpstr>
      <vt:lpstr>Clustered image</vt:lpstr>
      <vt:lpstr>Strengths and weakness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Exertis Technical Task 2  - Data Modelling</dc:title>
  <cp:lastModifiedBy>Devarajula, Srinivas (Student)</cp:lastModifiedBy>
  <cp:revision>1</cp:revision>
  <dcterms:modified xsi:type="dcterms:W3CDTF">2023-04-19T12:31:19Z</dcterms:modified>
</cp:coreProperties>
</file>