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7" r:id="rId14"/>
    <p:sldId id="278" r:id="rId15"/>
    <p:sldId id="279" r:id="rId16"/>
    <p:sldId id="273" r:id="rId17"/>
    <p:sldId id="274" r:id="rId18"/>
    <p:sldId id="259" r:id="rId19"/>
  </p:sldIdLst>
  <p:sldSz cx="12192000" cy="6858000"/>
  <p:notesSz cx="6858000" cy="9144000"/>
  <p:embeddedFontLst>
    <p:embeddedFont>
      <p:font typeface="Arial Black" panose="020B0A04020102020204" pitchFamily="34" charset="0"/>
      <p:bold r:id="rId21"/>
    </p:embeddedFont>
    <p:embeddedFont>
      <p:font typeface="Book Antiqua" panose="02040602050305030304" pitchFamily="18"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Lato Black" panose="020F0502020204030203" pitchFamily="34" charset="0"/>
      <p:bold r:id="rId30"/>
      <p:boldItalic r:id="rId31"/>
    </p:embeddedFont>
    <p:embeddedFont>
      <p:font typeface="Libre Baskerville" panose="02000000000000000000" pitchFamily="2" charset="0"/>
      <p:regular r:id="rId32"/>
      <p:bold r:id="rId33"/>
      <p:italic r:id="rId34"/>
    </p:embeddedFont>
    <p:embeddedFont>
      <p:font typeface="Rockwell Extra Bold" panose="02060903040505020403" pitchFamily="18"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4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19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99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78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04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48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376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019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00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385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16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62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92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863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44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104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CPh3WonOLPw?si=UiSxvTMmd_BPFj7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github.com/vjabhi000985/Subtitle_Search_Engin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9918"/>
            <a:ext cx="12190815" cy="6838081"/>
          </a:xfrm>
          <a:prstGeom prst="rect">
            <a:avLst/>
          </a:prstGeom>
          <a:noFill/>
          <a:ln>
            <a:noFill/>
          </a:ln>
        </p:spPr>
      </p:pic>
      <p:sp>
        <p:nvSpPr>
          <p:cNvPr id="99" name="Google Shape;99;p1"/>
          <p:cNvSpPr txBox="1"/>
          <p:nvPr/>
        </p:nvSpPr>
        <p:spPr>
          <a:xfrm>
            <a:off x="2472904" y="3717986"/>
            <a:ext cx="7246189" cy="11695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US" sz="2600" b="1" cap="none" dirty="0">
                <a:latin typeface="Rockwell Extra Bold" panose="02060903040505020403" pitchFamily="18" charset="0"/>
                <a:ea typeface="Calibri"/>
                <a:cs typeface="Calibri"/>
                <a:sym typeface="Calibri"/>
              </a:rPr>
              <a:t>“E</a:t>
            </a:r>
            <a:r>
              <a:rPr lang="en-US" sz="2600" b="1" i="0" u="none" strike="noStrike" dirty="0">
                <a:solidFill>
                  <a:srgbClr val="000000"/>
                </a:solidFill>
                <a:effectLst/>
                <a:latin typeface="Rockwell Extra Bold" panose="02060903040505020403" pitchFamily="18" charset="0"/>
              </a:rPr>
              <a:t>nhancing Search Engine Relevance for Video Subtitles”</a:t>
            </a:r>
            <a:endParaRPr sz="2600" dirty="0">
              <a:latin typeface="Rockwell Extra Bold" panose="02060903040505020403" pitchFamily="18" charset="0"/>
            </a:endParaRPr>
          </a:p>
        </p:txBody>
      </p:sp>
      <p:sp>
        <p:nvSpPr>
          <p:cNvPr id="2" name="TextBox 1">
            <a:extLst>
              <a:ext uri="{FF2B5EF4-FFF2-40B4-BE49-F238E27FC236}">
                <a16:creationId xmlns:a16="http://schemas.microsoft.com/office/drawing/2014/main" id="{5AAAD3DF-528A-44C3-2084-B94845E50CFC}"/>
              </a:ext>
            </a:extLst>
          </p:cNvPr>
          <p:cNvSpPr txBox="1"/>
          <p:nvPr/>
        </p:nvSpPr>
        <p:spPr>
          <a:xfrm>
            <a:off x="3363686" y="5519057"/>
            <a:ext cx="5540828" cy="1200329"/>
          </a:xfrm>
          <a:prstGeom prst="rect">
            <a:avLst/>
          </a:prstGeom>
          <a:noFill/>
        </p:spPr>
        <p:txBody>
          <a:bodyPr wrap="square" rtlCol="0">
            <a:spAutoFit/>
          </a:bodyPr>
          <a:lstStyle/>
          <a:p>
            <a:r>
              <a:rPr lang="en-IN" sz="1800" b="1" dirty="0"/>
              <a:t>Submitted By:</a:t>
            </a:r>
          </a:p>
          <a:p>
            <a:r>
              <a:rPr lang="en-IN" sz="1800" b="1" dirty="0"/>
              <a:t>Team ID: </a:t>
            </a:r>
            <a:r>
              <a:rPr lang="en-IN" sz="1800" i="0" dirty="0">
                <a:effectLst/>
                <a:latin typeface="Arial" panose="020B0604020202020204" pitchFamily="34" charset="0"/>
              </a:rPr>
              <a:t>T211050</a:t>
            </a:r>
            <a:endParaRPr lang="en-IN" sz="1800" dirty="0"/>
          </a:p>
          <a:p>
            <a:r>
              <a:rPr lang="en-IN" sz="1800" dirty="0"/>
              <a:t>1.</a:t>
            </a:r>
            <a:r>
              <a:rPr lang="en-IN" sz="1800" b="1" dirty="0"/>
              <a:t> </a:t>
            </a:r>
            <a:r>
              <a:rPr lang="en-IN" sz="1800" dirty="0"/>
              <a:t>Pandey Abhishek Nath Roy - IN1240134</a:t>
            </a:r>
          </a:p>
          <a:p>
            <a:r>
              <a:rPr lang="en-IN" sz="1800" dirty="0">
                <a:highlight>
                  <a:srgbClr val="FFFFFF"/>
                </a:highlight>
                <a:latin typeface="+mj-lt"/>
              </a:rPr>
              <a:t>2. Srinivasarao Kesana – IN1240318</a:t>
            </a:r>
            <a:endParaRPr lang="en-IN" sz="18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387794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Book Antiqua" panose="02040602050305030304" pitchFamily="18" charset="0"/>
                <a:ea typeface="Calibri"/>
                <a:cs typeface="Calibri"/>
                <a:sym typeface="Calibri"/>
              </a:rPr>
              <a:t>5. Storing Embeddings in Chromadb</a:t>
            </a:r>
          </a:p>
          <a:p>
            <a:pPr marR="0" lvl="0" algn="just" rtl="0">
              <a:lnSpc>
                <a:spcPct val="150000"/>
              </a:lnSpc>
              <a:spcBef>
                <a:spcPts val="0"/>
              </a:spcBef>
              <a:spcAft>
                <a:spcPts val="0"/>
              </a:spcAft>
              <a:buClr>
                <a:schemeClr val="dk1"/>
              </a:buClr>
              <a:buSzPts val="1800"/>
            </a:pPr>
            <a:r>
              <a:rPr lang="en-US" sz="1800" dirty="0">
                <a:solidFill>
                  <a:schemeClr val="dk1"/>
                </a:solidFill>
                <a:latin typeface="Book Antiqua" panose="02040602050305030304" pitchFamily="18" charset="0"/>
                <a:ea typeface="Calibri"/>
                <a:cs typeface="Calibri"/>
                <a:sym typeface="Calibri"/>
              </a:rPr>
              <a:t>Chromadb is a special kind of database designed specifically for handling these vector representations.</a:t>
            </a:r>
          </a:p>
          <a:p>
            <a:pPr lvl="2" algn="just">
              <a:lnSpc>
                <a:spcPct val="150000"/>
              </a:lnSpc>
              <a:buClr>
                <a:schemeClr val="dk1"/>
              </a:buClr>
              <a:buSzPts val="1800"/>
            </a:pPr>
            <a:r>
              <a:rPr lang="en-US" sz="1800" dirty="0">
                <a:solidFill>
                  <a:schemeClr val="dk1"/>
                </a:solidFill>
                <a:latin typeface="Book Antiqua" panose="02040602050305030304" pitchFamily="18" charset="0"/>
                <a:ea typeface="Calibri"/>
                <a:cs typeface="Calibri"/>
                <a:sym typeface="Calibri"/>
              </a:rPr>
              <a:t>Chromadb isn't just a storage locker for our embeddings. It also allows us to:</a:t>
            </a:r>
          </a:p>
          <a:p>
            <a:pPr marL="285750" lvl="2" indent="-285750" algn="just">
              <a:lnSpc>
                <a:spcPct val="150000"/>
              </a:lnSpc>
              <a:buClr>
                <a:schemeClr val="dk1"/>
              </a:buClr>
              <a:buSzPts val="1800"/>
              <a:buFont typeface="Wingdings" panose="05000000000000000000" pitchFamily="2" charset="2"/>
              <a:buChar char="ü"/>
            </a:pPr>
            <a:r>
              <a:rPr lang="en-IN" sz="1800" b="1" dirty="0">
                <a:solidFill>
                  <a:schemeClr val="dk1"/>
                </a:solidFill>
                <a:latin typeface="Book Antiqua" panose="02040602050305030304" pitchFamily="18" charset="0"/>
                <a:ea typeface="Calibri"/>
                <a:cs typeface="Calibri"/>
                <a:sym typeface="Calibri"/>
              </a:rPr>
              <a:t>Enrich Embeddings:</a:t>
            </a:r>
            <a:r>
              <a:rPr lang="en-IN" sz="1800" dirty="0">
                <a:solidFill>
                  <a:schemeClr val="dk1"/>
                </a:solidFill>
                <a:latin typeface="Book Antiqua" panose="02040602050305030304" pitchFamily="18" charset="0"/>
                <a:ea typeface="Calibri"/>
                <a:cs typeface="Calibri"/>
                <a:sym typeface="Calibri"/>
              </a:rPr>
              <a:t> Add metadata like timestamps or categories for more informative data.</a:t>
            </a:r>
          </a:p>
          <a:p>
            <a:pPr marL="285750" lvl="2" indent="-285750" algn="just">
              <a:lnSpc>
                <a:spcPct val="150000"/>
              </a:lnSpc>
              <a:buClr>
                <a:schemeClr val="dk1"/>
              </a:buClr>
              <a:buSzPts val="1800"/>
              <a:buFont typeface="Wingdings" panose="05000000000000000000" pitchFamily="2" charset="2"/>
              <a:buChar char="ü"/>
            </a:pPr>
            <a:r>
              <a:rPr lang="en-IN" sz="1800" b="1" dirty="0">
                <a:solidFill>
                  <a:schemeClr val="dk1"/>
                </a:solidFill>
                <a:latin typeface="Book Antiqua" panose="02040602050305030304" pitchFamily="18" charset="0"/>
                <a:ea typeface="Calibri"/>
                <a:cs typeface="Calibri"/>
                <a:sym typeface="Calibri"/>
              </a:rPr>
              <a:t>Targeted Retrieval:</a:t>
            </a:r>
            <a:r>
              <a:rPr lang="en-IN" sz="1800" dirty="0">
                <a:solidFill>
                  <a:schemeClr val="dk1"/>
                </a:solidFill>
                <a:latin typeface="Book Antiqua" panose="02040602050305030304" pitchFamily="18" charset="0"/>
                <a:ea typeface="Calibri"/>
                <a:cs typeface="Calibri"/>
                <a:sym typeface="Calibri"/>
              </a:rPr>
              <a:t> Search embeddings based on metadata, just like filtering library books.</a:t>
            </a:r>
          </a:p>
          <a:p>
            <a:pPr marL="285750" lvl="2" indent="-285750" algn="just">
              <a:lnSpc>
                <a:spcPct val="150000"/>
              </a:lnSpc>
              <a:buClr>
                <a:schemeClr val="dk1"/>
              </a:buClr>
              <a:buSzPts val="1800"/>
              <a:buFont typeface="Wingdings" panose="05000000000000000000" pitchFamily="2" charset="2"/>
              <a:buChar char="ü"/>
            </a:pPr>
            <a:r>
              <a:rPr lang="en-IN" sz="1800" b="1" dirty="0">
                <a:solidFill>
                  <a:schemeClr val="dk1"/>
                </a:solidFill>
                <a:latin typeface="Book Antiqua" panose="02040602050305030304" pitchFamily="18" charset="0"/>
                <a:ea typeface="Calibri"/>
                <a:cs typeface="Calibri"/>
                <a:sym typeface="Calibri"/>
              </a:rPr>
              <a:t>Speed vs. Persistence: </a:t>
            </a:r>
            <a:r>
              <a:rPr lang="en-IN" sz="1800" dirty="0">
                <a:solidFill>
                  <a:schemeClr val="dk1"/>
                </a:solidFill>
                <a:latin typeface="Book Antiqua" panose="02040602050305030304" pitchFamily="18" charset="0"/>
                <a:ea typeface="Calibri"/>
                <a:cs typeface="Calibri"/>
                <a:sym typeface="Calibri"/>
              </a:rPr>
              <a:t>Choose in-memory storage for blazing-fast access (but temporary) or hard drive storage for permanence (slower access). This flexibility optimizes for your needs.</a:t>
            </a:r>
          </a:p>
          <a:p>
            <a:pPr marL="285750" lvl="2" indent="-285750" algn="just">
              <a:lnSpc>
                <a:spcPct val="150000"/>
              </a:lnSpc>
              <a:buClr>
                <a:schemeClr val="dk1"/>
              </a:buClr>
              <a:buSzPts val="1800"/>
              <a:buFont typeface="Wingdings" panose="05000000000000000000" pitchFamily="2" charset="2"/>
              <a:buChar char="ü"/>
            </a:pPr>
            <a:r>
              <a:rPr lang="en-US" sz="1800" dirty="0">
                <a:solidFill>
                  <a:schemeClr val="dk1"/>
                </a:solidFill>
                <a:latin typeface="Book Antiqua" panose="02040602050305030304" pitchFamily="18" charset="0"/>
                <a:ea typeface="Calibri"/>
                <a:cs typeface="Calibri"/>
                <a:sym typeface="Calibri"/>
              </a:rPr>
              <a:t> We can filter and search through the vast collection of embeddings based on their associated metadata, enabling a more targeted and efficient retrieval process.</a:t>
            </a:r>
            <a:endParaRPr lang="en-IN"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INGESTING THE DOCUMENTS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682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258528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b="1" dirty="0">
                <a:solidFill>
                  <a:schemeClr val="dk1"/>
                </a:solidFill>
                <a:latin typeface="Book Antiqua" panose="02040602050305030304" pitchFamily="18" charset="0"/>
                <a:ea typeface="Calibri"/>
                <a:cs typeface="Calibri"/>
                <a:sym typeface="Calibri"/>
              </a:rPr>
              <a:t>Retrieving the Documents</a:t>
            </a:r>
          </a:p>
          <a:p>
            <a:pPr rtl="0" fontAlgn="base">
              <a:lnSpc>
                <a:spcPct val="150000"/>
              </a:lnSpc>
              <a:spcBef>
                <a:spcPts val="0"/>
              </a:spcBef>
              <a:spcAft>
                <a:spcPts val="0"/>
              </a:spcAft>
            </a:pPr>
            <a:r>
              <a:rPr lang="en-IN" sz="1800" b="1" dirty="0">
                <a:solidFill>
                  <a:schemeClr val="dk1"/>
                </a:solidFill>
                <a:latin typeface="Book Antiqua" panose="02040602050305030304" pitchFamily="18" charset="0"/>
                <a:ea typeface="Calibri"/>
                <a:cs typeface="Calibri"/>
                <a:sym typeface="Calibri"/>
              </a:rPr>
              <a:t>      1. </a:t>
            </a:r>
            <a:r>
              <a:rPr lang="en-US" sz="1800" b="0" i="0" u="none" strike="noStrike" dirty="0">
                <a:solidFill>
                  <a:srgbClr val="000000"/>
                </a:solidFill>
                <a:effectLst/>
                <a:latin typeface="Book Antiqua" panose="02040602050305030304" pitchFamily="18" charset="0"/>
              </a:rPr>
              <a:t>Take the user's search query and preprocess the query (if needed).</a:t>
            </a:r>
          </a:p>
          <a:p>
            <a:pPr rtl="0" fontAlgn="base">
              <a:lnSpc>
                <a:spcPct val="150000"/>
              </a:lnSpc>
              <a:spcBef>
                <a:spcPts val="0"/>
              </a:spcBef>
              <a:spcAft>
                <a:spcPts val="0"/>
              </a:spcAft>
            </a:pPr>
            <a:r>
              <a:rPr lang="en-US" sz="1800" b="0" i="0" u="none" strike="noStrike" dirty="0">
                <a:solidFill>
                  <a:srgbClr val="000000"/>
                </a:solidFill>
                <a:effectLst/>
                <a:latin typeface="Book Antiqua" panose="02040602050305030304" pitchFamily="18" charset="0"/>
              </a:rPr>
              <a:t>      2. Create query embedding.</a:t>
            </a:r>
          </a:p>
          <a:p>
            <a:pPr rtl="0" fontAlgn="base">
              <a:lnSpc>
                <a:spcPct val="150000"/>
              </a:lnSpc>
              <a:spcBef>
                <a:spcPts val="0"/>
              </a:spcBef>
              <a:spcAft>
                <a:spcPts val="0"/>
              </a:spcAft>
            </a:pPr>
            <a:r>
              <a:rPr lang="en-US" sz="1800" dirty="0">
                <a:latin typeface="Book Antiqua" panose="02040602050305030304" pitchFamily="18" charset="0"/>
              </a:rPr>
              <a:t>      3. </a:t>
            </a:r>
            <a:r>
              <a:rPr lang="en-US" sz="1800" b="0" i="0" u="none" strike="noStrike" dirty="0">
                <a:solidFill>
                  <a:srgbClr val="000000"/>
                </a:solidFill>
                <a:effectLst/>
                <a:latin typeface="Book Antiqua" panose="02040602050305030304" pitchFamily="18" charset="0"/>
              </a:rPr>
              <a:t>Using cosine distance, calculate the similarity score b/w embeddings of documents and user query.</a:t>
            </a:r>
          </a:p>
          <a:p>
            <a:pPr rtl="0" fontAlgn="base">
              <a:lnSpc>
                <a:spcPct val="150000"/>
              </a:lnSpc>
              <a:spcBef>
                <a:spcPts val="0"/>
              </a:spcBef>
              <a:spcAft>
                <a:spcPts val="0"/>
              </a:spcAft>
            </a:pPr>
            <a:r>
              <a:rPr lang="en-US" sz="1800" dirty="0">
                <a:latin typeface="Book Antiqua" panose="02040602050305030304" pitchFamily="18" charset="0"/>
              </a:rPr>
              <a:t>      4. R</a:t>
            </a:r>
            <a:r>
              <a:rPr lang="en-US" sz="1800" b="0" i="0" u="none" strike="noStrike" dirty="0">
                <a:solidFill>
                  <a:srgbClr val="000000"/>
                </a:solidFill>
                <a:effectLst/>
                <a:latin typeface="Book Antiqua" panose="02040602050305030304" pitchFamily="18" charset="0"/>
              </a:rPr>
              <a:t>eturns the most relevant candidate documents as per user’s search query.</a:t>
            </a:r>
          </a:p>
          <a:p>
            <a:pPr marR="0" lvl="0" algn="just" rtl="0">
              <a:lnSpc>
                <a:spcPct val="150000"/>
              </a:lnSpc>
              <a:spcBef>
                <a:spcPts val="0"/>
              </a:spcBef>
              <a:spcAft>
                <a:spcPts val="0"/>
              </a:spcAft>
              <a:buClr>
                <a:schemeClr val="dk1"/>
              </a:buClr>
              <a:buSzPts val="1800"/>
            </a:pPr>
            <a:endParaRPr lang="en-IN" sz="1800" b="1"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RETRIEVING THE RESULTS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26629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481456" y="3175104"/>
            <a:ext cx="1360715" cy="507791"/>
          </a:xfrm>
          <a:prstGeom prst="rect">
            <a:avLst/>
          </a:prstGeom>
          <a:noFill/>
          <a:ln>
            <a:noFill/>
          </a:ln>
        </p:spPr>
        <p:txBody>
          <a:bodyPr spcFirstLastPara="1" wrap="square" lIns="91425" tIns="45700" rIns="91425" bIns="45700" anchor="t" anchorCtr="0">
            <a:spAutoFit/>
          </a:bodyPr>
          <a:lstStyle/>
          <a:p>
            <a:pPr marR="0" lvl="0" algn="ctr" rtl="0">
              <a:lnSpc>
                <a:spcPct val="150000"/>
              </a:lnSpc>
              <a:spcBef>
                <a:spcPts val="0"/>
              </a:spcBef>
              <a:spcAft>
                <a:spcPts val="0"/>
              </a:spcAft>
              <a:buClr>
                <a:schemeClr val="dk1"/>
              </a:buClr>
              <a:buSzPts val="1800"/>
            </a:pPr>
            <a:r>
              <a:rPr lang="en-IN" sz="1800" b="1" dirty="0">
                <a:solidFill>
                  <a:schemeClr val="dk1"/>
                </a:solidFill>
                <a:latin typeface="Book Antiqua" panose="02040602050305030304" pitchFamily="18" charset="0"/>
                <a:ea typeface="Calibri"/>
                <a:cs typeface="Calibri"/>
                <a:sym typeface="Calibri"/>
              </a:rPr>
              <a:t>Homepage</a:t>
            </a: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RESULTS (SCREENSHOTS)</a:t>
            </a:r>
            <a:endParaRPr sz="3600" b="1" i="0" u="none" strike="noStrike" cap="none" dirty="0">
              <a:solidFill>
                <a:srgbClr val="FF0000"/>
              </a:solidFill>
              <a:latin typeface="Arial Black" panose="020B0A04020102020204" pitchFamily="34" charset="0"/>
              <a:ea typeface="Calibri"/>
              <a:cs typeface="Calibri"/>
              <a:sym typeface="Calibri"/>
            </a:endParaRPr>
          </a:p>
        </p:txBody>
      </p:sp>
      <p:pic>
        <p:nvPicPr>
          <p:cNvPr id="4" name="Picture 3">
            <a:extLst>
              <a:ext uri="{FF2B5EF4-FFF2-40B4-BE49-F238E27FC236}">
                <a16:creationId xmlns:a16="http://schemas.microsoft.com/office/drawing/2014/main" id="{21B5428D-CF18-1A1B-C2B0-EEBBD7DC8C4C}"/>
              </a:ext>
            </a:extLst>
          </p:cNvPr>
          <p:cNvPicPr>
            <a:picLocks noChangeAspect="1"/>
          </p:cNvPicPr>
          <p:nvPr/>
        </p:nvPicPr>
        <p:blipFill>
          <a:blip r:embed="rId3"/>
          <a:stretch>
            <a:fillRect/>
          </a:stretch>
        </p:blipFill>
        <p:spPr>
          <a:xfrm>
            <a:off x="515803" y="952045"/>
            <a:ext cx="8878568" cy="522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97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04000" y="3566774"/>
            <a:ext cx="1501457" cy="507791"/>
          </a:xfrm>
          <a:prstGeom prst="rect">
            <a:avLst/>
          </a:prstGeom>
          <a:noFill/>
          <a:ln>
            <a:noFill/>
          </a:ln>
        </p:spPr>
        <p:txBody>
          <a:bodyPr spcFirstLastPara="1" wrap="square" lIns="91425" tIns="45700" rIns="91425" bIns="45700" anchor="t" anchorCtr="0">
            <a:spAutoFit/>
          </a:bodyPr>
          <a:lstStyle/>
          <a:p>
            <a:pPr marR="0" lvl="0" algn="ctr" rtl="0">
              <a:lnSpc>
                <a:spcPct val="150000"/>
              </a:lnSpc>
              <a:spcBef>
                <a:spcPts val="0"/>
              </a:spcBef>
              <a:spcAft>
                <a:spcPts val="0"/>
              </a:spcAft>
              <a:buClr>
                <a:schemeClr val="dk1"/>
              </a:buClr>
              <a:buSzPts val="1800"/>
            </a:pPr>
            <a:r>
              <a:rPr lang="en-IN" sz="1800" b="1" dirty="0">
                <a:solidFill>
                  <a:schemeClr val="dk1"/>
                </a:solidFill>
                <a:latin typeface="Book Antiqua" panose="02040602050305030304" pitchFamily="18" charset="0"/>
                <a:ea typeface="Calibri"/>
                <a:cs typeface="Calibri"/>
                <a:sym typeface="Calibri"/>
              </a:rPr>
              <a:t>Querying</a:t>
            </a: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RESULTS (SCREENSHOTS)</a:t>
            </a:r>
            <a:endParaRPr sz="3600" b="1" i="0" u="none" strike="noStrike" cap="none" dirty="0">
              <a:solidFill>
                <a:srgbClr val="FF0000"/>
              </a:solidFill>
              <a:latin typeface="Arial Black" panose="020B0A04020102020204" pitchFamily="34" charset="0"/>
              <a:ea typeface="Calibri"/>
              <a:cs typeface="Calibri"/>
              <a:sym typeface="Calibri"/>
            </a:endParaRPr>
          </a:p>
        </p:txBody>
      </p:sp>
      <p:pic>
        <p:nvPicPr>
          <p:cNvPr id="3" name="Picture 2">
            <a:extLst>
              <a:ext uri="{FF2B5EF4-FFF2-40B4-BE49-F238E27FC236}">
                <a16:creationId xmlns:a16="http://schemas.microsoft.com/office/drawing/2014/main" id="{813EDAD8-44DA-0231-5D90-A23897AE898A}"/>
              </a:ext>
            </a:extLst>
          </p:cNvPr>
          <p:cNvPicPr>
            <a:picLocks noChangeAspect="1"/>
          </p:cNvPicPr>
          <p:nvPr/>
        </p:nvPicPr>
        <p:blipFill>
          <a:blip r:embed="rId3"/>
          <a:stretch>
            <a:fillRect/>
          </a:stretch>
        </p:blipFill>
        <p:spPr>
          <a:xfrm>
            <a:off x="522513" y="952045"/>
            <a:ext cx="8886630" cy="522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90315" y="3566774"/>
            <a:ext cx="1752600" cy="507791"/>
          </a:xfrm>
          <a:prstGeom prst="rect">
            <a:avLst/>
          </a:prstGeom>
          <a:noFill/>
          <a:ln>
            <a:noFill/>
          </a:ln>
        </p:spPr>
        <p:txBody>
          <a:bodyPr spcFirstLastPara="1" wrap="square" lIns="91425" tIns="45700" rIns="91425" bIns="45700" anchor="t" anchorCtr="0">
            <a:spAutoFit/>
          </a:bodyPr>
          <a:lstStyle/>
          <a:p>
            <a:pPr marR="0" lvl="0" algn="ctr" rtl="0">
              <a:lnSpc>
                <a:spcPct val="150000"/>
              </a:lnSpc>
              <a:spcBef>
                <a:spcPts val="0"/>
              </a:spcBef>
              <a:spcAft>
                <a:spcPts val="0"/>
              </a:spcAft>
              <a:buClr>
                <a:schemeClr val="dk1"/>
              </a:buClr>
              <a:buSzPts val="1800"/>
            </a:pPr>
            <a:r>
              <a:rPr lang="en-IN" sz="1800" b="1" dirty="0">
                <a:solidFill>
                  <a:schemeClr val="dk1"/>
                </a:solidFill>
                <a:latin typeface="Book Antiqua" panose="02040602050305030304" pitchFamily="18" charset="0"/>
                <a:ea typeface="Calibri"/>
                <a:cs typeface="Calibri"/>
                <a:sym typeface="Calibri"/>
              </a:rPr>
              <a:t>Search Results</a:t>
            </a: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RESULTS (SCREENSHOTS)</a:t>
            </a:r>
            <a:endParaRPr sz="3600" b="1" i="0" u="none" strike="noStrike" cap="none" dirty="0">
              <a:solidFill>
                <a:srgbClr val="FF0000"/>
              </a:solidFill>
              <a:latin typeface="Arial Black" panose="020B0A04020102020204" pitchFamily="34" charset="0"/>
              <a:ea typeface="Calibri"/>
              <a:cs typeface="Calibri"/>
              <a:sym typeface="Calibri"/>
            </a:endParaRPr>
          </a:p>
        </p:txBody>
      </p:sp>
      <p:pic>
        <p:nvPicPr>
          <p:cNvPr id="5" name="Picture 4">
            <a:extLst>
              <a:ext uri="{FF2B5EF4-FFF2-40B4-BE49-F238E27FC236}">
                <a16:creationId xmlns:a16="http://schemas.microsoft.com/office/drawing/2014/main" id="{A49549B9-F02E-FA04-9DFE-5ECFA43C0A13}"/>
              </a:ext>
            </a:extLst>
          </p:cNvPr>
          <p:cNvPicPr>
            <a:picLocks noChangeAspect="1"/>
          </p:cNvPicPr>
          <p:nvPr/>
        </p:nvPicPr>
        <p:blipFill>
          <a:blip r:embed="rId3"/>
          <a:stretch>
            <a:fillRect/>
          </a:stretch>
        </p:blipFill>
        <p:spPr>
          <a:xfrm>
            <a:off x="522513" y="952045"/>
            <a:ext cx="8886630" cy="5229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50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90315" y="3566774"/>
            <a:ext cx="1752600" cy="507791"/>
          </a:xfrm>
          <a:prstGeom prst="rect">
            <a:avLst/>
          </a:prstGeom>
          <a:noFill/>
          <a:ln>
            <a:noFill/>
          </a:ln>
        </p:spPr>
        <p:txBody>
          <a:bodyPr spcFirstLastPara="1" wrap="square" lIns="91425" tIns="45700" rIns="91425" bIns="45700" anchor="t" anchorCtr="0">
            <a:spAutoFit/>
          </a:bodyPr>
          <a:lstStyle/>
          <a:p>
            <a:pPr marR="0" lvl="0" algn="ctr" rtl="0">
              <a:lnSpc>
                <a:spcPct val="150000"/>
              </a:lnSpc>
              <a:spcBef>
                <a:spcPts val="0"/>
              </a:spcBef>
              <a:spcAft>
                <a:spcPts val="0"/>
              </a:spcAft>
              <a:buClr>
                <a:schemeClr val="dk1"/>
              </a:buClr>
              <a:buSzPts val="1800"/>
            </a:pPr>
            <a:r>
              <a:rPr lang="en-IN" sz="1800" b="1" dirty="0">
                <a:solidFill>
                  <a:schemeClr val="dk1"/>
                </a:solidFill>
                <a:latin typeface="Book Antiqua" panose="02040602050305030304" pitchFamily="18" charset="0"/>
                <a:ea typeface="Calibri"/>
                <a:cs typeface="Calibri"/>
                <a:sym typeface="Calibri"/>
              </a:rPr>
              <a:t>Subtitle Page</a:t>
            </a: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RESULTS (SCREENSHOTS)</a:t>
            </a:r>
            <a:endParaRPr sz="3600" b="1" i="0" u="none" strike="noStrike" cap="none" dirty="0">
              <a:solidFill>
                <a:srgbClr val="FF0000"/>
              </a:solidFill>
              <a:latin typeface="Arial Black" panose="020B0A04020102020204" pitchFamily="34" charset="0"/>
              <a:ea typeface="Calibri"/>
              <a:cs typeface="Calibri"/>
              <a:sym typeface="Calibri"/>
            </a:endParaRPr>
          </a:p>
        </p:txBody>
      </p:sp>
      <p:pic>
        <p:nvPicPr>
          <p:cNvPr id="3" name="Picture 2">
            <a:extLst>
              <a:ext uri="{FF2B5EF4-FFF2-40B4-BE49-F238E27FC236}">
                <a16:creationId xmlns:a16="http://schemas.microsoft.com/office/drawing/2014/main" id="{8208FDCE-5D1C-69C8-EAA0-C2AD493F6A85}"/>
              </a:ext>
            </a:extLst>
          </p:cNvPr>
          <p:cNvPicPr>
            <a:picLocks noChangeAspect="1"/>
          </p:cNvPicPr>
          <p:nvPr/>
        </p:nvPicPr>
        <p:blipFill>
          <a:blip r:embed="rId3"/>
          <a:stretch>
            <a:fillRect/>
          </a:stretch>
        </p:blipFill>
        <p:spPr>
          <a:xfrm>
            <a:off x="522513" y="952044"/>
            <a:ext cx="8958943" cy="5229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84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462658" cy="258528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US" sz="1800" b="1" dirty="0">
                <a:latin typeface="Book Antiqua" panose="02040602050305030304" pitchFamily="18" charset="0"/>
              </a:rPr>
              <a:t>Search Engine Demonstration</a:t>
            </a:r>
          </a:p>
          <a:p>
            <a:pPr marR="0" lvl="0" algn="just" rtl="0">
              <a:lnSpc>
                <a:spcPct val="150000"/>
              </a:lnSpc>
              <a:spcBef>
                <a:spcPts val="0"/>
              </a:spcBef>
              <a:spcAft>
                <a:spcPts val="0"/>
              </a:spcAft>
              <a:buClr>
                <a:schemeClr val="dk1"/>
              </a:buClr>
              <a:buSzPts val="1800"/>
            </a:pPr>
            <a:r>
              <a:rPr lang="en-US" sz="1800" b="1" dirty="0">
                <a:latin typeface="Book Antiqua" panose="02040602050305030304" pitchFamily="18" charset="0"/>
              </a:rPr>
              <a:t>     </a:t>
            </a:r>
            <a:r>
              <a:rPr lang="en-US" sz="1800" dirty="0">
                <a:latin typeface="Book Antiqua" panose="02040602050305030304" pitchFamily="18" charset="0"/>
              </a:rPr>
              <a:t>To see the demonstration, please go to the youtube link below</a:t>
            </a:r>
            <a:r>
              <a:rPr lang="en-US" sz="1800" b="1" dirty="0">
                <a:latin typeface="Book Antiqua" panose="02040602050305030304" pitchFamily="18" charset="0"/>
              </a:rPr>
              <a:t> </a:t>
            </a:r>
            <a:r>
              <a:rPr lang="en-US" sz="1800" dirty="0">
                <a:latin typeface="Book Antiqua" panose="02040602050305030304" pitchFamily="18" charset="0"/>
              </a:rPr>
              <a:t>:</a:t>
            </a:r>
          </a:p>
          <a:p>
            <a:pPr marR="0" lvl="0" algn="just" rtl="0">
              <a:lnSpc>
                <a:spcPct val="150000"/>
              </a:lnSpc>
              <a:spcBef>
                <a:spcPts val="0"/>
              </a:spcBef>
              <a:spcAft>
                <a:spcPts val="0"/>
              </a:spcAft>
              <a:buClr>
                <a:schemeClr val="dk1"/>
              </a:buClr>
              <a:buSzPts val="1800"/>
            </a:pPr>
            <a:r>
              <a:rPr lang="en-US" sz="1800" dirty="0">
                <a:latin typeface="Book Antiqua" panose="02040602050305030304" pitchFamily="18" charset="0"/>
              </a:rPr>
              <a:t>      </a:t>
            </a:r>
            <a:r>
              <a:rPr lang="en-US" sz="1800" b="1" dirty="0">
                <a:latin typeface="Book Antiqua" panose="02040602050305030304" pitchFamily="18" charset="0"/>
                <a:hlinkClick r:id="rId3"/>
              </a:rPr>
              <a:t>https://youtu.be/CPh3WonOLPw?si=UiSxvTMmd_BPFj7t</a:t>
            </a:r>
            <a:endParaRPr lang="en-US" sz="1800" b="1" dirty="0">
              <a:latin typeface="Book Antiqua" panose="02040602050305030304" pitchFamily="18" charset="0"/>
            </a:endParaRPr>
          </a:p>
          <a:p>
            <a:pPr marR="0" lvl="0" algn="just" rtl="0">
              <a:lnSpc>
                <a:spcPct val="150000"/>
              </a:lnSpc>
              <a:spcBef>
                <a:spcPts val="0"/>
              </a:spcBef>
              <a:spcAft>
                <a:spcPts val="0"/>
              </a:spcAft>
              <a:buClr>
                <a:schemeClr val="dk1"/>
              </a:buClr>
              <a:buSzPts val="1800"/>
            </a:pPr>
            <a:endParaRPr lang="en-IN" sz="1800" b="1" dirty="0">
              <a:solidFill>
                <a:schemeClr val="dk1"/>
              </a:solidFill>
              <a:latin typeface="Book Antiqua" panose="02040602050305030304" pitchFamily="18" charset="0"/>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b="1" dirty="0">
                <a:solidFill>
                  <a:schemeClr val="dk1"/>
                </a:solidFill>
                <a:latin typeface="Book Antiqua" panose="02040602050305030304" pitchFamily="18" charset="0"/>
                <a:ea typeface="Calibri"/>
                <a:cs typeface="Calibri"/>
                <a:sym typeface="Calibri"/>
              </a:rPr>
              <a:t>Github</a:t>
            </a:r>
          </a:p>
          <a:p>
            <a:pPr marR="0" lvl="0" algn="just" rtl="0">
              <a:lnSpc>
                <a:spcPct val="150000"/>
              </a:lnSpc>
              <a:spcBef>
                <a:spcPts val="0"/>
              </a:spcBef>
              <a:spcAft>
                <a:spcPts val="0"/>
              </a:spcAft>
              <a:buClr>
                <a:schemeClr val="dk1"/>
              </a:buClr>
              <a:buSzPts val="1800"/>
            </a:pPr>
            <a:r>
              <a:rPr lang="en-IN" sz="1800" dirty="0">
                <a:solidFill>
                  <a:schemeClr val="dk1"/>
                </a:solidFill>
                <a:latin typeface="Book Antiqua" panose="02040602050305030304" pitchFamily="18" charset="0"/>
                <a:ea typeface="Calibri"/>
                <a:cs typeface="Calibri"/>
                <a:sym typeface="Calibri"/>
              </a:rPr>
              <a:t>     Check out the code at Github. Follow the  url : </a:t>
            </a:r>
            <a:r>
              <a:rPr lang="en-IN" sz="1800" b="1" dirty="0">
                <a:solidFill>
                  <a:schemeClr val="dk1"/>
                </a:solidFill>
                <a:latin typeface="Book Antiqua" panose="02040602050305030304" pitchFamily="18" charset="0"/>
                <a:ea typeface="Calibri"/>
                <a:cs typeface="Calibri"/>
                <a:sym typeface="Calibri"/>
                <a:hlinkClick r:id="rId4"/>
              </a:rPr>
              <a:t>https://github.com/vjabhi000985/Subtitle_Search_Engine/</a:t>
            </a:r>
            <a:endParaRPr lang="en-IN" sz="1800" b="1"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SEARCH ENGINE DEMO &amp; CODE</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41370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258528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1800" dirty="0">
                <a:solidFill>
                  <a:schemeClr val="dk1"/>
                </a:solidFill>
                <a:latin typeface="Book Antiqua" panose="02040602050305030304" pitchFamily="18" charset="0"/>
                <a:ea typeface="Calibri"/>
                <a:cs typeface="Calibri"/>
                <a:sym typeface="Calibri"/>
              </a:rPr>
              <a:t>By leveraging the power of natural language processing and semantic search, this approach has the potential to revolutionize video search. By focusing on the rich tapestry of information within subtitles, we can unlock a new level of accuracy and relevance in search results. This not only enhances the user experience for everyone, but also empowers a wider audience to access the wealth of knowledge housed within video content. This project represents a significant step forward, paving the way for an even more inclusive and informative future of video search.</a:t>
            </a:r>
            <a:endParaRPr lang="en-IN"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CONCLUSION</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00175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4" y="1103229"/>
            <a:ext cx="10983686" cy="3831778"/>
          </a:xfrm>
          <a:prstGeom prst="rect">
            <a:avLst/>
          </a:prstGeom>
          <a:noFill/>
          <a:ln>
            <a:noFill/>
          </a:ln>
        </p:spPr>
        <p:txBody>
          <a:bodyPr spcFirstLastPara="1" wrap="square" lIns="91425" tIns="45700" rIns="91425" bIns="45700" anchor="t" anchorCtr="0">
            <a:spAutoFit/>
          </a:bodyPr>
          <a:lstStyle/>
          <a:p>
            <a:pPr marR="0" lvl="0" rtl="0">
              <a:lnSpc>
                <a:spcPct val="150000"/>
              </a:lnSpc>
              <a:spcBef>
                <a:spcPts val="0"/>
              </a:spcBef>
              <a:spcAft>
                <a:spcPts val="0"/>
              </a:spcAft>
              <a:buClr>
                <a:schemeClr val="dk1"/>
              </a:buClr>
              <a:buSzPts val="1800"/>
            </a:pPr>
            <a:r>
              <a:rPr lang="en-US" sz="1800" dirty="0">
                <a:solidFill>
                  <a:schemeClr val="dk1"/>
                </a:solidFill>
                <a:latin typeface="Book Antiqua" panose="02040602050305030304" pitchFamily="18" charset="0"/>
                <a:ea typeface="Calibri"/>
                <a:cs typeface="Calibri"/>
                <a:sym typeface="Calibri"/>
              </a:rPr>
              <a:t>The goal of this project is to create a sophisticated search engine algorithm that can efficiently retrieve subtitles based on user queries. The algorithm will place a special emphasis on the content of the subtitles. To achieve this, we will leverage natural language processing (NLP) and machine learning (ML) techniques, which will ultimately enhance the accuracy and relevance of the search results delivered to the user.</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q"/>
            </a:pPr>
            <a:r>
              <a:rPr lang="en-US" sz="1800" dirty="0">
                <a:solidFill>
                  <a:schemeClr val="dk1"/>
                </a:solidFill>
                <a:latin typeface="Book Antiqua" panose="02040602050305030304" pitchFamily="18" charset="0"/>
                <a:ea typeface="Calibri"/>
                <a:cs typeface="Calibri"/>
                <a:sym typeface="Calibri"/>
              </a:rPr>
              <a:t>Develop an advanced search engine algorithm that retrieves subtitles based on user queries, with a particular emphasis on subtitle content.</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q"/>
            </a:pPr>
            <a:r>
              <a:rPr lang="en-US" sz="1800" dirty="0">
                <a:solidFill>
                  <a:schemeClr val="dk1"/>
                </a:solidFill>
                <a:latin typeface="Book Antiqua" panose="02040602050305030304" pitchFamily="18" charset="0"/>
                <a:ea typeface="Calibri"/>
                <a:cs typeface="Calibri"/>
                <a:sym typeface="Calibri"/>
              </a:rPr>
              <a:t>Leverage natural language processing (NLP) and machine learning (ML) techniques to improve the accuracy and relevance of search results.</a:t>
            </a:r>
            <a:endParaRPr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6099463"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OBJECTIVE</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06131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4" y="1103229"/>
            <a:ext cx="10983686"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1800" dirty="0">
                <a:latin typeface="Book Antiqua" panose="02040602050305030304" pitchFamily="18" charset="0"/>
              </a:rPr>
              <a:t>In today's information age, search engines are bridges connecting users to the vast and constantly expanding sea of digital content. Google, a leader in search innovation, is dedicated to providing seamless and informative search experiences. This project tackles the challenge of improving search relevance for video content by utilizing video subtitles. By doing so, we aim to unlock video information and make it more accessible to a broader audience.</a:t>
            </a:r>
            <a:endParaRPr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6099463"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INTRODUCTION</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214162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4" y="1103229"/>
            <a:ext cx="10983686" cy="341627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US" sz="1800" b="1" dirty="0">
                <a:solidFill>
                  <a:schemeClr val="dk1"/>
                </a:solidFill>
                <a:latin typeface="Book Antiqua" panose="02040602050305030304" pitchFamily="18" charset="0"/>
                <a:ea typeface="Calibri"/>
                <a:cs typeface="Calibri"/>
                <a:sym typeface="Calibri"/>
              </a:rPr>
              <a:t> Keyword-based Search Engine:</a:t>
            </a:r>
            <a:r>
              <a:rPr lang="en-US" sz="1800" dirty="0">
                <a:solidFill>
                  <a:schemeClr val="dk1"/>
                </a:solidFill>
                <a:latin typeface="Book Antiqua" panose="02040602050305030304" pitchFamily="18" charset="0"/>
                <a:ea typeface="Calibri"/>
                <a:cs typeface="Calibri"/>
                <a:sym typeface="Calibri"/>
              </a:rPr>
              <a:t> Matches exact words in your query to indexed documents. Simpler, but struggles with synonyms or different phrasings. It will match our search query to web pages that contains the same keywords, without considering the deeper meaning or context of those words.</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endParaRPr lang="en-US" sz="1800" dirty="0">
              <a:solidFill>
                <a:schemeClr val="dk1"/>
              </a:solidFill>
              <a:latin typeface="Book Antiqua" panose="02040602050305030304" pitchFamily="18" charset="0"/>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US" sz="1800" b="1" dirty="0">
                <a:solidFill>
                  <a:schemeClr val="dk1"/>
                </a:solidFill>
                <a:latin typeface="Book Antiqua" panose="02040602050305030304" pitchFamily="18" charset="0"/>
                <a:ea typeface="Calibri"/>
                <a:cs typeface="Calibri"/>
                <a:sym typeface="Calibri"/>
              </a:rPr>
              <a:t>Semantic-based Search Engine: </a:t>
            </a:r>
            <a:r>
              <a:rPr lang="en-US" sz="1800" dirty="0">
                <a:solidFill>
                  <a:schemeClr val="dk1"/>
                </a:solidFill>
                <a:latin typeface="Book Antiqua" panose="02040602050305030304" pitchFamily="18" charset="0"/>
                <a:ea typeface="Calibri"/>
                <a:cs typeface="Calibri"/>
                <a:sym typeface="Calibri"/>
              </a:rPr>
              <a:t>Understands the meaning and context of your search. Delivers relevant results even if phrased differently. It is far more efficient and provides better results in comparison to “</a:t>
            </a:r>
            <a:r>
              <a:rPr lang="en-US" sz="1800" b="1" i="1" dirty="0">
                <a:solidFill>
                  <a:schemeClr val="dk1"/>
                </a:solidFill>
                <a:latin typeface="Book Antiqua" panose="02040602050305030304" pitchFamily="18" charset="0"/>
                <a:ea typeface="Calibri"/>
                <a:cs typeface="Calibri"/>
                <a:sym typeface="Calibri"/>
              </a:rPr>
              <a:t>keyword-based search engines</a:t>
            </a:r>
            <a:r>
              <a:rPr lang="en-US" sz="1800" dirty="0">
                <a:solidFill>
                  <a:schemeClr val="dk1"/>
                </a:solidFill>
                <a:latin typeface="Book Antiqua" panose="02040602050305030304" pitchFamily="18" charset="0"/>
                <a:ea typeface="Calibri"/>
                <a:cs typeface="Calibri"/>
                <a:sym typeface="Calibri"/>
              </a:rPr>
              <a:t>”.</a:t>
            </a:r>
          </a:p>
          <a:p>
            <a:pPr marR="0" lvl="0" algn="just" rtl="0">
              <a:lnSpc>
                <a:spcPct val="150000"/>
              </a:lnSpc>
              <a:spcBef>
                <a:spcPts val="0"/>
              </a:spcBef>
              <a:spcAft>
                <a:spcPts val="0"/>
              </a:spcAft>
              <a:buClr>
                <a:schemeClr val="dk1"/>
              </a:buClr>
              <a:buSzPts val="1800"/>
            </a:pPr>
            <a:endParaRPr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dirty="0">
                <a:solidFill>
                  <a:srgbClr val="FF0000"/>
                </a:solidFill>
                <a:latin typeface="Arial Black" panose="020B0A04020102020204" pitchFamily="34" charset="0"/>
                <a:ea typeface="Calibri"/>
                <a:cs typeface="Calibri"/>
                <a:sym typeface="Calibri"/>
              </a:rPr>
              <a:t>TYPES OF SEARCH ENGINES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5571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549377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1800" dirty="0">
                <a:solidFill>
                  <a:schemeClr val="dk1"/>
                </a:solidFill>
                <a:latin typeface="Book Antiqua" panose="02040602050305030304" pitchFamily="18" charset="0"/>
                <a:ea typeface="Calibri"/>
                <a:cs typeface="Calibri"/>
                <a:sym typeface="Calibri"/>
              </a:rPr>
              <a:t>There are two important steps that must be followed to implement search engine. They are as follows:</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b="1" dirty="0">
                <a:solidFill>
                  <a:schemeClr val="dk1"/>
                </a:solidFill>
                <a:latin typeface="Book Antiqua" panose="02040602050305030304" pitchFamily="18" charset="0"/>
                <a:ea typeface="Calibri"/>
                <a:cs typeface="Calibri"/>
                <a:sym typeface="Calibri"/>
              </a:rPr>
              <a:t>Ingesting the Documents</a:t>
            </a:r>
          </a:p>
          <a:p>
            <a:pPr lvl="2" algn="just">
              <a:lnSpc>
                <a:spcPct val="150000"/>
              </a:lnSpc>
              <a:buClr>
                <a:schemeClr val="dk1"/>
              </a:buClr>
              <a:buSzPts val="1800"/>
            </a:pPr>
            <a:r>
              <a:rPr lang="en-IN" sz="1800" b="1" dirty="0">
                <a:solidFill>
                  <a:schemeClr val="dk1"/>
                </a:solidFill>
                <a:latin typeface="Book Antiqua" panose="02040602050305030304" pitchFamily="18" charset="0"/>
                <a:ea typeface="Calibri"/>
                <a:cs typeface="Calibri"/>
                <a:sym typeface="Calibri"/>
              </a:rPr>
              <a:t>      </a:t>
            </a:r>
            <a:r>
              <a:rPr lang="en-IN" sz="1800" dirty="0">
                <a:solidFill>
                  <a:schemeClr val="dk1"/>
                </a:solidFill>
                <a:latin typeface="Book Antiqua" panose="02040602050305030304" pitchFamily="18" charset="0"/>
                <a:ea typeface="Calibri"/>
                <a:cs typeface="Calibri"/>
                <a:sym typeface="Calibri"/>
              </a:rPr>
              <a:t>1. Data Sampling</a:t>
            </a:r>
          </a:p>
          <a:p>
            <a:pPr lvl="1" algn="just">
              <a:lnSpc>
                <a:spcPct val="150000"/>
              </a:lnSpc>
              <a:buClr>
                <a:schemeClr val="dk1"/>
              </a:buClr>
              <a:buSzPts val="1800"/>
            </a:pPr>
            <a:r>
              <a:rPr lang="en-IN" sz="1800" dirty="0">
                <a:solidFill>
                  <a:schemeClr val="dk1"/>
                </a:solidFill>
                <a:latin typeface="Book Antiqua" panose="02040602050305030304" pitchFamily="18" charset="0"/>
                <a:ea typeface="Calibri"/>
                <a:cs typeface="Calibri"/>
                <a:sym typeface="Calibri"/>
              </a:rPr>
              <a:t>      2. Data Preprocessing</a:t>
            </a:r>
          </a:p>
          <a:p>
            <a:pPr lvl="1" algn="just">
              <a:lnSpc>
                <a:spcPct val="150000"/>
              </a:lnSpc>
              <a:buClr>
                <a:schemeClr val="dk1"/>
              </a:buClr>
              <a:buSzPts val="1800"/>
            </a:pPr>
            <a:r>
              <a:rPr lang="en-IN" sz="1800" dirty="0">
                <a:solidFill>
                  <a:schemeClr val="dk1"/>
                </a:solidFill>
                <a:latin typeface="Book Antiqua" panose="02040602050305030304" pitchFamily="18" charset="0"/>
                <a:ea typeface="Calibri"/>
                <a:cs typeface="Calibri"/>
                <a:sym typeface="Calibri"/>
              </a:rPr>
              <a:t>      3. Document Chunking</a:t>
            </a:r>
          </a:p>
          <a:p>
            <a:pPr lvl="1" algn="just">
              <a:lnSpc>
                <a:spcPct val="150000"/>
              </a:lnSpc>
              <a:buClr>
                <a:schemeClr val="dk1"/>
              </a:buClr>
              <a:buSzPts val="1800"/>
            </a:pPr>
            <a:r>
              <a:rPr lang="en-IN" sz="1800" dirty="0">
                <a:solidFill>
                  <a:schemeClr val="dk1"/>
                </a:solidFill>
                <a:latin typeface="Book Antiqua" panose="02040602050305030304" pitchFamily="18" charset="0"/>
                <a:ea typeface="Calibri"/>
                <a:cs typeface="Calibri"/>
                <a:sym typeface="Calibri"/>
              </a:rPr>
              <a:t>      4. Text Vectorization</a:t>
            </a:r>
          </a:p>
          <a:p>
            <a:pPr lvl="1" algn="just">
              <a:lnSpc>
                <a:spcPct val="150000"/>
              </a:lnSpc>
              <a:buClr>
                <a:schemeClr val="dk1"/>
              </a:buClr>
              <a:buSzPts val="1800"/>
            </a:pPr>
            <a:r>
              <a:rPr lang="en-IN" sz="1800" dirty="0">
                <a:solidFill>
                  <a:schemeClr val="dk1"/>
                </a:solidFill>
                <a:latin typeface="Book Antiqua" panose="02040602050305030304" pitchFamily="18" charset="0"/>
                <a:ea typeface="Calibri"/>
                <a:cs typeface="Calibri"/>
                <a:sym typeface="Calibri"/>
              </a:rPr>
              <a:t>      5. Storing Embeddings in Chromadb</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b="1" dirty="0">
                <a:solidFill>
                  <a:schemeClr val="dk1"/>
                </a:solidFill>
                <a:latin typeface="Book Antiqua" panose="02040602050305030304" pitchFamily="18" charset="0"/>
                <a:ea typeface="Calibri"/>
                <a:cs typeface="Calibri"/>
                <a:sym typeface="Calibri"/>
              </a:rPr>
              <a:t>Retrieving the Documents</a:t>
            </a:r>
          </a:p>
          <a:p>
            <a:pPr rtl="0" fontAlgn="base">
              <a:lnSpc>
                <a:spcPct val="150000"/>
              </a:lnSpc>
              <a:spcBef>
                <a:spcPts val="0"/>
              </a:spcBef>
              <a:spcAft>
                <a:spcPts val="0"/>
              </a:spcAft>
            </a:pPr>
            <a:r>
              <a:rPr lang="en-IN" sz="1800" b="1" dirty="0">
                <a:solidFill>
                  <a:schemeClr val="dk1"/>
                </a:solidFill>
                <a:latin typeface="Book Antiqua" panose="02040602050305030304" pitchFamily="18" charset="0"/>
                <a:ea typeface="Calibri"/>
                <a:cs typeface="Calibri"/>
                <a:sym typeface="Calibri"/>
              </a:rPr>
              <a:t>      </a:t>
            </a:r>
            <a:r>
              <a:rPr lang="en-IN" sz="1800" dirty="0">
                <a:solidFill>
                  <a:schemeClr val="dk1"/>
                </a:solidFill>
                <a:latin typeface="Book Antiqua" panose="02040602050305030304" pitchFamily="18" charset="0"/>
                <a:ea typeface="Calibri"/>
                <a:cs typeface="Calibri"/>
                <a:sym typeface="Calibri"/>
              </a:rPr>
              <a:t>1.</a:t>
            </a:r>
            <a:r>
              <a:rPr lang="en-IN" sz="1800" b="1" dirty="0">
                <a:solidFill>
                  <a:schemeClr val="dk1"/>
                </a:solidFill>
                <a:latin typeface="Book Antiqua" panose="02040602050305030304" pitchFamily="18" charset="0"/>
                <a:ea typeface="Calibri"/>
                <a:cs typeface="Calibri"/>
                <a:sym typeface="Calibri"/>
              </a:rPr>
              <a:t> </a:t>
            </a:r>
            <a:r>
              <a:rPr lang="en-US" sz="1800" b="0" i="0" u="none" strike="noStrike" dirty="0">
                <a:solidFill>
                  <a:srgbClr val="000000"/>
                </a:solidFill>
                <a:effectLst/>
                <a:latin typeface="Book Antiqua" panose="02040602050305030304" pitchFamily="18" charset="0"/>
              </a:rPr>
              <a:t>Take the user's search query and preprocess the query (if needed).</a:t>
            </a:r>
          </a:p>
          <a:p>
            <a:pPr rtl="0" fontAlgn="base">
              <a:lnSpc>
                <a:spcPct val="150000"/>
              </a:lnSpc>
              <a:spcBef>
                <a:spcPts val="0"/>
              </a:spcBef>
              <a:spcAft>
                <a:spcPts val="0"/>
              </a:spcAft>
            </a:pPr>
            <a:r>
              <a:rPr lang="en-US" sz="1800" b="0" i="0" u="none" strike="noStrike" dirty="0">
                <a:solidFill>
                  <a:srgbClr val="000000"/>
                </a:solidFill>
                <a:effectLst/>
                <a:latin typeface="Book Antiqua" panose="02040602050305030304" pitchFamily="18" charset="0"/>
              </a:rPr>
              <a:t>      2. Create query embedding.</a:t>
            </a:r>
          </a:p>
          <a:p>
            <a:pPr rtl="0" fontAlgn="base">
              <a:lnSpc>
                <a:spcPct val="150000"/>
              </a:lnSpc>
              <a:spcBef>
                <a:spcPts val="0"/>
              </a:spcBef>
              <a:spcAft>
                <a:spcPts val="0"/>
              </a:spcAft>
            </a:pPr>
            <a:r>
              <a:rPr lang="en-US" sz="1800" dirty="0">
                <a:latin typeface="Book Antiqua" panose="02040602050305030304" pitchFamily="18" charset="0"/>
              </a:rPr>
              <a:t>      3. </a:t>
            </a:r>
            <a:r>
              <a:rPr lang="en-US" sz="1800" b="0" i="0" u="none" strike="noStrike" dirty="0">
                <a:solidFill>
                  <a:srgbClr val="000000"/>
                </a:solidFill>
                <a:effectLst/>
                <a:latin typeface="Book Antiqua" panose="02040602050305030304" pitchFamily="18" charset="0"/>
              </a:rPr>
              <a:t>Using cosine distance, calculate the similarity score b/w embeddings of documents and user query.</a:t>
            </a:r>
          </a:p>
          <a:p>
            <a:pPr rtl="0" fontAlgn="base">
              <a:lnSpc>
                <a:spcPct val="150000"/>
              </a:lnSpc>
              <a:spcBef>
                <a:spcPts val="0"/>
              </a:spcBef>
              <a:spcAft>
                <a:spcPts val="0"/>
              </a:spcAft>
            </a:pPr>
            <a:r>
              <a:rPr lang="en-US" sz="1800" dirty="0">
                <a:latin typeface="Book Antiqua" panose="02040602050305030304" pitchFamily="18" charset="0"/>
              </a:rPr>
              <a:t>      4. R</a:t>
            </a:r>
            <a:r>
              <a:rPr lang="en-US" sz="1800" b="0" i="0" u="none" strike="noStrike" dirty="0">
                <a:solidFill>
                  <a:srgbClr val="000000"/>
                </a:solidFill>
                <a:effectLst/>
                <a:latin typeface="Book Antiqua" panose="02040602050305030304" pitchFamily="18" charset="0"/>
              </a:rPr>
              <a:t>eturns the most relevant candidate documents as per user’s search query.</a:t>
            </a:r>
          </a:p>
          <a:p>
            <a:pPr marR="0" lvl="0" algn="just" rtl="0">
              <a:lnSpc>
                <a:spcPct val="150000"/>
              </a:lnSpc>
              <a:spcBef>
                <a:spcPts val="0"/>
              </a:spcBef>
              <a:spcAft>
                <a:spcPts val="0"/>
              </a:spcAft>
              <a:buClr>
                <a:schemeClr val="dk1"/>
              </a:buClr>
              <a:buSzPts val="1800"/>
            </a:pPr>
            <a:endParaRPr lang="en-IN" sz="1800" b="1"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WORKFLOW</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27859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263144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Book Antiqua" panose="02040602050305030304" pitchFamily="18" charset="0"/>
                <a:ea typeface="Calibri"/>
                <a:cs typeface="Calibri"/>
                <a:sym typeface="Calibri"/>
              </a:rPr>
              <a:t>1. Data Sampling</a:t>
            </a:r>
          </a:p>
          <a:p>
            <a:pPr marR="0" lvl="0" algn="just" rtl="0">
              <a:lnSpc>
                <a:spcPct val="150000"/>
              </a:lnSpc>
              <a:spcBef>
                <a:spcPts val="0"/>
              </a:spcBef>
              <a:spcAft>
                <a:spcPts val="0"/>
              </a:spcAft>
              <a:buClr>
                <a:schemeClr val="dk1"/>
              </a:buClr>
              <a:buSzPts val="1800"/>
            </a:pPr>
            <a:r>
              <a:rPr lang="en-IN" sz="1800" dirty="0">
                <a:solidFill>
                  <a:schemeClr val="dk1"/>
                </a:solidFill>
                <a:latin typeface="Book Antiqua" panose="02040602050305030304" pitchFamily="18" charset="0"/>
                <a:ea typeface="Calibri"/>
                <a:cs typeface="Calibri"/>
                <a:sym typeface="Calibri"/>
              </a:rPr>
              <a:t>We started with a </a:t>
            </a:r>
            <a:r>
              <a:rPr lang="en-IN" sz="1800" b="1" i="1" dirty="0">
                <a:solidFill>
                  <a:schemeClr val="dk1"/>
                </a:solidFill>
                <a:latin typeface="Book Antiqua" panose="02040602050305030304" pitchFamily="18" charset="0"/>
                <a:ea typeface="Calibri"/>
                <a:cs typeface="Calibri"/>
                <a:sym typeface="Calibri"/>
              </a:rPr>
              <a:t>“eng_subtitle_database.db”</a:t>
            </a:r>
            <a:r>
              <a:rPr lang="en-IN" sz="1800" dirty="0">
                <a:solidFill>
                  <a:schemeClr val="dk1"/>
                </a:solidFill>
                <a:latin typeface="Book Antiqua" panose="02040602050305030304" pitchFamily="18" charset="0"/>
                <a:ea typeface="Calibri"/>
                <a:cs typeface="Calibri"/>
                <a:sym typeface="Calibri"/>
              </a:rPr>
              <a:t> file. First of all, we used sqlite3 to connect to the database and extract the dataset. After that we have to load the dataset as a pandas dataframe to for further processing. Though, the subtitle_content available is encoded with </a:t>
            </a:r>
            <a:r>
              <a:rPr lang="en-IN" sz="1800" b="1" i="1" dirty="0">
                <a:solidFill>
                  <a:schemeClr val="dk1"/>
                </a:solidFill>
                <a:latin typeface="Book Antiqua" panose="02040602050305030304" pitchFamily="18" charset="0"/>
                <a:ea typeface="Calibri"/>
                <a:cs typeface="Calibri"/>
                <a:sym typeface="Calibri"/>
              </a:rPr>
              <a:t>“latin-1” </a:t>
            </a:r>
            <a:r>
              <a:rPr lang="en-IN" sz="1800" dirty="0">
                <a:solidFill>
                  <a:schemeClr val="dk1"/>
                </a:solidFill>
                <a:latin typeface="Book Antiqua" panose="02040602050305030304" pitchFamily="18" charset="0"/>
                <a:ea typeface="Calibri"/>
                <a:cs typeface="Calibri"/>
                <a:sym typeface="Calibri"/>
              </a:rPr>
              <a:t>encoding, we have decoded it first. The first issue, we encountered was to sample the data because there were around 82k subtitle available, we have just taken a 30% of the actual available content.</a:t>
            </a:r>
            <a:endParaRPr lang="en-IN" sz="2400" b="0" dirty="0">
              <a:solidFill>
                <a:srgbClr val="CCCCCC"/>
              </a:solidFill>
              <a:effectLst/>
              <a:highlight>
                <a:srgbClr val="1F1F1F"/>
              </a:highlight>
              <a:latin typeface="Consolas" panose="020B0609020204030204" pitchFamily="49" charset="0"/>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INGESTING THE DOCUMENTS</a:t>
            </a:r>
            <a:endParaRPr sz="3600" b="1" i="0" u="none" strike="noStrike" cap="none" dirty="0">
              <a:solidFill>
                <a:srgbClr val="FF0000"/>
              </a:solidFill>
              <a:latin typeface="Arial Black" panose="020B0A04020102020204" pitchFamily="34" charset="0"/>
              <a:ea typeface="Calibri"/>
              <a:cs typeface="Calibri"/>
              <a:sym typeface="Calibri"/>
            </a:endParaRPr>
          </a:p>
        </p:txBody>
      </p:sp>
      <p:sp>
        <p:nvSpPr>
          <p:cNvPr id="2" name="Rectangle 1">
            <a:extLst>
              <a:ext uri="{FF2B5EF4-FFF2-40B4-BE49-F238E27FC236}">
                <a16:creationId xmlns:a16="http://schemas.microsoft.com/office/drawing/2014/main" id="{A8E3BEBC-9378-01D7-5E02-F230192D38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82498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316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429344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Book Antiqua" panose="02040602050305030304" pitchFamily="18" charset="0"/>
                <a:ea typeface="Calibri"/>
                <a:cs typeface="Calibri"/>
                <a:sym typeface="Calibri"/>
              </a:rPr>
              <a:t>2. Data Preprocessing</a:t>
            </a:r>
          </a:p>
          <a:p>
            <a:pPr marR="0" lvl="0" algn="just" rtl="0">
              <a:lnSpc>
                <a:spcPct val="150000"/>
              </a:lnSpc>
              <a:spcBef>
                <a:spcPts val="0"/>
              </a:spcBef>
              <a:spcAft>
                <a:spcPts val="0"/>
              </a:spcAft>
              <a:buClr>
                <a:schemeClr val="dk1"/>
              </a:buClr>
              <a:buSzPts val="1800"/>
            </a:pPr>
            <a:r>
              <a:rPr lang="en-US" sz="1800" dirty="0">
                <a:latin typeface="Book Antiqua" panose="02040602050305030304" pitchFamily="18" charset="0"/>
              </a:rPr>
              <a:t>We created a special function that performs several tasks on the text data. This includes:</a:t>
            </a:r>
          </a:p>
          <a:p>
            <a:pPr marL="285750" lvl="3" indent="-285750" algn="just">
              <a:lnSpc>
                <a:spcPct val="150000"/>
              </a:lnSpc>
              <a:buClr>
                <a:schemeClr val="dk1"/>
              </a:buClr>
              <a:buSzPts val="1800"/>
              <a:buFont typeface="Wingdings" panose="05000000000000000000" pitchFamily="2" charset="2"/>
              <a:buChar char="ü"/>
            </a:pPr>
            <a:r>
              <a:rPr lang="en-US" sz="1800" dirty="0">
                <a:latin typeface="Book Antiqua" panose="02040602050305030304" pitchFamily="18" charset="0"/>
              </a:rPr>
              <a:t>Removes timestamps that track when the data was collected.</a:t>
            </a:r>
          </a:p>
          <a:p>
            <a:pPr marL="285750" lvl="3" indent="-285750" algn="just">
              <a:lnSpc>
                <a:spcPct val="150000"/>
              </a:lnSpc>
              <a:buClr>
                <a:schemeClr val="dk1"/>
              </a:buClr>
              <a:buSzPts val="1800"/>
              <a:buFont typeface="Wingdings" panose="05000000000000000000" pitchFamily="2" charset="2"/>
              <a:buChar char="ü"/>
            </a:pPr>
            <a:r>
              <a:rPr lang="en-US" sz="1800" dirty="0">
                <a:latin typeface="Book Antiqua" panose="02040602050305030304" pitchFamily="18" charset="0"/>
              </a:rPr>
              <a:t>Converts all the text to lowercase for consistency. </a:t>
            </a:r>
          </a:p>
          <a:p>
            <a:pPr marL="285750" lvl="3" indent="-285750" algn="just">
              <a:lnSpc>
                <a:spcPct val="150000"/>
              </a:lnSpc>
              <a:buClr>
                <a:schemeClr val="dk1"/>
              </a:buClr>
              <a:buSzPts val="1800"/>
              <a:buFont typeface="Wingdings" panose="05000000000000000000" pitchFamily="2" charset="2"/>
              <a:buChar char="ü"/>
            </a:pPr>
            <a:r>
              <a:rPr lang="en-US" sz="1800" dirty="0">
                <a:latin typeface="Book Antiqua" panose="02040602050305030304" pitchFamily="18" charset="0"/>
              </a:rPr>
              <a:t>Eliminates common words (stopwords) that don't hold much meaning. </a:t>
            </a:r>
          </a:p>
          <a:p>
            <a:pPr marL="285750" lvl="3" indent="-285750" algn="just">
              <a:lnSpc>
                <a:spcPct val="150000"/>
              </a:lnSpc>
              <a:buClr>
                <a:schemeClr val="dk1"/>
              </a:buClr>
              <a:buSzPts val="1800"/>
              <a:buFont typeface="Wingdings" panose="05000000000000000000" pitchFamily="2" charset="2"/>
              <a:buChar char="ü"/>
            </a:pPr>
            <a:r>
              <a:rPr lang="en-US" sz="1800" dirty="0">
                <a:latin typeface="Book Antiqua" panose="02040602050305030304" pitchFamily="18" charset="0"/>
              </a:rPr>
              <a:t>Gets rid of anything that isn't actual text (like symbols or punctuation).</a:t>
            </a:r>
          </a:p>
          <a:p>
            <a:pPr marL="285750" lvl="3" indent="-285750" algn="just">
              <a:lnSpc>
                <a:spcPct val="150000"/>
              </a:lnSpc>
              <a:buClr>
                <a:schemeClr val="dk1"/>
              </a:buClr>
              <a:buSzPts val="1800"/>
              <a:buFont typeface="Wingdings" panose="05000000000000000000" pitchFamily="2" charset="2"/>
              <a:buChar char="ü"/>
            </a:pPr>
            <a:endParaRPr lang="en-US" sz="1800" dirty="0">
              <a:latin typeface="Book Antiqua" panose="02040602050305030304" pitchFamily="18" charset="0"/>
            </a:endParaRPr>
          </a:p>
          <a:p>
            <a:pPr lvl="3" algn="just">
              <a:lnSpc>
                <a:spcPct val="150000"/>
              </a:lnSpc>
              <a:buClr>
                <a:schemeClr val="dk1"/>
              </a:buClr>
              <a:buSzPts val="1800"/>
            </a:pPr>
            <a:r>
              <a:rPr lang="en-US" sz="1800" dirty="0">
                <a:latin typeface="Book Antiqua" panose="02040602050305030304" pitchFamily="18" charset="0"/>
              </a:rPr>
              <a:t>Additionally, due to system configuration limitations we are have trouble with the dataset, so we have stored the cleaned dataset after data processing as parquet file for faster and better memory optimization. Parquet files are memory efficient and faster than csv to load and retrieve the data.</a:t>
            </a: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INGESTING THE DOCUMENTS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75644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387794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Book Antiqua" panose="02040602050305030304" pitchFamily="18" charset="0"/>
                <a:ea typeface="Calibri"/>
                <a:cs typeface="Calibri"/>
                <a:sym typeface="Calibri"/>
              </a:rPr>
              <a:t>3. Document Chunking</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ü"/>
            </a:pPr>
            <a:r>
              <a:rPr lang="en-US" sz="1800" dirty="0">
                <a:solidFill>
                  <a:schemeClr val="dk1"/>
                </a:solidFill>
                <a:latin typeface="Book Antiqua" panose="02040602050305030304" pitchFamily="18" charset="0"/>
                <a:ea typeface="Calibri"/>
                <a:cs typeface="Calibri"/>
                <a:sym typeface="Calibri"/>
              </a:rPr>
              <a:t>When dealing with massive amounts of text data, a technique called "embeddings" can be used to represent the text in a way that machines can understand. However, this process can sometimes lose important information, especially with very long documents.</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ü"/>
            </a:pPr>
            <a:r>
              <a:rPr lang="en-US" sz="1800" dirty="0">
                <a:solidFill>
                  <a:schemeClr val="dk1"/>
                </a:solidFill>
                <a:latin typeface="Book Antiqua" panose="02040602050305030304" pitchFamily="18" charset="0"/>
                <a:ea typeface="Calibri"/>
                <a:cs typeface="Calibri"/>
                <a:sym typeface="Calibri"/>
              </a:rPr>
              <a:t>To tackle information loss in embedding large text chunks, a technique called "chunking" is employed.</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ü"/>
            </a:pPr>
            <a:r>
              <a:rPr lang="en-US" sz="1800" dirty="0">
                <a:solidFill>
                  <a:schemeClr val="dk1"/>
                </a:solidFill>
                <a:latin typeface="Book Antiqua" panose="02040602050305030304" pitchFamily="18" charset="0"/>
                <a:ea typeface="Calibri"/>
                <a:cs typeface="Calibri"/>
                <a:sym typeface="Calibri"/>
              </a:rPr>
              <a:t>By splitting documents into smaller, manageable pieces, we can create more accurate text embeddings as machines can better understand the content. </a:t>
            </a:r>
          </a:p>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ü"/>
            </a:pPr>
            <a:r>
              <a:rPr lang="en-US" sz="1800" dirty="0">
                <a:solidFill>
                  <a:schemeClr val="dk1"/>
                </a:solidFill>
                <a:latin typeface="Book Antiqua" panose="02040602050305030304" pitchFamily="18" charset="0"/>
                <a:ea typeface="Calibri"/>
                <a:cs typeface="Calibri"/>
                <a:sym typeface="Calibri"/>
              </a:rPr>
              <a:t>This approach is like chopping large documents into bite-sized pieces for better comprehension.</a:t>
            </a:r>
            <a:endParaRPr lang="en-IN" sz="1800" dirty="0">
              <a:solidFill>
                <a:schemeClr val="dk1"/>
              </a:solidFill>
              <a:latin typeface="Book Antiqua" panose="02040602050305030304" pitchFamily="18" charset="0"/>
              <a:ea typeface="Calibri"/>
              <a:cs typeface="Calibri"/>
              <a:sym typeface="Calibri"/>
            </a:endParaRPr>
          </a:p>
          <a:p>
            <a:pPr marR="0" lvl="0" algn="just" rtl="0">
              <a:lnSpc>
                <a:spcPct val="150000"/>
              </a:lnSpc>
              <a:spcBef>
                <a:spcPts val="0"/>
              </a:spcBef>
              <a:spcAft>
                <a:spcPts val="0"/>
              </a:spcAft>
              <a:buClr>
                <a:schemeClr val="dk1"/>
              </a:buClr>
              <a:buSzPts val="1800"/>
            </a:pPr>
            <a:endParaRPr lang="en-IN"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INGESTING THE DOCUMENTS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330068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22513" y="1103229"/>
            <a:ext cx="11266715" cy="507827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IN" sz="2000" b="1" dirty="0">
                <a:solidFill>
                  <a:schemeClr val="dk1"/>
                </a:solidFill>
                <a:latin typeface="Book Antiqua" panose="02040602050305030304" pitchFamily="18" charset="0"/>
                <a:ea typeface="Calibri"/>
                <a:cs typeface="Calibri"/>
                <a:sym typeface="Calibri"/>
              </a:rPr>
              <a:t>4. Text Vectorization</a:t>
            </a:r>
          </a:p>
          <a:p>
            <a:pPr marR="0" lvl="0" algn="just" rtl="0">
              <a:lnSpc>
                <a:spcPct val="150000"/>
              </a:lnSpc>
              <a:spcBef>
                <a:spcPts val="0"/>
              </a:spcBef>
              <a:spcAft>
                <a:spcPts val="0"/>
              </a:spcAft>
              <a:buClr>
                <a:schemeClr val="dk1"/>
              </a:buClr>
              <a:buSzPts val="1800"/>
            </a:pPr>
            <a:r>
              <a:rPr lang="en-US" sz="1800" dirty="0">
                <a:solidFill>
                  <a:schemeClr val="dk1"/>
                </a:solidFill>
                <a:latin typeface="Book Antiqua" panose="02040602050305030304" pitchFamily="18" charset="0"/>
                <a:ea typeface="Calibri"/>
                <a:cs typeface="Calibri"/>
                <a:sym typeface="Calibri"/>
              </a:rPr>
              <a:t>To bridge the communication gap between humans and machines, we leverage a technique called "text vectorization." This process essentially translates words into numerical representations machines can understand and analyze. Different techniques offer varying levels of sophistication for this conversion:</a:t>
            </a:r>
          </a:p>
          <a:p>
            <a:pPr marL="285750" lvl="2" indent="-285750" algn="just">
              <a:lnSpc>
                <a:spcPct val="150000"/>
              </a:lnSpc>
              <a:buClr>
                <a:schemeClr val="dk1"/>
              </a:buClr>
              <a:buSzPts val="1800"/>
              <a:buFont typeface="Wingdings" panose="05000000000000000000" pitchFamily="2" charset="2"/>
              <a:buChar char="ü"/>
            </a:pPr>
            <a:r>
              <a:rPr lang="en-US" sz="1800" b="1" dirty="0">
                <a:solidFill>
                  <a:schemeClr val="dk1"/>
                </a:solidFill>
                <a:latin typeface="Book Antiqua" panose="02040602050305030304" pitchFamily="18" charset="0"/>
                <a:ea typeface="Calibri"/>
                <a:cs typeface="Calibri"/>
                <a:sym typeface="Calibri"/>
              </a:rPr>
              <a:t>BOW/TF-IDF: </a:t>
            </a:r>
            <a:r>
              <a:rPr lang="en-US" sz="1800" dirty="0">
                <a:solidFill>
                  <a:schemeClr val="dk1"/>
                </a:solidFill>
                <a:latin typeface="Book Antiqua" panose="02040602050305030304" pitchFamily="18" charset="0"/>
                <a:ea typeface="Calibri"/>
                <a:cs typeface="Calibri"/>
                <a:sym typeface="Calibri"/>
              </a:rPr>
              <a:t>This method creates a basic fingerprint by counting word occurrences. It excels at identifying exact matches, making it suitable for keyword-based search engines where finding specific terms is paramount.</a:t>
            </a:r>
            <a:endParaRPr lang="en-US" sz="1800" b="1" dirty="0">
              <a:solidFill>
                <a:schemeClr val="dk1"/>
              </a:solidFill>
              <a:latin typeface="Book Antiqua" panose="02040602050305030304" pitchFamily="18" charset="0"/>
              <a:ea typeface="Calibri"/>
              <a:cs typeface="Calibri"/>
              <a:sym typeface="Calibri"/>
            </a:endParaRPr>
          </a:p>
          <a:p>
            <a:pPr marL="285750" lvl="2" indent="-285750" algn="just">
              <a:lnSpc>
                <a:spcPct val="150000"/>
              </a:lnSpc>
              <a:buClr>
                <a:schemeClr val="dk1"/>
              </a:buClr>
              <a:buSzPts val="1800"/>
              <a:buFont typeface="Wingdings" panose="05000000000000000000" pitchFamily="2" charset="2"/>
              <a:buChar char="ü"/>
            </a:pPr>
            <a:r>
              <a:rPr lang="en-US" sz="1800" b="1" dirty="0">
                <a:solidFill>
                  <a:schemeClr val="dk1"/>
                </a:solidFill>
                <a:latin typeface="Book Antiqua" panose="02040602050305030304" pitchFamily="18" charset="0"/>
                <a:ea typeface="Calibri"/>
                <a:cs typeface="Calibri"/>
                <a:sym typeface="Calibri"/>
              </a:rPr>
              <a:t>BERT Embeddings (utilized in this project): </a:t>
            </a:r>
            <a:r>
              <a:rPr lang="en-US" sz="1800" dirty="0">
                <a:solidFill>
                  <a:schemeClr val="dk1"/>
                </a:solidFill>
                <a:latin typeface="Book Antiqua" panose="02040602050305030304" pitchFamily="18" charset="0"/>
                <a:ea typeface="Calibri"/>
                <a:cs typeface="Calibri"/>
                <a:sym typeface="Calibri"/>
              </a:rPr>
              <a:t>This more advanced approach delves deeper, considering not just word frequency but also meaning and context. BERT excels in semantic search, where grasping the overall intent of a query is crucial. By employing BERT embeddings, we empower the search engine to understand the nuances of human language, leading to more relevant and insightful video content retrieval.</a:t>
            </a:r>
            <a:endParaRPr lang="en-IN" sz="1800" dirty="0">
              <a:solidFill>
                <a:schemeClr val="dk1"/>
              </a:solidFill>
              <a:latin typeface="Book Antiqua" panose="02040602050305030304" pitchFamily="18" charset="0"/>
              <a:ea typeface="Calibri"/>
              <a:cs typeface="Calibri"/>
              <a:sym typeface="Calibri"/>
            </a:endParaRPr>
          </a:p>
        </p:txBody>
      </p:sp>
      <p:sp>
        <p:nvSpPr>
          <p:cNvPr id="105" name="Google Shape;105;p3"/>
          <p:cNvSpPr txBox="1"/>
          <p:nvPr/>
        </p:nvSpPr>
        <p:spPr>
          <a:xfrm>
            <a:off x="427656" y="416554"/>
            <a:ext cx="9053801" cy="53549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600" b="1" i="0" u="none" strike="noStrike" cap="none" dirty="0">
                <a:solidFill>
                  <a:srgbClr val="FF0000"/>
                </a:solidFill>
                <a:latin typeface="Arial Black" panose="020B0A04020102020204" pitchFamily="34" charset="0"/>
                <a:ea typeface="Calibri"/>
                <a:cs typeface="Calibri"/>
                <a:sym typeface="Calibri"/>
              </a:rPr>
              <a:t>INGESTING THE DOCUMENTS</a:t>
            </a:r>
            <a:endParaRPr sz="3600" b="1" i="0" u="none" strike="noStrike" cap="none" dirty="0">
              <a:solidFill>
                <a:srgbClr val="FF0000"/>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367889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1312</Words>
  <Application>Microsoft Office PowerPoint</Application>
  <PresentationFormat>Widescreen</PresentationFormat>
  <Paragraphs>84</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Libre Baskerville</vt:lpstr>
      <vt:lpstr>Calibri</vt:lpstr>
      <vt:lpstr>Lato Black</vt:lpstr>
      <vt:lpstr>Arial</vt:lpstr>
      <vt:lpstr>Rockwell Extra Bold</vt:lpstr>
      <vt:lpstr>Arial Black</vt:lpstr>
      <vt:lpstr>Wingdings</vt:lpstr>
      <vt:lpstr>Book Antiqua</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Prince Abhi</cp:lastModifiedBy>
  <cp:revision>17</cp:revision>
  <dcterms:created xsi:type="dcterms:W3CDTF">2021-02-16T05:19:01Z</dcterms:created>
  <dcterms:modified xsi:type="dcterms:W3CDTF">2024-04-25T07:53:42Z</dcterms:modified>
</cp:coreProperties>
</file>