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67" r:id="rId11"/>
    <p:sldId id="2146847057"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in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dirty="0" smtClean="0">
                <a:solidFill>
                  <a:schemeClr val="accent1">
                    <a:lumMod val="75000"/>
                  </a:schemeClr>
                </a:solidFill>
                <a:latin typeface="Arial"/>
                <a:cs typeface="Arial"/>
              </a:rPr>
              <a:t>Srinivas v</a:t>
            </a:r>
            <a:r>
              <a:rPr lang="en-US" sz="2000" b="1" dirty="0" smtClean="0">
                <a:solidFill>
                  <a:schemeClr val="accent1">
                    <a:lumMod val="75000"/>
                  </a:schemeClr>
                </a:solidFill>
                <a:latin typeface="Arial"/>
                <a:cs typeface="Arial"/>
              </a:rPr>
              <a:t> </a:t>
            </a:r>
            <a:r>
              <a:rPr lang="en-US" sz="2000" b="1" dirty="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J.K.K </a:t>
            </a:r>
            <a:r>
              <a:rPr lang="en-US" sz="2000" b="1" dirty="0" err="1">
                <a:solidFill>
                  <a:schemeClr val="accent1">
                    <a:lumMod val="75000"/>
                  </a:schemeClr>
                </a:solidFill>
                <a:latin typeface="Arial"/>
                <a:cs typeface="Arial"/>
              </a:rPr>
              <a:t>Munirajah</a:t>
            </a:r>
            <a:r>
              <a:rPr lang="en-US" sz="2000" b="1" dirty="0">
                <a:solidFill>
                  <a:schemeClr val="accent1">
                    <a:lumMod val="75000"/>
                  </a:schemeClr>
                </a:solidFill>
                <a:latin typeface="Arial"/>
                <a:cs typeface="Arial"/>
              </a:rPr>
              <a:t> College Of Technology – </a:t>
            </a:r>
            <a:r>
              <a:rPr lang="en-US" sz="2000" b="1" dirty="0" smtClean="0">
                <a:solidFill>
                  <a:schemeClr val="accent1">
                    <a:lumMod val="75000"/>
                  </a:schemeClr>
                </a:solidFill>
                <a:latin typeface="Arial"/>
                <a:cs typeface="Arial"/>
              </a:rPr>
              <a:t>731221104307 </a:t>
            </a:r>
            <a:r>
              <a:rPr lang="en-US" sz="2000" b="1" dirty="0">
                <a:solidFill>
                  <a:schemeClr val="accent1">
                    <a:lumMod val="75000"/>
                  </a:schemeClr>
                </a:solidFill>
                <a:latin typeface="Arial"/>
                <a:cs typeface="Arial"/>
              </a:rPr>
              <a:t>– BE CSE III YEAR</a:t>
            </a:r>
          </a:p>
        </p:txBody>
      </p:sp>
    </p:spTree>
    <p:extLst>
      <p:ext uri="{BB962C8B-B14F-4D97-AF65-F5344CB8AC3E}">
        <p14:creationId xmlns:p14="http://schemas.microsoft.com/office/powerpoint/2010/main" val="95332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305435" indent="-305435"/>
            <a:r>
              <a:rPr lang="en-US" sz="2400" dirty="0"/>
              <a:t>Problem Statement: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200" b="1" dirty="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IN" sz="1200" b="1" dirty="0">
                <a:latin typeface="Calibri"/>
                <a:ea typeface="+mn-lt"/>
                <a:cs typeface="+mn-lt"/>
              </a:rPr>
              <a:t>Gather historical data on bike rentals, including time, date, location, and other relevant factors.</a:t>
            </a:r>
            <a:endParaRPr lang="en-IN" sz="1200" b="1" dirty="0">
              <a:latin typeface="Calibri"/>
              <a:cs typeface="Calibri"/>
            </a:endParaRPr>
          </a:p>
          <a:p>
            <a:pPr marL="629920" lvl="1" indent="-305435"/>
            <a:r>
              <a:rPr lang="en-IN" sz="1200" b="1" dirty="0">
                <a:latin typeface="Calibri"/>
                <a:ea typeface="+mn-lt"/>
                <a:cs typeface="+mn-lt"/>
              </a:rPr>
              <a:t>Utilize real-time data sources, such as weather conditions, events, and holidays, to enhance prediction accuracy.</a:t>
            </a:r>
            <a:endParaRPr lang="en-IN" sz="1200" b="1" dirty="0">
              <a:latin typeface="Calibri"/>
              <a:cs typeface="Calibri"/>
            </a:endParaRPr>
          </a:p>
          <a:p>
            <a:pPr marL="305435" indent="-305435"/>
            <a:r>
              <a:rPr lang="en-IN" sz="1200" b="1" dirty="0">
                <a:latin typeface="Calibri"/>
                <a:ea typeface="+mn-lt"/>
                <a:cs typeface="+mn-lt"/>
              </a:rPr>
              <a:t>Data </a:t>
            </a:r>
            <a:r>
              <a:rPr lang="en-IN" sz="1200" b="1" dirty="0" err="1">
                <a:latin typeface="Calibri"/>
                <a:ea typeface="+mn-lt"/>
                <a:cs typeface="+mn-lt"/>
              </a:rPr>
              <a:t>Preprocessing</a:t>
            </a:r>
            <a:r>
              <a:rPr lang="en-IN" sz="1200" b="1" dirty="0">
                <a:latin typeface="Calibri"/>
                <a:ea typeface="+mn-lt"/>
                <a:cs typeface="+mn-lt"/>
              </a:rPr>
              <a:t>:</a:t>
            </a:r>
            <a:endParaRPr lang="en-IN" sz="1200" b="1" dirty="0">
              <a:latin typeface="Calibri"/>
              <a:cs typeface="Calibri"/>
            </a:endParaRPr>
          </a:p>
          <a:p>
            <a:pPr marL="629920" lvl="1" indent="-305435"/>
            <a:r>
              <a:rPr lang="en-IN" sz="1200" b="1" dirty="0">
                <a:latin typeface="Calibri"/>
                <a:ea typeface="+mn-lt"/>
                <a:cs typeface="+mn-lt"/>
              </a:rPr>
              <a:t>Clean and </a:t>
            </a:r>
            <a:r>
              <a:rPr lang="en-IN" sz="1200" b="1" dirty="0" err="1">
                <a:latin typeface="Calibri"/>
                <a:ea typeface="+mn-lt"/>
                <a:cs typeface="+mn-lt"/>
              </a:rPr>
              <a:t>preprocess</a:t>
            </a:r>
            <a:r>
              <a:rPr lang="en-IN" sz="1200" b="1" dirty="0">
                <a:latin typeface="Calibri"/>
                <a:ea typeface="+mn-lt"/>
                <a:cs typeface="+mn-lt"/>
              </a:rPr>
              <a:t> the collected data to handle missing values, outliers, and inconsistencies.</a:t>
            </a:r>
            <a:endParaRPr lang="en-IN" sz="1200" b="1" dirty="0">
              <a:latin typeface="Calibri"/>
              <a:cs typeface="Calibri"/>
            </a:endParaRPr>
          </a:p>
          <a:p>
            <a:pPr marL="629920" lvl="1" indent="-305435"/>
            <a:r>
              <a:rPr lang="en-IN" sz="1200" b="1" dirty="0">
                <a:latin typeface="Calibri"/>
                <a:ea typeface="+mn-lt"/>
                <a:cs typeface="+mn-lt"/>
              </a:rPr>
              <a:t>Feature engineering to extract relevant features from the data that might impact bike demand.</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IN" sz="1200" b="1" dirty="0">
                <a:latin typeface="Calibri"/>
                <a:ea typeface="+mn-lt"/>
                <a:cs typeface="+mn-lt"/>
              </a:rPr>
              <a:t>Implement a machine learning algorithm, such as a time-series forecasting model (e.g., ARIMA, SARIMA, or LSTM), to predict bike counts based on historical patterns.</a:t>
            </a:r>
            <a:endParaRPr lang="en-IN" sz="1200" b="1" dirty="0">
              <a:latin typeface="Calibri"/>
              <a:cs typeface="Calibri"/>
            </a:endParaRPr>
          </a:p>
          <a:p>
            <a:pPr marL="629920" lvl="1" indent="-305435"/>
            <a:r>
              <a:rPr lang="en-IN" sz="1200" b="1" dirty="0">
                <a:latin typeface="Calibri"/>
                <a:ea typeface="+mn-lt"/>
                <a:cs typeface="+mn-lt"/>
              </a:rPr>
              <a:t>Consider incorporating other factors like weather conditions, day of the week, and special events to improve prediction accuracy.</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Develop a user-friendly interface or application that provides real-time predictions for bike counts at different hours.</a:t>
            </a:r>
            <a:endParaRPr lang="en-IN" sz="1200" b="1" dirty="0">
              <a:latin typeface="Calibri"/>
              <a:cs typeface="Calibri"/>
            </a:endParaRPr>
          </a:p>
          <a:p>
            <a:pPr marL="629920" lvl="1" indent="-305435"/>
            <a:r>
              <a:rPr lang="en-IN" sz="1200" b="1" dirty="0">
                <a:latin typeface="Calibri"/>
                <a:ea typeface="+mn-lt"/>
                <a:cs typeface="+mn-lt"/>
              </a:rPr>
              <a:t>Deploy the solution on a scalable and reliable platform, considering factors like server infrastructure, response time, and user accessibility.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IN" sz="1200" b="1" dirty="0">
                <a:latin typeface="Calibri"/>
                <a:ea typeface="+mn-lt"/>
                <a:cs typeface="+mn-lt"/>
              </a:rPr>
              <a:t>Assess the model's performance using appropriate metrics such as Mean Absolute Error (MAE), Root Mean Squared Error (RMSE), or other relevant metrics.</a:t>
            </a:r>
            <a:endParaRPr lang="en-IN" sz="1200" b="1" dirty="0">
              <a:latin typeface="Calibri"/>
              <a:cs typeface="Calibri"/>
            </a:endParaRPr>
          </a:p>
          <a:p>
            <a:pPr marL="629920" lvl="1" indent="-305435"/>
            <a:r>
              <a:rPr lang="en-IN" sz="1200" b="1" dirty="0">
                <a:latin typeface="Calibri"/>
                <a:ea typeface="+mn-lt"/>
                <a:cs typeface="+mn-lt"/>
              </a:rPr>
              <a:t>Fine-tune the model based on feedback and continuous monitoring of prediction accuracy.</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6" name="Content Placeholder 5">
            <a:extLst>
              <a:ext uri="{FF2B5EF4-FFF2-40B4-BE49-F238E27FC236}">
                <a16:creationId xmlns:a16="http://schemas.microsoft.com/office/drawing/2014/main" id="{014D6147-1C50-37EF-4F95-C54648B13CB4}"/>
              </a:ext>
            </a:extLst>
          </p:cNvPr>
          <p:cNvSpPr>
            <a:spLocks noGrp="1"/>
          </p:cNvSpPr>
          <p:nvPr>
            <p:ph idx="1"/>
          </p:nvPr>
        </p:nvSpPr>
        <p:spPr/>
        <p:txBody>
          <a:bodyPr/>
          <a:lstStyle/>
          <a:p>
            <a:pPr marL="0" indent="0">
              <a:buNone/>
            </a:pPr>
            <a:endParaRPr lang="en-US" dirty="0"/>
          </a:p>
          <a:p>
            <a:pPr marL="0" indent="0">
              <a:buNone/>
            </a:pPr>
            <a:endParaRPr lang="en-IN" dirty="0"/>
          </a:p>
          <a:p>
            <a:pPr marL="0" indent="0">
              <a:buNone/>
            </a:pPr>
            <a:endParaRPr lang="en-IN" dirty="0"/>
          </a:p>
          <a:p>
            <a:pPr marL="0" indent="0">
              <a:buNone/>
            </a:pPr>
            <a:endParaRPr lang="en-IN"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3256" y="2423972"/>
            <a:ext cx="9945488" cy="2010056"/>
          </a:xfrm>
          <a:prstGeom prst="rect">
            <a:avLst/>
          </a:prstGeom>
        </p:spPr>
      </p:pic>
    </p:spTree>
    <p:extLst>
      <p:ext uri="{BB962C8B-B14F-4D97-AF65-F5344CB8AC3E}">
        <p14:creationId xmlns:p14="http://schemas.microsoft.com/office/powerpoint/2010/main" val="14832933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1025" y="2471765"/>
            <a:ext cx="11029950" cy="2333569"/>
          </a:xfrm>
        </p:spPr>
      </p:pic>
    </p:spTree>
    <p:extLst>
      <p:ext uri="{BB962C8B-B14F-4D97-AF65-F5344CB8AC3E}">
        <p14:creationId xmlns:p14="http://schemas.microsoft.com/office/powerpoint/2010/main" val="30391362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http://schemas.microsoft.com/office/2006/documentManagement/types"/>
    <ds:schemaRef ds:uri="http://purl.org/dc/terms/"/>
    <ds:schemaRef ds:uri="http://schemas.microsoft.com/office/2006/metadata/properties"/>
    <ds:schemaRef ds:uri="http://schemas.openxmlformats.org/package/2006/metadata/core-properties"/>
    <ds:schemaRef ds:uri="9162bd5b-4ed9-4da3-b376-05204580ba3f"/>
    <ds:schemaRef ds:uri="http://www.w3.org/XML/1998/namespace"/>
    <ds:schemaRef ds:uri="http://schemas.microsoft.com/office/infopath/2007/PartnerControls"/>
    <ds:schemaRef ds:uri="c0fa2617-96bd-425d-8578-e93563fe37c5"/>
    <ds:schemaRef ds:uri="http://purl.org/dc/dcmityp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Future forward</Template>
  <TotalTime>132</TotalTime>
  <Words>714</Words>
  <Application>Microsoft Office PowerPoint</Application>
  <PresentationFormat>Widescreen</PresentationFormat>
  <Paragraphs>60</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Franklin Gothic Book</vt:lpstr>
      <vt:lpstr>Franklin Gothic Demi</vt:lpstr>
      <vt:lpstr>Wingdings 2</vt:lpstr>
      <vt:lpstr>DividendVTI</vt:lpstr>
      <vt:lpstr>Keylogger in security</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PC</cp:lastModifiedBy>
  <cp:revision>37</cp:revision>
  <dcterms:created xsi:type="dcterms:W3CDTF">2021-05-26T16:50:10Z</dcterms:created>
  <dcterms:modified xsi:type="dcterms:W3CDTF">2024-04-03T09:57:13Z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