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76"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14630400" cy="8229600"/>
  <p:notesSz cx="8229600" cy="14630400"/>
  <p:embeddedFontLst>
    <p:embeddedFont>
      <p:font typeface="Merriweather" panose="00000500000000000000" pitchFamily="2" charset="0"/>
      <p:regular r:id="rId11"/>
      <p:bold r:id="rId12"/>
    </p:embeddedFont>
    <p:embeddedFont>
      <p:font typeface="Merriweather Bold" panose="00000800000000000000" charset="0"/>
      <p:bold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1" d="100"/>
          <a:sy n="51" d="100"/>
        </p:scale>
        <p:origin x="84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9834B429-8926-F44F-8418-1538CE120EF0}" type="datetimeFigureOut">
              <a:rPr lang="en-US" smtClean="0"/>
              <a:t>1/3/2025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6755C113-BFE8-284E-95A2-C78EC92AB224}" type="slidenum">
              <a:rPr lang="en-US" smtClean="0"/>
              <a:t>‹#›</a:t>
            </a:fld>
            <a:endParaRPr lang="en-US"/>
          </a:p>
        </p:txBody>
      </p:sp>
    </p:spTree>
    <p:extLst>
      <p:ext uri="{BB962C8B-B14F-4D97-AF65-F5344CB8AC3E}">
        <p14:creationId xmlns:p14="http://schemas.microsoft.com/office/powerpoint/2010/main" val="159442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4962178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284672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4018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106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792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485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88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488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622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86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6393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720577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27019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926072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802854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764342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8813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712327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1/3/2025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54480426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56526" y="0"/>
            <a:ext cx="5486400" cy="8229600"/>
          </a:xfrm>
          <a:prstGeom prst="rect">
            <a:avLst/>
          </a:prstGeom>
        </p:spPr>
      </p:pic>
      <p:sp>
        <p:nvSpPr>
          <p:cNvPr id="3" name="Text 0"/>
          <p:cNvSpPr/>
          <p:nvPr/>
        </p:nvSpPr>
        <p:spPr>
          <a:xfrm>
            <a:off x="700960" y="675779"/>
            <a:ext cx="7416403" cy="1542574"/>
          </a:xfrm>
          <a:prstGeom prst="rect">
            <a:avLst/>
          </a:prstGeom>
          <a:noFill/>
          <a:ln/>
        </p:spPr>
        <p:txBody>
          <a:bodyPr wrap="squar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Email Security Framework for Corporate Communication Using S/MIME and Spam Detection</a:t>
            </a:r>
            <a:endParaRPr lang="en-US" sz="4850" dirty="0"/>
          </a:p>
        </p:txBody>
      </p:sp>
      <p:sp>
        <p:nvSpPr>
          <p:cNvPr id="4" name="Text 1"/>
          <p:cNvSpPr/>
          <p:nvPr/>
        </p:nvSpPr>
        <p:spPr>
          <a:xfrm>
            <a:off x="863798" y="4124206"/>
            <a:ext cx="7416403" cy="1184434"/>
          </a:xfrm>
          <a:prstGeom prst="rect">
            <a:avLst/>
          </a:prstGeom>
          <a:noFill/>
          <a:ln/>
        </p:spPr>
        <p:txBody>
          <a:bodyPr wrap="square" lIns="0" tIns="0" rIns="0" bIns="0" rtlCol="0" anchor="t"/>
          <a:lstStyle/>
          <a:p>
            <a:pPr marL="0" indent="0">
              <a:lnSpc>
                <a:spcPts val="3100"/>
              </a:lnSpc>
              <a:buNone/>
            </a:pPr>
            <a:endParaRPr lang="en-US" sz="1900" dirty="0"/>
          </a:p>
        </p:txBody>
      </p:sp>
      <p:sp>
        <p:nvSpPr>
          <p:cNvPr id="6" name="Text 3"/>
          <p:cNvSpPr/>
          <p:nvPr/>
        </p:nvSpPr>
        <p:spPr>
          <a:xfrm>
            <a:off x="997863" y="5753457"/>
            <a:ext cx="126683"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Merriweather Medium" pitchFamily="34" charset="0"/>
                <a:ea typeface="Merriweather Medium" pitchFamily="34" charset="-122"/>
                <a:cs typeface="Merriweather Medium" pitchFamily="34" charset="-120"/>
              </a:rPr>
              <a:t>pp</a:t>
            </a:r>
            <a:endParaRPr lang="en-US" sz="750" dirty="0"/>
          </a:p>
        </p:txBody>
      </p:sp>
      <p:sp>
        <p:nvSpPr>
          <p:cNvPr id="7" name="Text 4"/>
          <p:cNvSpPr/>
          <p:nvPr/>
        </p:nvSpPr>
        <p:spPr>
          <a:xfrm>
            <a:off x="863798" y="5462885"/>
            <a:ext cx="3097054" cy="431840"/>
          </a:xfrm>
          <a:prstGeom prst="rect">
            <a:avLst/>
          </a:prstGeom>
          <a:noFill/>
          <a:ln/>
        </p:spPr>
        <p:txBody>
          <a:bodyPr wrap="none" lIns="0" tIns="0" rIns="0" bIns="0" rtlCol="0" anchor="t"/>
          <a:lstStyle/>
          <a:p>
            <a:pPr marL="0" indent="0" algn="l">
              <a:lnSpc>
                <a:spcPts val="3400"/>
              </a:lnSpc>
              <a:buNone/>
            </a:pPr>
            <a:r>
              <a:rPr lang="en-US" sz="2400" b="1" dirty="0">
                <a:solidFill>
                  <a:srgbClr val="E2E6E9"/>
                </a:solidFill>
                <a:latin typeface="Merriweather Bold" pitchFamily="34" charset="0"/>
              </a:rPr>
              <a:t>SRIRAAGAVI D.K</a:t>
            </a:r>
          </a:p>
          <a:p>
            <a:pPr marL="0" indent="0" algn="l">
              <a:lnSpc>
                <a:spcPts val="3400"/>
              </a:lnSpc>
              <a:buNone/>
            </a:pPr>
            <a:r>
              <a:rPr lang="en-US" sz="2400" b="1" dirty="0">
                <a:solidFill>
                  <a:srgbClr val="E2E6E9"/>
                </a:solidFill>
                <a:latin typeface="Merriweather Bold" pitchFamily="34" charset="0"/>
              </a:rPr>
              <a:t>INBA PRANAOU I.V</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3A7EB-A432-A9FA-59CA-EF90069FB160}"/>
              </a:ext>
            </a:extLst>
          </p:cNvPr>
          <p:cNvSpPr txBox="1"/>
          <p:nvPr/>
        </p:nvSpPr>
        <p:spPr>
          <a:xfrm>
            <a:off x="348916" y="565484"/>
            <a:ext cx="5357557" cy="838691"/>
          </a:xfrm>
          <a:prstGeom prst="rect">
            <a:avLst/>
          </a:prstGeom>
          <a:noFill/>
        </p:spPr>
        <p:txBody>
          <a:bodyPr wrap="none" rtlCol="0">
            <a:spAutoFit/>
          </a:bodyPr>
          <a:lstStyle/>
          <a:p>
            <a:r>
              <a:rPr lang="en-IN" sz="4850" dirty="0">
                <a:latin typeface="Merriweather" panose="00000500000000000000" pitchFamily="2" charset="0"/>
              </a:rPr>
              <a:t>CRYPTOGRAPHY</a:t>
            </a:r>
          </a:p>
        </p:txBody>
      </p:sp>
      <p:sp>
        <p:nvSpPr>
          <p:cNvPr id="3" name="TextBox 2">
            <a:extLst>
              <a:ext uri="{FF2B5EF4-FFF2-40B4-BE49-F238E27FC236}">
                <a16:creationId xmlns:a16="http://schemas.microsoft.com/office/drawing/2014/main" id="{7855AFFF-E6B1-8CAC-6FC7-04306B1C5B8E}"/>
              </a:ext>
            </a:extLst>
          </p:cNvPr>
          <p:cNvSpPr txBox="1"/>
          <p:nvPr/>
        </p:nvSpPr>
        <p:spPr>
          <a:xfrm>
            <a:off x="513566" y="2448316"/>
            <a:ext cx="11799519" cy="4687822"/>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IN" sz="1900" dirty="0">
                <a:latin typeface="Merriweather" panose="00000500000000000000" pitchFamily="2" charset="0"/>
              </a:rPr>
              <a:t>Email Authentication: Cryptographic techniques underpin protocols like SPF, DKIM, and DMARC, which verify the legitimacy of email senders and detect forged addresses, thereby preventing email spoofing and phishing attacks Natural Language Processing (NLP):Spam Detection: NLP algorithms analyze email content to identify patterns and features indicative of spam. Techniques like Naive Bayes classifiers assess the probability that an email is spam based on its textual content. WIKIPEDIA Phishing Detection: Advanced NLP models, including transformer-based architectures, evaluate the semantics and context of email text to detect deceptive language commonly used in phishing attempts.</a:t>
            </a:r>
          </a:p>
        </p:txBody>
      </p:sp>
    </p:spTree>
    <p:extLst>
      <p:ext uri="{BB962C8B-B14F-4D97-AF65-F5344CB8AC3E}">
        <p14:creationId xmlns:p14="http://schemas.microsoft.com/office/powerpoint/2010/main" val="175416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95356" y="868342"/>
            <a:ext cx="6170771" cy="771287"/>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Abstract</a:t>
            </a:r>
            <a:endParaRPr lang="en-US" sz="4850" dirty="0"/>
          </a:p>
        </p:txBody>
      </p:sp>
      <p:sp>
        <p:nvSpPr>
          <p:cNvPr id="3" name="Text 1"/>
          <p:cNvSpPr/>
          <p:nvPr/>
        </p:nvSpPr>
        <p:spPr>
          <a:xfrm>
            <a:off x="695356" y="2112232"/>
            <a:ext cx="3085386" cy="385524"/>
          </a:xfrm>
          <a:prstGeom prst="rect">
            <a:avLst/>
          </a:prstGeom>
          <a:noFill/>
          <a:ln/>
        </p:spPr>
        <p:txBody>
          <a:bodyPr wrap="none" lIns="0" tIns="0" rIns="0" bIns="0" rtlCol="0" anchor="t"/>
          <a:lstStyle/>
          <a:p>
            <a:pPr marL="0" indent="0">
              <a:lnSpc>
                <a:spcPts val="3000"/>
              </a:lnSpc>
              <a:buNone/>
            </a:pPr>
            <a:r>
              <a:rPr lang="en-US" sz="2400" dirty="0">
                <a:solidFill>
                  <a:srgbClr val="F5F0F0"/>
                </a:solidFill>
                <a:latin typeface="Merriweather" pitchFamily="34" charset="0"/>
                <a:ea typeface="Merriweather" pitchFamily="34" charset="-122"/>
                <a:cs typeface="Merriweather" pitchFamily="34" charset="-120"/>
              </a:rPr>
              <a:t>Challenge</a:t>
            </a:r>
            <a:endParaRPr lang="en-US" sz="2400" dirty="0"/>
          </a:p>
        </p:txBody>
      </p:sp>
      <p:sp>
        <p:nvSpPr>
          <p:cNvPr id="4" name="Text 2"/>
          <p:cNvSpPr/>
          <p:nvPr/>
        </p:nvSpPr>
        <p:spPr>
          <a:xfrm>
            <a:off x="695356" y="2970359"/>
            <a:ext cx="6150293" cy="1579245"/>
          </a:xfrm>
          <a:prstGeom prst="rect">
            <a:avLst/>
          </a:prstGeom>
          <a:noFill/>
          <a:ln/>
        </p:spPr>
        <p:txBody>
          <a:bodyPr wrap="square" lIns="0" tIns="0" rIns="0" bIns="0" rtlCol="0" anchor="t"/>
          <a:lstStyle/>
          <a:p>
            <a:pPr marL="342900" indent="-342900">
              <a:lnSpc>
                <a:spcPct val="200000"/>
              </a:lnSpc>
              <a:buFont typeface="Wingdings" panose="05000000000000000000" pitchFamily="2" charset="2"/>
              <a:buChar char="Ø"/>
            </a:pPr>
            <a:r>
              <a:rPr lang="en-US" sz="1900" dirty="0">
                <a:solidFill>
                  <a:srgbClr val="E2E6E9"/>
                </a:solidFill>
                <a:latin typeface="Merriweather" pitchFamily="34" charset="0"/>
                <a:ea typeface="Merriweather" pitchFamily="34" charset="-122"/>
                <a:cs typeface="Merriweather" pitchFamily="34" charset="-120"/>
              </a:rPr>
              <a:t>Phishing and spam pose significant threats to corporate communications. Unsecured emails expose sensitive data and disrupt business operations.</a:t>
            </a:r>
          </a:p>
          <a:p>
            <a:pPr marL="342900" indent="-342900">
              <a:lnSpc>
                <a:spcPct val="200000"/>
              </a:lnSpc>
              <a:buFont typeface="Wingdings" panose="05000000000000000000" pitchFamily="2" charset="2"/>
              <a:buChar char="Ø"/>
            </a:pPr>
            <a:r>
              <a:rPr lang="en-US" sz="1900" b="0" i="0" dirty="0">
                <a:solidFill>
                  <a:srgbClr val="ECECEC"/>
                </a:solidFill>
                <a:effectLst/>
                <a:latin typeface="Merriweather" panose="00000500000000000000" pitchFamily="2" charset="0"/>
              </a:rPr>
              <a:t>Key aspects of email security include encryption, spam filtering, phishing detection, malware prevention, and user awareness.</a:t>
            </a:r>
            <a:endParaRPr lang="en-US" sz="1900" dirty="0">
              <a:latin typeface="Merriweather" panose="00000500000000000000" pitchFamily="2" charset="0"/>
            </a:endParaRPr>
          </a:p>
        </p:txBody>
      </p:sp>
      <p:sp>
        <p:nvSpPr>
          <p:cNvPr id="5" name="Text 3"/>
          <p:cNvSpPr/>
          <p:nvPr/>
        </p:nvSpPr>
        <p:spPr>
          <a:xfrm>
            <a:off x="7527676" y="2112232"/>
            <a:ext cx="3085386" cy="385524"/>
          </a:xfrm>
          <a:prstGeom prst="rect">
            <a:avLst/>
          </a:prstGeom>
          <a:noFill/>
          <a:ln/>
        </p:spPr>
        <p:txBody>
          <a:bodyPr wrap="none" lIns="0" tIns="0" rIns="0" bIns="0" rtlCol="0" anchor="t"/>
          <a:lstStyle/>
          <a:p>
            <a:pPr marL="0" indent="0">
              <a:lnSpc>
                <a:spcPts val="3000"/>
              </a:lnSpc>
              <a:buNone/>
            </a:pPr>
            <a:r>
              <a:rPr lang="en-US" sz="2400" dirty="0">
                <a:solidFill>
                  <a:srgbClr val="F5F0F0"/>
                </a:solidFill>
                <a:latin typeface="Merriweather" pitchFamily="34" charset="0"/>
                <a:ea typeface="Merriweather" pitchFamily="34" charset="-122"/>
                <a:cs typeface="Merriweather" pitchFamily="34" charset="-120"/>
              </a:rPr>
              <a:t>Solution</a:t>
            </a:r>
            <a:endParaRPr lang="en-US" sz="2400" dirty="0"/>
          </a:p>
        </p:txBody>
      </p:sp>
      <p:sp>
        <p:nvSpPr>
          <p:cNvPr id="6" name="Text 4"/>
          <p:cNvSpPr/>
          <p:nvPr/>
        </p:nvSpPr>
        <p:spPr>
          <a:xfrm>
            <a:off x="7527676" y="2791834"/>
            <a:ext cx="6150293" cy="1579245"/>
          </a:xfrm>
          <a:prstGeom prst="rect">
            <a:avLst/>
          </a:prstGeom>
          <a:noFill/>
          <a:ln/>
        </p:spPr>
        <p:txBody>
          <a:bodyPr wrap="square" lIns="0" tIns="0" rIns="0" bIns="0" rtlCol="0" anchor="t"/>
          <a:lstStyle/>
          <a:p>
            <a:pPr marL="342900" indent="-342900">
              <a:lnSpc>
                <a:spcPct val="200000"/>
              </a:lnSpc>
              <a:buFont typeface="Wingdings" panose="05000000000000000000" pitchFamily="2" charset="2"/>
              <a:buChar char="Ø"/>
            </a:pPr>
            <a:r>
              <a:rPr lang="en-US" sz="1900" dirty="0">
                <a:solidFill>
                  <a:srgbClr val="E2E6E9"/>
                </a:solidFill>
                <a:latin typeface="Merriweather" pitchFamily="34" charset="0"/>
                <a:ea typeface="Merriweather" pitchFamily="34" charset="-122"/>
                <a:cs typeface="Merriweather" pitchFamily="34" charset="-120"/>
              </a:rPr>
              <a:t>This framework leverages S/MIME for email encryption and spam detection algorithms to mitigate these threats, ensuring secure and reliable communication.</a:t>
            </a:r>
          </a:p>
          <a:p>
            <a:pPr marL="342900" indent="-342900" algn="l">
              <a:lnSpc>
                <a:spcPct val="200000"/>
              </a:lnSpc>
              <a:buFont typeface="Wingdings" panose="05000000000000000000" pitchFamily="2" charset="2"/>
              <a:buChar char="Ø"/>
            </a:pPr>
            <a:r>
              <a:rPr lang="en-US" sz="1900" b="1" i="0" dirty="0">
                <a:solidFill>
                  <a:srgbClr val="ECECEC"/>
                </a:solidFill>
                <a:effectLst/>
                <a:latin typeface="Merriweather" panose="00000500000000000000" pitchFamily="2" charset="0"/>
              </a:rPr>
              <a:t>User Awareness and Behavior</a:t>
            </a:r>
            <a:r>
              <a:rPr lang="en-US" sz="1900" b="0" i="0" dirty="0">
                <a:solidFill>
                  <a:srgbClr val="ECECEC"/>
                </a:solidFill>
                <a:effectLst/>
                <a:latin typeface="Merriweather" panose="00000500000000000000" pitchFamily="2" charset="0"/>
              </a:rPr>
              <a:t>:</a:t>
            </a:r>
          </a:p>
          <a:p>
            <a:pPr algn="l">
              <a:lnSpc>
                <a:spcPct val="200000"/>
              </a:lnSpc>
              <a:buFont typeface="Arial" panose="020B0604020202020204" pitchFamily="34" charset="0"/>
              <a:buChar char="•"/>
            </a:pPr>
            <a:r>
              <a:rPr lang="en-US" sz="1900" b="0" i="0" dirty="0">
                <a:solidFill>
                  <a:srgbClr val="ECECEC"/>
                </a:solidFill>
                <a:effectLst/>
                <a:latin typeface="Merriweather" panose="00000500000000000000" pitchFamily="2" charset="0"/>
              </a:rPr>
              <a:t>Human errors, such as clicking malicious links or weak password practices, remain a significant vulnerability.</a:t>
            </a:r>
            <a:endParaRPr lang="en-US" sz="1900" dirty="0">
              <a:solidFill>
                <a:srgbClr val="E2E6E9"/>
              </a:solidFill>
              <a:latin typeface="Merriweather" pitchFamily="34" charset="0"/>
              <a:ea typeface="Merriweather" pitchFamily="34" charset="-122"/>
              <a:cs typeface="Merriweather" pitchFamily="34" charset="-120"/>
            </a:endParaRPr>
          </a:p>
          <a:p>
            <a:pPr marL="0" indent="0">
              <a:lnSpc>
                <a:spcPct val="200000"/>
              </a:lnSpc>
              <a:buNone/>
            </a:pP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888958"/>
          </a:xfrm>
          <a:prstGeom prst="rect">
            <a:avLst/>
          </a:prstGeom>
        </p:spPr>
      </p:pic>
      <p:sp>
        <p:nvSpPr>
          <p:cNvPr id="3" name="Text 0"/>
          <p:cNvSpPr/>
          <p:nvPr/>
        </p:nvSpPr>
        <p:spPr>
          <a:xfrm>
            <a:off x="308490" y="2335887"/>
            <a:ext cx="6251377" cy="771287"/>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Existing Technology</a:t>
            </a:r>
            <a:endParaRPr lang="en-US" sz="4850" dirty="0"/>
          </a:p>
        </p:txBody>
      </p:sp>
      <p:sp>
        <p:nvSpPr>
          <p:cNvPr id="6" name="Text 3"/>
          <p:cNvSpPr/>
          <p:nvPr/>
        </p:nvSpPr>
        <p:spPr>
          <a:xfrm>
            <a:off x="537385" y="3386987"/>
            <a:ext cx="3085386" cy="385524"/>
          </a:xfrm>
          <a:prstGeom prst="rect">
            <a:avLst/>
          </a:prstGeom>
          <a:noFill/>
          <a:ln/>
        </p:spPr>
        <p:txBody>
          <a:bodyPr wrap="none" lIns="0" tIns="0" rIns="0" bIns="0" rtlCol="0" anchor="t"/>
          <a:lstStyle/>
          <a:p>
            <a:pPr marL="0" indent="0">
              <a:lnSpc>
                <a:spcPts val="3000"/>
              </a:lnSpc>
              <a:buNone/>
            </a:pPr>
            <a:r>
              <a:rPr lang="en-US" sz="2400" dirty="0">
                <a:solidFill>
                  <a:srgbClr val="E2E6E9"/>
                </a:solidFill>
                <a:latin typeface="Merriweather" pitchFamily="34" charset="0"/>
                <a:ea typeface="Merriweather" pitchFamily="34" charset="-122"/>
                <a:cs typeface="Merriweather" pitchFamily="34" charset="-120"/>
              </a:rPr>
              <a:t>Traditional Email</a:t>
            </a:r>
            <a:endParaRPr lang="en-US" sz="2400" dirty="0"/>
          </a:p>
        </p:txBody>
      </p:sp>
      <p:sp>
        <p:nvSpPr>
          <p:cNvPr id="7" name="Text 4"/>
          <p:cNvSpPr/>
          <p:nvPr/>
        </p:nvSpPr>
        <p:spPr>
          <a:xfrm>
            <a:off x="537385" y="4062279"/>
            <a:ext cx="5525929" cy="789622"/>
          </a:xfrm>
          <a:prstGeom prst="rect">
            <a:avLst/>
          </a:prstGeom>
          <a:noFill/>
          <a:ln/>
        </p:spPr>
        <p:txBody>
          <a:bodyPr wrap="square" lIns="0" tIns="0" rIns="0" bIns="0" rtlCol="0" anchor="t"/>
          <a:lstStyle/>
          <a:p>
            <a:pPr marL="0" indent="0">
              <a:lnSpc>
                <a:spcPts val="3100"/>
              </a:lnSpc>
              <a:buNone/>
            </a:pPr>
            <a:r>
              <a:rPr lang="en-US" sz="2000" b="0" i="0" dirty="0">
                <a:solidFill>
                  <a:srgbClr val="ECECEC"/>
                </a:solidFill>
                <a:effectLst/>
                <a:latin typeface="Merriweather" panose="00000500000000000000" pitchFamily="2" charset="0"/>
              </a:rPr>
              <a:t>Traditional email systems, designed for simplicity and communication, lacked inherent security mechanisms. The early email protocols, such as SMTP (Simple Mail Transfer Protocol), POP3 (Post Office Protocol 3), and IMAP (Internet Message Access Protocol), focused on delivering and managing emails but did not account for modern threats like spoofing, phishing, or interception.</a:t>
            </a:r>
            <a:endParaRPr lang="en-US" sz="1900" dirty="0">
              <a:latin typeface="Merriweather" panose="00000500000000000000" pitchFamily="2" charset="0"/>
            </a:endParaRPr>
          </a:p>
        </p:txBody>
      </p:sp>
      <p:sp>
        <p:nvSpPr>
          <p:cNvPr id="9" name="Text 6"/>
          <p:cNvSpPr/>
          <p:nvPr/>
        </p:nvSpPr>
        <p:spPr>
          <a:xfrm>
            <a:off x="7605593" y="5600581"/>
            <a:ext cx="221456" cy="370284"/>
          </a:xfrm>
          <a:prstGeom prst="rect">
            <a:avLst/>
          </a:prstGeom>
          <a:noFill/>
          <a:ln/>
        </p:spPr>
        <p:txBody>
          <a:bodyPr wrap="none" lIns="0" tIns="0" rIns="0" bIns="0" rtlCol="0" anchor="t"/>
          <a:lstStyle/>
          <a:p>
            <a:pPr marL="0" indent="0" algn="ctr">
              <a:lnSpc>
                <a:spcPts val="2900"/>
              </a:lnSpc>
              <a:buNone/>
            </a:pPr>
            <a:endParaRPr lang="en-US" sz="2900" dirty="0"/>
          </a:p>
        </p:txBody>
      </p:sp>
      <p:sp>
        <p:nvSpPr>
          <p:cNvPr id="10" name="Text 7"/>
          <p:cNvSpPr/>
          <p:nvPr/>
        </p:nvSpPr>
        <p:spPr>
          <a:xfrm>
            <a:off x="7716321" y="3386987"/>
            <a:ext cx="3085386" cy="385524"/>
          </a:xfrm>
          <a:prstGeom prst="rect">
            <a:avLst/>
          </a:prstGeom>
          <a:noFill/>
          <a:ln/>
        </p:spPr>
        <p:txBody>
          <a:bodyPr wrap="none" lIns="0" tIns="0" rIns="0" bIns="0" rtlCol="0" anchor="t"/>
          <a:lstStyle/>
          <a:p>
            <a:pPr marL="0" indent="0">
              <a:lnSpc>
                <a:spcPts val="3000"/>
              </a:lnSpc>
              <a:buNone/>
            </a:pPr>
            <a:r>
              <a:rPr lang="en-US" sz="2400" dirty="0">
                <a:solidFill>
                  <a:srgbClr val="E2E6E9"/>
                </a:solidFill>
                <a:latin typeface="Merriweather" pitchFamily="34" charset="0"/>
                <a:ea typeface="Merriweather" pitchFamily="34" charset="-122"/>
                <a:cs typeface="Merriweather" pitchFamily="34" charset="-120"/>
              </a:rPr>
              <a:t>Basic Spam Filters</a:t>
            </a:r>
            <a:endParaRPr lang="en-US" sz="2400" dirty="0"/>
          </a:p>
        </p:txBody>
      </p:sp>
      <p:sp>
        <p:nvSpPr>
          <p:cNvPr id="11" name="Text 8"/>
          <p:cNvSpPr/>
          <p:nvPr/>
        </p:nvSpPr>
        <p:spPr>
          <a:xfrm>
            <a:off x="7716321" y="4094329"/>
            <a:ext cx="5525929" cy="1184434"/>
          </a:xfrm>
          <a:prstGeom prst="rect">
            <a:avLst/>
          </a:prstGeom>
          <a:noFill/>
          <a:ln/>
        </p:spPr>
        <p:txBody>
          <a:bodyPr wrap="square" lIns="0" tIns="0" rIns="0" bIns="0" rtlCol="0" anchor="t"/>
          <a:lstStyle/>
          <a:p>
            <a:pPr marL="0" indent="0">
              <a:lnSpc>
                <a:spcPts val="3100"/>
              </a:lnSpc>
              <a:buNone/>
            </a:pPr>
            <a:r>
              <a:rPr lang="en-US" sz="2000" b="0" i="0" dirty="0">
                <a:solidFill>
                  <a:srgbClr val="ECECEC"/>
                </a:solidFill>
                <a:effectLst/>
                <a:latin typeface="Merriweather" panose="00000500000000000000" pitchFamily="2" charset="0"/>
              </a:rPr>
              <a:t>Basic spam filters are designed to identify and block unsolicited, bulk, or malicious emails from reaching a user's inbox. These filters use simple rule-based or statistical methods to evaluate emails based on content, sender information, and other characteristics. While they provide foundational protection, their capabilities are limited compared to advanced filtering systems.</a:t>
            </a:r>
            <a:endParaRPr lang="en-US" sz="1900" dirty="0">
              <a:latin typeface="Merriweather"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1665565"/>
            <a:ext cx="6575822" cy="771287"/>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Proposed Technology</a:t>
            </a:r>
            <a:endParaRPr lang="en-US" sz="4850" dirty="0"/>
          </a:p>
        </p:txBody>
      </p:sp>
      <p:pic>
        <p:nvPicPr>
          <p:cNvPr id="4" name="Image 1" descr="preencoded.png"/>
          <p:cNvPicPr>
            <a:picLocks noChangeAspect="1"/>
          </p:cNvPicPr>
          <p:nvPr/>
        </p:nvPicPr>
        <p:blipFill>
          <a:blip r:embed="rId4"/>
          <a:stretch>
            <a:fillRect/>
          </a:stretch>
        </p:blipFill>
        <p:spPr>
          <a:xfrm>
            <a:off x="6350198" y="2807018"/>
            <a:ext cx="616982" cy="616982"/>
          </a:xfrm>
          <a:prstGeom prst="rect">
            <a:avLst/>
          </a:prstGeom>
        </p:spPr>
      </p:pic>
      <p:sp>
        <p:nvSpPr>
          <p:cNvPr id="5" name="Text 1"/>
          <p:cNvSpPr/>
          <p:nvPr/>
        </p:nvSpPr>
        <p:spPr>
          <a:xfrm>
            <a:off x="6350198" y="3670816"/>
            <a:ext cx="3085386" cy="385524"/>
          </a:xfrm>
          <a:prstGeom prst="rect">
            <a:avLst/>
          </a:prstGeom>
          <a:noFill/>
          <a:ln/>
        </p:spPr>
        <p:txBody>
          <a:bodyPr wrap="non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S/MIME Encryption</a:t>
            </a:r>
            <a:endParaRPr lang="en-US" sz="2400" dirty="0"/>
          </a:p>
        </p:txBody>
      </p:sp>
      <p:sp>
        <p:nvSpPr>
          <p:cNvPr id="6" name="Text 2"/>
          <p:cNvSpPr/>
          <p:nvPr/>
        </p:nvSpPr>
        <p:spPr>
          <a:xfrm>
            <a:off x="6350198" y="4204335"/>
            <a:ext cx="3523059" cy="1974056"/>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S/MIME ensures secure email transmission by encrypting the message content and verifying the sender's identity.</a:t>
            </a:r>
            <a:endParaRPr lang="en-US" sz="1900" dirty="0"/>
          </a:p>
        </p:txBody>
      </p:sp>
      <p:pic>
        <p:nvPicPr>
          <p:cNvPr id="7" name="Image 2" descr="preencoded.png"/>
          <p:cNvPicPr>
            <a:picLocks noChangeAspect="1"/>
          </p:cNvPicPr>
          <p:nvPr/>
        </p:nvPicPr>
        <p:blipFill>
          <a:blip r:embed="rId5"/>
          <a:stretch>
            <a:fillRect/>
          </a:stretch>
        </p:blipFill>
        <p:spPr>
          <a:xfrm>
            <a:off x="10243423" y="2807018"/>
            <a:ext cx="616982" cy="616982"/>
          </a:xfrm>
          <a:prstGeom prst="rect">
            <a:avLst/>
          </a:prstGeom>
        </p:spPr>
      </p:pic>
      <p:sp>
        <p:nvSpPr>
          <p:cNvPr id="8" name="Text 3"/>
          <p:cNvSpPr/>
          <p:nvPr/>
        </p:nvSpPr>
        <p:spPr>
          <a:xfrm>
            <a:off x="10243423" y="3670816"/>
            <a:ext cx="3523178" cy="771049"/>
          </a:xfrm>
          <a:prstGeom prst="rect">
            <a:avLst/>
          </a:prstGeom>
          <a:noFill/>
          <a:ln/>
        </p:spPr>
        <p:txBody>
          <a:bodyPr wrap="squar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AI-Powered Spam Detection</a:t>
            </a:r>
            <a:endParaRPr lang="en-US" sz="2400" dirty="0"/>
          </a:p>
        </p:txBody>
      </p:sp>
      <p:sp>
        <p:nvSpPr>
          <p:cNvPr id="9" name="Text 4"/>
          <p:cNvSpPr/>
          <p:nvPr/>
        </p:nvSpPr>
        <p:spPr>
          <a:xfrm>
            <a:off x="10243423" y="4589859"/>
            <a:ext cx="3523178" cy="1974056"/>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Advanced spam detection algorithms analyze email content and sender behavior to identify and block malicious messages.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695444"/>
            <a:ext cx="6170771" cy="771287"/>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Output</a:t>
            </a:r>
            <a:endParaRPr lang="en-US" sz="4850" dirty="0"/>
          </a:p>
        </p:txBody>
      </p:sp>
      <p:pic>
        <p:nvPicPr>
          <p:cNvPr id="3" name="Image 0" descr="preencoded.png"/>
          <p:cNvPicPr>
            <a:picLocks noChangeAspect="1"/>
          </p:cNvPicPr>
          <p:nvPr/>
        </p:nvPicPr>
        <p:blipFill>
          <a:blip r:embed="rId3"/>
          <a:stretch>
            <a:fillRect/>
          </a:stretch>
        </p:blipFill>
        <p:spPr>
          <a:xfrm>
            <a:off x="3024902" y="1960364"/>
            <a:ext cx="2128957" cy="1816775"/>
          </a:xfrm>
          <a:prstGeom prst="rect">
            <a:avLst/>
          </a:prstGeom>
        </p:spPr>
      </p:pic>
      <p:sp>
        <p:nvSpPr>
          <p:cNvPr id="4" name="Text 1"/>
          <p:cNvSpPr/>
          <p:nvPr/>
        </p:nvSpPr>
        <p:spPr>
          <a:xfrm>
            <a:off x="4021336" y="2857500"/>
            <a:ext cx="135850" cy="493514"/>
          </a:xfrm>
          <a:prstGeom prst="rect">
            <a:avLst/>
          </a:prstGeom>
          <a:noFill/>
          <a:ln/>
        </p:spPr>
        <p:txBody>
          <a:bodyPr wrap="none" lIns="0" tIns="0" rIns="0" bIns="0" rtlCol="0" anchor="t"/>
          <a:lstStyle/>
          <a:p>
            <a:pPr marL="0" indent="0" algn="ctr">
              <a:lnSpc>
                <a:spcPts val="3850"/>
              </a:lnSpc>
              <a:buNone/>
            </a:pPr>
            <a:r>
              <a:rPr lang="en-US" sz="2400" dirty="0">
                <a:solidFill>
                  <a:srgbClr val="E2E6E9"/>
                </a:solidFill>
                <a:latin typeface="Merriweather" pitchFamily="34" charset="0"/>
                <a:ea typeface="Merriweather" pitchFamily="34" charset="-122"/>
                <a:cs typeface="Merriweather" pitchFamily="34" charset="-120"/>
              </a:rPr>
              <a:t>1</a:t>
            </a:r>
            <a:endParaRPr lang="en-US" sz="2400" dirty="0"/>
          </a:p>
        </p:txBody>
      </p:sp>
      <p:sp>
        <p:nvSpPr>
          <p:cNvPr id="5" name="Text 2"/>
          <p:cNvSpPr/>
          <p:nvPr/>
        </p:nvSpPr>
        <p:spPr>
          <a:xfrm>
            <a:off x="5400675" y="2404586"/>
            <a:ext cx="3085386" cy="385524"/>
          </a:xfrm>
          <a:prstGeom prst="rect">
            <a:avLst/>
          </a:prstGeom>
          <a:noFill/>
          <a:ln/>
        </p:spPr>
        <p:txBody>
          <a:bodyPr wrap="non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Increased Security</a:t>
            </a:r>
            <a:endParaRPr lang="en-US" sz="2400" dirty="0"/>
          </a:p>
        </p:txBody>
      </p:sp>
      <p:sp>
        <p:nvSpPr>
          <p:cNvPr id="6" name="Text 3"/>
          <p:cNvSpPr/>
          <p:nvPr/>
        </p:nvSpPr>
        <p:spPr>
          <a:xfrm>
            <a:off x="5400675" y="2938105"/>
            <a:ext cx="6622733" cy="394811"/>
          </a:xfrm>
          <a:prstGeom prst="rect">
            <a:avLst/>
          </a:prstGeom>
          <a:noFill/>
          <a:ln/>
        </p:spPr>
        <p:txBody>
          <a:bodyPr wrap="non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Protection against data breaches and phishing attacks.</a:t>
            </a:r>
            <a:endParaRPr lang="en-US" sz="1900" dirty="0"/>
          </a:p>
        </p:txBody>
      </p:sp>
      <p:sp>
        <p:nvSpPr>
          <p:cNvPr id="7" name="Shape 4"/>
          <p:cNvSpPr/>
          <p:nvPr/>
        </p:nvSpPr>
        <p:spPr>
          <a:xfrm>
            <a:off x="5215533" y="3792736"/>
            <a:ext cx="8489394" cy="15240"/>
          </a:xfrm>
          <a:prstGeom prst="roundRect">
            <a:avLst>
              <a:gd name="adj" fmla="val 680244"/>
            </a:avLst>
          </a:prstGeom>
          <a:solidFill>
            <a:srgbClr val="194A99"/>
          </a:solidFill>
          <a:ln/>
        </p:spPr>
      </p:sp>
      <p:pic>
        <p:nvPicPr>
          <p:cNvPr id="8" name="Image 1" descr="preencoded.png"/>
          <p:cNvPicPr>
            <a:picLocks noChangeAspect="1"/>
          </p:cNvPicPr>
          <p:nvPr/>
        </p:nvPicPr>
        <p:blipFill>
          <a:blip r:embed="rId4"/>
          <a:stretch>
            <a:fillRect/>
          </a:stretch>
        </p:blipFill>
        <p:spPr>
          <a:xfrm>
            <a:off x="1960483" y="3838813"/>
            <a:ext cx="4257913" cy="1816775"/>
          </a:xfrm>
          <a:prstGeom prst="rect">
            <a:avLst/>
          </a:prstGeom>
        </p:spPr>
      </p:pic>
      <p:sp>
        <p:nvSpPr>
          <p:cNvPr id="9" name="Text 5"/>
          <p:cNvSpPr/>
          <p:nvPr/>
        </p:nvSpPr>
        <p:spPr>
          <a:xfrm>
            <a:off x="3997047" y="4500443"/>
            <a:ext cx="184547" cy="493514"/>
          </a:xfrm>
          <a:prstGeom prst="rect">
            <a:avLst/>
          </a:prstGeom>
          <a:noFill/>
          <a:ln/>
        </p:spPr>
        <p:txBody>
          <a:bodyPr wrap="none" lIns="0" tIns="0" rIns="0" bIns="0" rtlCol="0" anchor="t"/>
          <a:lstStyle/>
          <a:p>
            <a:pPr marL="0" indent="0" algn="ctr">
              <a:lnSpc>
                <a:spcPts val="3850"/>
              </a:lnSpc>
              <a:buNone/>
            </a:pPr>
            <a:r>
              <a:rPr lang="en-US" sz="2400" dirty="0">
                <a:solidFill>
                  <a:srgbClr val="E2E6E9"/>
                </a:solidFill>
                <a:latin typeface="Merriweather" pitchFamily="34" charset="0"/>
                <a:ea typeface="Merriweather" pitchFamily="34" charset="-122"/>
                <a:cs typeface="Merriweather" pitchFamily="34" charset="-120"/>
              </a:rPr>
              <a:t>2</a:t>
            </a:r>
            <a:endParaRPr lang="en-US" sz="2400" dirty="0"/>
          </a:p>
        </p:txBody>
      </p:sp>
      <p:sp>
        <p:nvSpPr>
          <p:cNvPr id="10" name="Text 6"/>
          <p:cNvSpPr/>
          <p:nvPr/>
        </p:nvSpPr>
        <p:spPr>
          <a:xfrm>
            <a:off x="6465213" y="4085630"/>
            <a:ext cx="3085386" cy="385524"/>
          </a:xfrm>
          <a:prstGeom prst="rect">
            <a:avLst/>
          </a:prstGeom>
          <a:noFill/>
          <a:ln/>
        </p:spPr>
        <p:txBody>
          <a:bodyPr wrap="non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Improved Trust</a:t>
            </a:r>
            <a:endParaRPr lang="en-US" sz="2400" dirty="0"/>
          </a:p>
        </p:txBody>
      </p:sp>
      <p:sp>
        <p:nvSpPr>
          <p:cNvPr id="11" name="Text 7"/>
          <p:cNvSpPr/>
          <p:nvPr/>
        </p:nvSpPr>
        <p:spPr>
          <a:xfrm>
            <a:off x="6465213" y="4619149"/>
            <a:ext cx="7054572" cy="789622"/>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Enhanced confidence in internal and external communications.</a:t>
            </a:r>
            <a:endParaRPr lang="en-US" sz="1900" dirty="0"/>
          </a:p>
        </p:txBody>
      </p:sp>
      <p:sp>
        <p:nvSpPr>
          <p:cNvPr id="12" name="Shape 8"/>
          <p:cNvSpPr/>
          <p:nvPr/>
        </p:nvSpPr>
        <p:spPr>
          <a:xfrm>
            <a:off x="6280071" y="5671185"/>
            <a:ext cx="7424857" cy="15240"/>
          </a:xfrm>
          <a:prstGeom prst="roundRect">
            <a:avLst>
              <a:gd name="adj" fmla="val 680244"/>
            </a:avLst>
          </a:prstGeom>
          <a:solidFill>
            <a:srgbClr val="194A99"/>
          </a:solidFill>
          <a:ln/>
        </p:spPr>
      </p:sp>
      <p:pic>
        <p:nvPicPr>
          <p:cNvPr id="13" name="Image 2" descr="preencoded.png"/>
          <p:cNvPicPr>
            <a:picLocks noChangeAspect="1"/>
          </p:cNvPicPr>
          <p:nvPr/>
        </p:nvPicPr>
        <p:blipFill>
          <a:blip r:embed="rId5"/>
          <a:stretch>
            <a:fillRect/>
          </a:stretch>
        </p:blipFill>
        <p:spPr>
          <a:xfrm>
            <a:off x="895945" y="5717262"/>
            <a:ext cx="6386870" cy="1816775"/>
          </a:xfrm>
          <a:prstGeom prst="rect">
            <a:avLst/>
          </a:prstGeom>
        </p:spPr>
      </p:pic>
      <p:sp>
        <p:nvSpPr>
          <p:cNvPr id="14" name="Text 9"/>
          <p:cNvSpPr/>
          <p:nvPr/>
        </p:nvSpPr>
        <p:spPr>
          <a:xfrm>
            <a:off x="4003000" y="6378893"/>
            <a:ext cx="172760" cy="493514"/>
          </a:xfrm>
          <a:prstGeom prst="rect">
            <a:avLst/>
          </a:prstGeom>
          <a:noFill/>
          <a:ln/>
        </p:spPr>
        <p:txBody>
          <a:bodyPr wrap="none" lIns="0" tIns="0" rIns="0" bIns="0" rtlCol="0" anchor="t"/>
          <a:lstStyle/>
          <a:p>
            <a:pPr marL="0" indent="0" algn="ctr">
              <a:lnSpc>
                <a:spcPts val="3850"/>
              </a:lnSpc>
              <a:buNone/>
            </a:pPr>
            <a:r>
              <a:rPr lang="en-US" sz="2400" dirty="0">
                <a:solidFill>
                  <a:srgbClr val="E2E6E9"/>
                </a:solidFill>
                <a:latin typeface="Merriweather" pitchFamily="34" charset="0"/>
                <a:ea typeface="Merriweather" pitchFamily="34" charset="-122"/>
                <a:cs typeface="Merriweather" pitchFamily="34" charset="-120"/>
              </a:rPr>
              <a:t>3</a:t>
            </a:r>
            <a:endParaRPr lang="en-US" sz="2400" dirty="0"/>
          </a:p>
        </p:txBody>
      </p:sp>
      <p:sp>
        <p:nvSpPr>
          <p:cNvPr id="15" name="Text 10"/>
          <p:cNvSpPr/>
          <p:nvPr/>
        </p:nvSpPr>
        <p:spPr>
          <a:xfrm>
            <a:off x="7529632" y="5964079"/>
            <a:ext cx="3459837" cy="385524"/>
          </a:xfrm>
          <a:prstGeom prst="rect">
            <a:avLst/>
          </a:prstGeom>
          <a:noFill/>
          <a:ln/>
        </p:spPr>
        <p:txBody>
          <a:bodyPr wrap="non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Enhanced Productivity</a:t>
            </a:r>
            <a:endParaRPr lang="en-US" sz="2400" dirty="0"/>
          </a:p>
        </p:txBody>
      </p:sp>
      <p:sp>
        <p:nvSpPr>
          <p:cNvPr id="16" name="Text 11"/>
          <p:cNvSpPr/>
          <p:nvPr/>
        </p:nvSpPr>
        <p:spPr>
          <a:xfrm>
            <a:off x="7529632" y="6497598"/>
            <a:ext cx="5990153" cy="789622"/>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Reduced time spent managing spam and security threats.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977503"/>
            <a:ext cx="6413540" cy="771287"/>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Future Enhancement</a:t>
            </a:r>
            <a:endParaRPr lang="en-US" sz="4850" dirty="0"/>
          </a:p>
        </p:txBody>
      </p:sp>
      <p:sp>
        <p:nvSpPr>
          <p:cNvPr id="4" name="Shape 1"/>
          <p:cNvSpPr/>
          <p:nvPr/>
        </p:nvSpPr>
        <p:spPr>
          <a:xfrm>
            <a:off x="6705124" y="2118955"/>
            <a:ext cx="30480" cy="5133023"/>
          </a:xfrm>
          <a:prstGeom prst="roundRect">
            <a:avLst>
              <a:gd name="adj" fmla="val 340122"/>
            </a:avLst>
          </a:prstGeom>
          <a:solidFill>
            <a:srgbClr val="194A99"/>
          </a:solidFill>
          <a:ln/>
        </p:spPr>
      </p:sp>
      <p:sp>
        <p:nvSpPr>
          <p:cNvPr id="5" name="Shape 2"/>
          <p:cNvSpPr/>
          <p:nvPr/>
        </p:nvSpPr>
        <p:spPr>
          <a:xfrm>
            <a:off x="6967537" y="2659023"/>
            <a:ext cx="863798" cy="30480"/>
          </a:xfrm>
          <a:prstGeom prst="roundRect">
            <a:avLst>
              <a:gd name="adj" fmla="val 340122"/>
            </a:avLst>
          </a:prstGeom>
          <a:solidFill>
            <a:srgbClr val="194A99"/>
          </a:solidFill>
          <a:ln/>
        </p:spPr>
      </p:sp>
      <p:sp>
        <p:nvSpPr>
          <p:cNvPr id="6" name="Shape 3"/>
          <p:cNvSpPr/>
          <p:nvPr/>
        </p:nvSpPr>
        <p:spPr>
          <a:xfrm>
            <a:off x="6442710" y="2396609"/>
            <a:ext cx="555308" cy="555308"/>
          </a:xfrm>
          <a:prstGeom prst="roundRect">
            <a:avLst>
              <a:gd name="adj" fmla="val 18669"/>
            </a:avLst>
          </a:prstGeom>
          <a:solidFill>
            <a:srgbClr val="003180"/>
          </a:solidFill>
          <a:ln w="15240">
            <a:solidFill>
              <a:srgbClr val="194A99"/>
            </a:solidFill>
            <a:prstDash val="solid"/>
          </a:ln>
        </p:spPr>
      </p:sp>
      <p:sp>
        <p:nvSpPr>
          <p:cNvPr id="7" name="Text 4"/>
          <p:cNvSpPr/>
          <p:nvPr/>
        </p:nvSpPr>
        <p:spPr>
          <a:xfrm>
            <a:off x="6638925" y="2489121"/>
            <a:ext cx="162878" cy="370284"/>
          </a:xfrm>
          <a:prstGeom prst="rect">
            <a:avLst/>
          </a:prstGeom>
          <a:noFill/>
          <a:ln/>
        </p:spPr>
        <p:txBody>
          <a:bodyPr wrap="none" lIns="0" tIns="0" rIns="0" bIns="0" rtlCol="0" anchor="t"/>
          <a:lstStyle/>
          <a:p>
            <a:pPr marL="0" indent="0" algn="ctr">
              <a:lnSpc>
                <a:spcPts val="2900"/>
              </a:lnSpc>
              <a:buNone/>
            </a:pPr>
            <a:r>
              <a:rPr lang="en-US" sz="2900" dirty="0">
                <a:solidFill>
                  <a:srgbClr val="E2E6E9"/>
                </a:solidFill>
                <a:latin typeface="Merriweather" pitchFamily="34" charset="0"/>
                <a:ea typeface="Merriweather" pitchFamily="34" charset="-122"/>
                <a:cs typeface="Merriweather" pitchFamily="34" charset="-120"/>
              </a:rPr>
              <a:t>1</a:t>
            </a:r>
            <a:endParaRPr lang="en-US" sz="2900" dirty="0"/>
          </a:p>
        </p:txBody>
      </p:sp>
      <p:sp>
        <p:nvSpPr>
          <p:cNvPr id="8" name="Text 5"/>
          <p:cNvSpPr/>
          <p:nvPr/>
        </p:nvSpPr>
        <p:spPr>
          <a:xfrm>
            <a:off x="8077914" y="2365772"/>
            <a:ext cx="5688687" cy="789622"/>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Integration with other security platforms for a comprehensive approach.</a:t>
            </a:r>
            <a:endParaRPr lang="en-US" sz="1900" dirty="0"/>
          </a:p>
        </p:txBody>
      </p:sp>
      <p:sp>
        <p:nvSpPr>
          <p:cNvPr id="9" name="Shape 6"/>
          <p:cNvSpPr/>
          <p:nvPr/>
        </p:nvSpPr>
        <p:spPr>
          <a:xfrm>
            <a:off x="6967537" y="4189095"/>
            <a:ext cx="863798" cy="30480"/>
          </a:xfrm>
          <a:prstGeom prst="roundRect">
            <a:avLst>
              <a:gd name="adj" fmla="val 340122"/>
            </a:avLst>
          </a:prstGeom>
          <a:solidFill>
            <a:srgbClr val="194A99"/>
          </a:solidFill>
          <a:ln/>
        </p:spPr>
      </p:sp>
      <p:sp>
        <p:nvSpPr>
          <p:cNvPr id="10" name="Shape 7"/>
          <p:cNvSpPr/>
          <p:nvPr/>
        </p:nvSpPr>
        <p:spPr>
          <a:xfrm>
            <a:off x="6442710" y="3926681"/>
            <a:ext cx="555308" cy="555308"/>
          </a:xfrm>
          <a:prstGeom prst="roundRect">
            <a:avLst>
              <a:gd name="adj" fmla="val 18669"/>
            </a:avLst>
          </a:prstGeom>
          <a:solidFill>
            <a:srgbClr val="003180"/>
          </a:solidFill>
          <a:ln w="15240">
            <a:solidFill>
              <a:srgbClr val="194A99"/>
            </a:solidFill>
            <a:prstDash val="solid"/>
          </a:ln>
        </p:spPr>
      </p:sp>
      <p:sp>
        <p:nvSpPr>
          <p:cNvPr id="11" name="Text 8"/>
          <p:cNvSpPr/>
          <p:nvPr/>
        </p:nvSpPr>
        <p:spPr>
          <a:xfrm>
            <a:off x="6609636" y="4019193"/>
            <a:ext cx="221456" cy="370284"/>
          </a:xfrm>
          <a:prstGeom prst="rect">
            <a:avLst/>
          </a:prstGeom>
          <a:noFill/>
          <a:ln/>
        </p:spPr>
        <p:txBody>
          <a:bodyPr wrap="none" lIns="0" tIns="0" rIns="0" bIns="0" rtlCol="0" anchor="t"/>
          <a:lstStyle/>
          <a:p>
            <a:pPr marL="0" indent="0" algn="ctr">
              <a:lnSpc>
                <a:spcPts val="2900"/>
              </a:lnSpc>
              <a:buNone/>
            </a:pPr>
            <a:r>
              <a:rPr lang="en-US" sz="2900" dirty="0">
                <a:solidFill>
                  <a:srgbClr val="E2E6E9"/>
                </a:solidFill>
                <a:latin typeface="Merriweather" pitchFamily="34" charset="0"/>
                <a:ea typeface="Merriweather" pitchFamily="34" charset="-122"/>
                <a:cs typeface="Merriweather" pitchFamily="34" charset="-120"/>
              </a:rPr>
              <a:t>2</a:t>
            </a:r>
            <a:endParaRPr lang="en-US" sz="2900" dirty="0"/>
          </a:p>
        </p:txBody>
      </p:sp>
      <p:sp>
        <p:nvSpPr>
          <p:cNvPr id="12" name="Text 9"/>
          <p:cNvSpPr/>
          <p:nvPr/>
        </p:nvSpPr>
        <p:spPr>
          <a:xfrm>
            <a:off x="8077914" y="3895844"/>
            <a:ext cx="5688687" cy="1184434"/>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Implementation of advanced threat intelligence and machine learning algorithms for continuous improvement.</a:t>
            </a:r>
            <a:endParaRPr lang="en-US" sz="1900" dirty="0"/>
          </a:p>
        </p:txBody>
      </p:sp>
      <p:sp>
        <p:nvSpPr>
          <p:cNvPr id="13" name="Shape 10"/>
          <p:cNvSpPr/>
          <p:nvPr/>
        </p:nvSpPr>
        <p:spPr>
          <a:xfrm>
            <a:off x="6967537" y="6113978"/>
            <a:ext cx="863798" cy="30480"/>
          </a:xfrm>
          <a:prstGeom prst="roundRect">
            <a:avLst>
              <a:gd name="adj" fmla="val 340122"/>
            </a:avLst>
          </a:prstGeom>
          <a:solidFill>
            <a:srgbClr val="194A99"/>
          </a:solidFill>
          <a:ln/>
        </p:spPr>
      </p:sp>
      <p:sp>
        <p:nvSpPr>
          <p:cNvPr id="14" name="Shape 11"/>
          <p:cNvSpPr/>
          <p:nvPr/>
        </p:nvSpPr>
        <p:spPr>
          <a:xfrm>
            <a:off x="6442710" y="5851565"/>
            <a:ext cx="555308" cy="555308"/>
          </a:xfrm>
          <a:prstGeom prst="roundRect">
            <a:avLst>
              <a:gd name="adj" fmla="val 18669"/>
            </a:avLst>
          </a:prstGeom>
          <a:solidFill>
            <a:srgbClr val="003180"/>
          </a:solidFill>
          <a:ln w="15240">
            <a:solidFill>
              <a:srgbClr val="194A99"/>
            </a:solidFill>
            <a:prstDash val="solid"/>
          </a:ln>
        </p:spPr>
      </p:sp>
      <p:sp>
        <p:nvSpPr>
          <p:cNvPr id="15" name="Text 12"/>
          <p:cNvSpPr/>
          <p:nvPr/>
        </p:nvSpPr>
        <p:spPr>
          <a:xfrm>
            <a:off x="6616660" y="5944076"/>
            <a:ext cx="207407" cy="370284"/>
          </a:xfrm>
          <a:prstGeom prst="rect">
            <a:avLst/>
          </a:prstGeom>
          <a:noFill/>
          <a:ln/>
        </p:spPr>
        <p:txBody>
          <a:bodyPr wrap="none" lIns="0" tIns="0" rIns="0" bIns="0" rtlCol="0" anchor="t"/>
          <a:lstStyle/>
          <a:p>
            <a:pPr marL="0" indent="0" algn="ctr">
              <a:lnSpc>
                <a:spcPts val="2900"/>
              </a:lnSpc>
              <a:buNone/>
            </a:pPr>
            <a:r>
              <a:rPr lang="en-US" sz="2900" dirty="0">
                <a:solidFill>
                  <a:srgbClr val="E2E6E9"/>
                </a:solidFill>
                <a:latin typeface="Merriweather" pitchFamily="34" charset="0"/>
                <a:ea typeface="Merriweather" pitchFamily="34" charset="-122"/>
                <a:cs typeface="Merriweather" pitchFamily="34" charset="-120"/>
              </a:rPr>
              <a:t>3</a:t>
            </a:r>
            <a:endParaRPr lang="en-US" sz="2900" dirty="0"/>
          </a:p>
        </p:txBody>
      </p:sp>
      <p:sp>
        <p:nvSpPr>
          <p:cNvPr id="16" name="Text 13"/>
          <p:cNvSpPr/>
          <p:nvPr/>
        </p:nvSpPr>
        <p:spPr>
          <a:xfrm>
            <a:off x="8077914" y="5820728"/>
            <a:ext cx="5688687" cy="1184434"/>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Development of user-friendly tools for managing encryption certificates and reporting security incidents.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2754392"/>
            <a:ext cx="6170771" cy="771287"/>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Conclusion</a:t>
            </a:r>
            <a:endParaRPr lang="en-US" sz="4850" dirty="0"/>
          </a:p>
        </p:txBody>
      </p:sp>
      <p:sp>
        <p:nvSpPr>
          <p:cNvPr id="4" name="Text 1"/>
          <p:cNvSpPr/>
          <p:nvPr/>
        </p:nvSpPr>
        <p:spPr>
          <a:xfrm>
            <a:off x="6350198" y="3895844"/>
            <a:ext cx="7416403" cy="1579245"/>
          </a:xfrm>
          <a:prstGeom prst="rect">
            <a:avLst/>
          </a:prstGeom>
          <a:noFill/>
          <a:ln/>
        </p:spPr>
        <p:txBody>
          <a:bodyPr wrap="square" lIns="0" tIns="0" rIns="0" bIns="0" rtlCol="0" anchor="t"/>
          <a:lstStyle/>
          <a:p>
            <a:pPr marL="0" indent="0">
              <a:lnSpc>
                <a:spcPts val="3100"/>
              </a:lnSpc>
              <a:buNone/>
            </a:pPr>
            <a:r>
              <a:rPr lang="en-US" sz="1900" dirty="0">
                <a:solidFill>
                  <a:srgbClr val="E2E6E9"/>
                </a:solidFill>
                <a:latin typeface="Merriweather" pitchFamily="34" charset="0"/>
                <a:ea typeface="Merriweather" pitchFamily="34" charset="-122"/>
                <a:cs typeface="Merriweather" pitchFamily="34" charset="-120"/>
              </a:rPr>
              <a:t>By implementing this robust email security framework, organizations can safeguard their communication channels, enhance data privacy, and build a culture of trust and accountability.</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47</TotalTime>
  <Words>509</Words>
  <Application>Microsoft Office PowerPoint</Application>
  <PresentationFormat>Custom</PresentationFormat>
  <Paragraphs>50</Paragraphs>
  <Slides>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Wingdings</vt:lpstr>
      <vt:lpstr>Calibri Light</vt:lpstr>
      <vt:lpstr>Merriweather Bold</vt:lpstr>
      <vt:lpstr>Merriweather Medium</vt:lpstr>
      <vt:lpstr>Arial</vt:lpstr>
      <vt:lpstr>Calibri</vt:lpstr>
      <vt:lpstr>Merriweather</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Inba Pranaou</cp:lastModifiedBy>
  <cp:revision>6</cp:revision>
  <dcterms:created xsi:type="dcterms:W3CDTF">2025-01-03T07:32:08Z</dcterms:created>
  <dcterms:modified xsi:type="dcterms:W3CDTF">2025-01-03T13:07:54Z</dcterms:modified>
</cp:coreProperties>
</file>