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28D8E">
              <a:alpha val="20000"/>
            </a:srgbClr>
          </a:solidFill>
        </a:fill>
      </a:tcStyle>
    </a:band2H>
    <a:firstCo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381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381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lastRow>
    <a:fir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381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E5E1C5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solidFill>
                <a:srgbClr val="44444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AB0B5">
              <a:alpha val="1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44444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ADBD7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949E9F"/>
              </a:solidFill>
              <a:prstDash val="solid"/>
              <a:miter lim="400000"/>
            </a:ln>
          </a:left>
          <a:right>
            <a:ln w="12700" cap="flat">
              <a:solidFill>
                <a:srgbClr val="949E9F"/>
              </a:solidFill>
              <a:prstDash val="solid"/>
              <a:miter lim="400000"/>
            </a:ln>
          </a:right>
          <a:top>
            <a:ln w="12700" cap="flat">
              <a:solidFill>
                <a:srgbClr val="949E9F"/>
              </a:solidFill>
              <a:prstDash val="solid"/>
              <a:miter lim="400000"/>
            </a:ln>
          </a:top>
          <a:bottom>
            <a:ln w="12700" cap="flat">
              <a:solidFill>
                <a:srgbClr val="949E9F"/>
              </a:solidFill>
              <a:prstDash val="solid"/>
              <a:miter lim="400000"/>
            </a:ln>
          </a:bottom>
          <a:insideH>
            <a:ln w="12700" cap="flat">
              <a:solidFill>
                <a:srgbClr val="949E9F"/>
              </a:solidFill>
              <a:prstDash val="solid"/>
              <a:miter lim="400000"/>
            </a:ln>
          </a:insideH>
          <a:insideV>
            <a:ln w="12700" cap="flat">
              <a:solidFill>
                <a:srgbClr val="949E9F"/>
              </a:solidFill>
              <a:prstDash val="solid"/>
              <a:miter lim="400000"/>
            </a:ln>
          </a:insideV>
        </a:tcBdr>
        <a:fill>
          <a:solidFill>
            <a:srgbClr val="E2E0D9"/>
          </a:solidFill>
        </a:fill>
      </a:tcStyle>
    </a:wholeTbl>
    <a:band2H>
      <a:tcTxStyle b="def" i="def"/>
      <a:tcStyle>
        <a:tcBdr/>
        <a:fill>
          <a:solidFill>
            <a:srgbClr val="EFECE5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6D5D4B"/>
              </a:solidFill>
              <a:prstDash val="solid"/>
              <a:miter lim="400000"/>
            </a:ln>
          </a:left>
          <a:right>
            <a:ln w="12700" cap="flat">
              <a:solidFill>
                <a:srgbClr val="6D5D4B"/>
              </a:solidFill>
              <a:prstDash val="solid"/>
              <a:miter lim="400000"/>
            </a:ln>
          </a:right>
          <a:top>
            <a:ln w="254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6D5D4B"/>
              </a:solidFill>
              <a:prstDash val="solid"/>
              <a:miter lim="400000"/>
            </a:ln>
          </a:insideH>
          <a:insideV>
            <a:ln w="12700" cap="flat">
              <a:solidFill>
                <a:srgbClr val="6D5D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52922"/>
              </a:solidFill>
              <a:prstDash val="solid"/>
              <a:miter lim="400000"/>
            </a:ln>
          </a:left>
          <a:right>
            <a:ln w="12700" cap="flat">
              <a:solidFill>
                <a:srgbClr val="352922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3">
              <a:alpha val="38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39393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A5A8A3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DCB">
              <a:alpha val="21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3939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079500" y="2438400"/>
            <a:ext cx="11176000" cy="29210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079500" y="5346700"/>
            <a:ext cx="11176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2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/>
          <p:nvPr>
            <p:ph type="pic" sz="half" idx="13"/>
          </p:nvPr>
        </p:nvSpPr>
        <p:spPr>
          <a:xfrm>
            <a:off x="1015999" y="1176019"/>
            <a:ext cx="5261430" cy="7366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Image"/>
          <p:cNvSpPr/>
          <p:nvPr>
            <p:ph type="pic" sz="half" idx="14"/>
          </p:nvPr>
        </p:nvSpPr>
        <p:spPr>
          <a:xfrm>
            <a:off x="6743700" y="1181100"/>
            <a:ext cx="5257800" cy="736092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/>
          <p:nvPr>
            <p:ph type="pic" sz="quarter" idx="13"/>
          </p:nvPr>
        </p:nvSpPr>
        <p:spPr>
          <a:xfrm>
            <a:off x="6743700" y="5207000"/>
            <a:ext cx="5257800" cy="34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Image"/>
          <p:cNvSpPr/>
          <p:nvPr>
            <p:ph type="pic" sz="quarter" idx="14"/>
          </p:nvPr>
        </p:nvSpPr>
        <p:spPr>
          <a:xfrm>
            <a:off x="6743700" y="1282700"/>
            <a:ext cx="5257800" cy="342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Image"/>
          <p:cNvSpPr/>
          <p:nvPr>
            <p:ph type="pic" sz="half" idx="15"/>
          </p:nvPr>
        </p:nvSpPr>
        <p:spPr>
          <a:xfrm>
            <a:off x="1011464" y="1277619"/>
            <a:ext cx="5270501" cy="7378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58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14"/>
          </p:nvPr>
        </p:nvSpPr>
        <p:spPr>
          <a:xfrm>
            <a:off x="1270000" y="39116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1854200" y="1441449"/>
            <a:ext cx="9612313" cy="4889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079500" y="6515100"/>
            <a:ext cx="11176000" cy="16256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079500" y="8166100"/>
            <a:ext cx="111760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0" algn="ctr">
              <a:spcBef>
                <a:spcPts val="0"/>
              </a:spcBef>
              <a:buSzTx/>
              <a:buNone/>
              <a:defRPr spc="144" sz="3600">
                <a:solidFill>
                  <a:srgbClr val="FFFFFF"/>
                </a:solidFill>
                <a:effectLst>
                  <a:outerShdw sx="100000" sy="100000" kx="0" ky="0" algn="b" rotWithShape="0" blurRad="25400" dist="27326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079500" y="3416300"/>
            <a:ext cx="11176000" cy="2921000"/>
          </a:xfrm>
          <a:prstGeom prst="rect">
            <a:avLst/>
          </a:prstGeom>
        </p:spPr>
        <p:txBody>
          <a:bodyPr/>
          <a:lstStyle>
            <a:lvl1pPr>
              <a:defRPr cap="all" spc="232">
                <a:solidFill>
                  <a:srgbClr val="EBEBEB"/>
                </a:solidFill>
                <a:effectLst>
                  <a:outerShdw sx="100000" sy="100000" kx="0" ky="0" algn="b" rotWithShape="0" blurRad="25400" dist="25400" dir="162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43700" y="1193800"/>
            <a:ext cx="5257800" cy="736092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14400" y="1193800"/>
            <a:ext cx="5270500" cy="3911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14400" y="5219700"/>
            <a:ext cx="5270500" cy="3378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43700" y="2997200"/>
            <a:ext cx="5270201" cy="5397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14400" y="2705100"/>
            <a:ext cx="5118100" cy="6019800"/>
          </a:xfrm>
          <a:prstGeom prst="rect">
            <a:avLst/>
          </a:prstGeom>
        </p:spPr>
        <p:txBody>
          <a:bodyPr/>
          <a:lstStyle>
            <a:lvl1pPr marL="342900" indent="-342900">
              <a:defRPr sz="3400"/>
            </a:lvl1pPr>
            <a:lvl2pPr marL="685800" indent="-342900">
              <a:defRPr sz="3400"/>
            </a:lvl2pPr>
            <a:lvl3pPr marL="1028700" indent="-342900">
              <a:defRPr sz="3400"/>
            </a:lvl3pPr>
            <a:lvl4pPr marL="1371600" indent="-342900">
              <a:defRPr sz="3400"/>
            </a:lvl4pPr>
            <a:lvl5pPr marL="1714500" indent="-342900"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14400" y="685800"/>
            <a:ext cx="11176000" cy="8382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Cap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1016000" y="1219200"/>
            <a:ext cx="109855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016000" y="7200900"/>
            <a:ext cx="5207000" cy="660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3175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717800"/>
            <a:ext cx="11176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1185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434343"/>
                </a:solidFill>
                <a:effectLst>
                  <a:outerShdw sx="100000" sy="100000" kx="0" ky="0" algn="b" rotWithShape="0" blurRad="25400" dist="23648" dir="16200000">
                    <a:srgbClr val="000000">
                      <a:alpha val="20689"/>
                    </a:srgbClr>
                  </a:outerShdw>
                </a:effectLst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1pPr>
      <a:lvl2pPr marL="8382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2pPr>
      <a:lvl3pPr marL="12573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3pPr>
      <a:lvl4pPr marL="16764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4pPr>
      <a:lvl5pPr marL="20955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5pPr>
      <a:lvl6pPr marL="25146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6pPr>
      <a:lvl7pPr marL="29337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7pPr>
      <a:lvl8pPr marL="33528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8pPr>
      <a:lvl9pPr marL="37719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3648" dir="1620000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achine Lear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  <p:sp>
        <p:nvSpPr>
          <p:cNvPr id="138" name="-Supervised Learnin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pPr/>
            <a:r>
              <a:t>-Supervised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iscussion 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Discussion on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" y="2438201"/>
            <a:ext cx="863241" cy="84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Introduction to Machine Learning"/>
          <p:cNvSpPr txBox="1"/>
          <p:nvPr/>
        </p:nvSpPr>
        <p:spPr>
          <a:xfrm>
            <a:off x="1932694" y="2550371"/>
            <a:ext cx="64470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26262"/>
                </a:solidFill>
              </a:defRPr>
            </a:lvl1pPr>
          </a:lstStyle>
          <a:p>
            <a:pPr/>
            <a:r>
              <a:t>Introduction to Machine Learning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0099" y="3691043"/>
            <a:ext cx="863242" cy="84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upervised Learning"/>
          <p:cNvSpPr txBox="1"/>
          <p:nvPr/>
        </p:nvSpPr>
        <p:spPr>
          <a:xfrm>
            <a:off x="1939949" y="3803213"/>
            <a:ext cx="39179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Supervised Learning</a:t>
            </a: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8400" y="4842284"/>
            <a:ext cx="846641" cy="84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Linear Regression"/>
          <p:cNvSpPr txBox="1"/>
          <p:nvPr/>
        </p:nvSpPr>
        <p:spPr>
          <a:xfrm>
            <a:off x="1929395" y="4954454"/>
            <a:ext cx="343101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Linear Regression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8400" y="6018926"/>
            <a:ext cx="846641" cy="846641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Logistic Regression"/>
          <p:cNvSpPr txBox="1"/>
          <p:nvPr/>
        </p:nvSpPr>
        <p:spPr>
          <a:xfrm>
            <a:off x="1936539" y="6092996"/>
            <a:ext cx="364532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1*60gs-SFYyooZZBxatuoNJw.jpeg" descr="1*60gs-SFYyooZZBxatuoNJw.jpe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97799" y="3318172"/>
            <a:ext cx="5549602" cy="4793656"/>
          </a:xfrm>
          <a:prstGeom prst="rect">
            <a:avLst/>
          </a:prstGeom>
        </p:spPr>
      </p:pic>
      <p:sp>
        <p:nvSpPr>
          <p:cNvPr id="151" name="Introduction to 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ML</a:t>
            </a:r>
          </a:p>
        </p:txBody>
      </p:sp>
      <p:sp>
        <p:nvSpPr>
          <p:cNvPr id="152" name="Field of study that gives computers the ability to learn without being explicitly programmed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Field of study that gives computers the ability to learn without being explicitly programmed.</a:t>
            </a:r>
          </a:p>
          <a:p>
            <a:pPr>
              <a:defRPr sz="3000"/>
            </a:pPr>
            <a:r>
              <a:t>A computer program is said to learn from experience E with respect to some task T and some performance measure P, if its performance on T, as measured by P, improves with experience 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97799" y="4009479"/>
            <a:ext cx="5549602" cy="3411042"/>
          </a:xfrm>
          <a:prstGeom prst="rect">
            <a:avLst/>
          </a:prstGeom>
        </p:spPr>
      </p:pic>
      <p:sp>
        <p:nvSpPr>
          <p:cNvPr id="155" name="Supervised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Supervised Learning</a:t>
            </a:r>
          </a:p>
        </p:txBody>
      </p:sp>
      <p:sp>
        <p:nvSpPr>
          <p:cNvPr id="156" name="Supervised learning is said to be a type of learning in Machine Learning where both input and output data is available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Supervised learning is said to be a type of learning in Machine Learning where both input and output data is available.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1*iuqVEjdtEMY8oIu3cGwC1g.png" descr="1*iuqVEjdtEMY8oIu3cGwC1g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97799" y="3556148"/>
            <a:ext cx="5549602" cy="4317704"/>
          </a:xfrm>
          <a:prstGeom prst="rect">
            <a:avLst/>
          </a:prstGeom>
        </p:spPr>
      </p:pic>
      <p:sp>
        <p:nvSpPr>
          <p:cNvPr id="159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Linear Regression</a:t>
            </a:r>
          </a:p>
        </p:txBody>
      </p:sp>
      <p:sp>
        <p:nvSpPr>
          <p:cNvPr id="160" name="In statistics Linear regression is a linear approach of modelling the relation between dependent variable and independent variable (which are also called as scalar response and explanatory variable) by examining two factor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In statistics Linear regression is a linear approach of modelling the relation between dependent variable and independent variable (which are also called as scalar response and explanatory variable) by examining two factors.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597799" y="3710433"/>
            <a:ext cx="5549602" cy="4009134"/>
          </a:xfrm>
          <a:prstGeom prst="rect">
            <a:avLst/>
          </a:prstGeom>
        </p:spPr>
      </p:pic>
      <p:sp>
        <p:nvSpPr>
          <p:cNvPr id="163" name="Logistic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</p:txBody>
      </p:sp>
      <p:sp>
        <p:nvSpPr>
          <p:cNvPr id="164" name="It is mainly used for classification problems. Classification problems include classifying whether an email is a spam or not, classifying whether phone number is genuine or not, checking if a website is fraudulent or not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mainly used for classification problems. Classification problems include classifying whether an email is a spam or not, classifying whether phone number is genuine or not, checking if a website is fraudulent or not.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blake-connally-373084-unsplash.jpg" descr="blake-connally-373084-unsplash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76300" y="1079500"/>
            <a:ext cx="11264900" cy="5892800"/>
          </a:xfrm>
          <a:prstGeom prst="rect">
            <a:avLst/>
          </a:prstGeom>
        </p:spPr>
      </p:pic>
      <p:sp>
        <p:nvSpPr>
          <p:cNvPr id="167" name="THANKYOU"/>
          <p:cNvSpPr txBox="1"/>
          <p:nvPr>
            <p:ph type="body" sz="quarter" idx="1"/>
          </p:nvPr>
        </p:nvSpPr>
        <p:spPr>
          <a:xfrm>
            <a:off x="3662511" y="6017369"/>
            <a:ext cx="5679778" cy="766862"/>
          </a:xfrm>
          <a:prstGeom prst="rect">
            <a:avLst/>
          </a:prstGeom>
        </p:spPr>
        <p:txBody>
          <a:bodyPr/>
          <a:lstStyle>
            <a:lvl1pPr algn="ctr"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THANKYOU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72675A"/>
      </a:dk1>
      <a:lt1>
        <a:srgbClr val="184472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hotoPortfolio">
  <a:themeElements>
    <a:clrScheme name="PhotoPortfolio">
      <a:dk1>
        <a:srgbClr val="000000"/>
      </a:dk1>
      <a:lt1>
        <a:srgbClr val="FFFFFF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  <a:effectStyle>
          <a:effectLst>
            <a:outerShdw sx="100000" sy="100000" kx="0" ky="0" algn="b" rotWithShape="0" blurRad="50800" dist="381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381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