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1" r:id="rId1"/>
  </p:sldMasterIdLst>
  <p:sldIdLst>
    <p:sldId id="258" r:id="rId2"/>
    <p:sldId id="259" r:id="rId3"/>
    <p:sldId id="261" r:id="rId4"/>
    <p:sldId id="263" r:id="rId5"/>
    <p:sldId id="273" r:id="rId6"/>
    <p:sldId id="274" r:id="rId7"/>
    <p:sldId id="260" r:id="rId8"/>
    <p:sldId id="275" r:id="rId9"/>
    <p:sldId id="282" r:id="rId10"/>
    <p:sldId id="283" r:id="rId11"/>
    <p:sldId id="284" r:id="rId12"/>
    <p:sldId id="285" r:id="rId13"/>
    <p:sldId id="276" r:id="rId14"/>
    <p:sldId id="277" r:id="rId15"/>
    <p:sldId id="278" r:id="rId16"/>
    <p:sldId id="279" r:id="rId17"/>
    <p:sldId id="280" r:id="rId18"/>
    <p:sldId id="281" r:id="rId19"/>
    <p:sldId id="289" r:id="rId20"/>
    <p:sldId id="290" r:id="rId21"/>
    <p:sldId id="291" r:id="rId22"/>
    <p:sldId id="292" r:id="rId23"/>
    <p:sldId id="271" r:id="rId24"/>
    <p:sldId id="272" r:id="rId25"/>
  </p:sldIdLst>
  <p:sldSz cx="10058400" cy="7772400"/>
  <p:notesSz cx="10058400" cy="7772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176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313" y="-9597"/>
            <a:ext cx="10088448" cy="7791593"/>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3655" y="2725139"/>
            <a:ext cx="6409391" cy="1865809"/>
          </a:xfrm>
        </p:spPr>
        <p:txBody>
          <a:bodyPr anchor="b">
            <a:noAutofit/>
          </a:bodyPr>
          <a:lstStyle>
            <a:lvl1pPr algn="r">
              <a:defRPr sz="594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3655" y="4590946"/>
            <a:ext cx="6409391" cy="1243152"/>
          </a:xfrm>
        </p:spPr>
        <p:txBody>
          <a:bodyPr anchor="t"/>
          <a:lstStyle>
            <a:lvl1pPr marL="0" indent="0" algn="r">
              <a:buNone/>
              <a:defRPr>
                <a:solidFill>
                  <a:schemeClr val="tx1">
                    <a:lumMod val="50000"/>
                    <a:lumOff val="50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6038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0560" y="690880"/>
            <a:ext cx="6982485" cy="3857413"/>
          </a:xfrm>
        </p:spPr>
        <p:txBody>
          <a:bodyPr anchor="ctr">
            <a:normAutofit/>
          </a:bodyPr>
          <a:lstStyle>
            <a:lvl1pPr algn="l">
              <a:defRPr sz="4840" b="0" cap="none"/>
            </a:lvl1pPr>
          </a:lstStyle>
          <a:p>
            <a:r>
              <a:rPr lang="en-US"/>
              <a:t>Click to edit Master title style</a:t>
            </a:r>
            <a:endParaRPr lang="en-US" dirty="0"/>
          </a:p>
        </p:txBody>
      </p:sp>
      <p:sp>
        <p:nvSpPr>
          <p:cNvPr id="3" name="Text Placeholder 2"/>
          <p:cNvSpPr>
            <a:spLocks noGrp="1"/>
          </p:cNvSpPr>
          <p:nvPr>
            <p:ph type="body" idx="1"/>
          </p:nvPr>
        </p:nvSpPr>
        <p:spPr>
          <a:xfrm>
            <a:off x="670560" y="5066453"/>
            <a:ext cx="6982485" cy="1780424"/>
          </a:xfrm>
        </p:spPr>
        <p:txBody>
          <a:bodyPr anchor="ctr">
            <a:normAutofit/>
          </a:bodyPr>
          <a:lstStyle>
            <a:lvl1pPr marL="0" indent="0" algn="l">
              <a:buNone/>
              <a:defRPr sz="1980">
                <a:solidFill>
                  <a:schemeClr val="tx1">
                    <a:lumMod val="75000"/>
                    <a:lumOff val="2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0649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2374" y="690880"/>
            <a:ext cx="6679400" cy="3425613"/>
          </a:xfrm>
        </p:spPr>
        <p:txBody>
          <a:bodyPr anchor="ctr">
            <a:normAutofit/>
          </a:bodyPr>
          <a:lstStyle>
            <a:lvl1pPr algn="l">
              <a:defRPr sz="48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1182" y="4116493"/>
            <a:ext cx="5961784" cy="431800"/>
          </a:xfrm>
        </p:spPr>
        <p:txBody>
          <a:bodyPr anchor="ctr">
            <a:noAutofit/>
          </a:bodyPr>
          <a:lstStyle>
            <a:lvl1pPr marL="0" indent="0">
              <a:buFontTx/>
              <a:buNone/>
              <a:defRPr sz="1760">
                <a:solidFill>
                  <a:schemeClr val="tx1">
                    <a:lumMod val="50000"/>
                    <a:lumOff val="50000"/>
                  </a:schemeClr>
                </a:solidFill>
              </a:defRPr>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US"/>
              <a:t>Click to edit Master text styles</a:t>
            </a:r>
          </a:p>
        </p:txBody>
      </p:sp>
      <p:sp>
        <p:nvSpPr>
          <p:cNvPr id="3" name="Text Placeholder 2"/>
          <p:cNvSpPr>
            <a:spLocks noGrp="1"/>
          </p:cNvSpPr>
          <p:nvPr>
            <p:ph type="body" idx="1"/>
          </p:nvPr>
        </p:nvSpPr>
        <p:spPr>
          <a:xfrm>
            <a:off x="670558" y="5066453"/>
            <a:ext cx="6982487" cy="1780424"/>
          </a:xfrm>
        </p:spPr>
        <p:txBody>
          <a:bodyPr anchor="ctr">
            <a:normAutofit/>
          </a:bodyPr>
          <a:lstStyle>
            <a:lvl1pPr marL="0" indent="0" algn="l">
              <a:buNone/>
              <a:defRPr sz="1980">
                <a:solidFill>
                  <a:schemeClr val="tx1">
                    <a:lumMod val="75000"/>
                    <a:lumOff val="2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30983" y="895762"/>
            <a:ext cx="503051" cy="662746"/>
          </a:xfrm>
          <a:prstGeom prst="rect">
            <a:avLst/>
          </a:prstGeom>
        </p:spPr>
        <p:txBody>
          <a:bodyPr vert="horz" lIns="100584" tIns="50292" rIns="100584" bIns="50292" rtlCol="0" anchor="ctr">
            <a:noAutofit/>
          </a:bodyPr>
          <a:lstStyle/>
          <a:p>
            <a:pPr lvl="0"/>
            <a:r>
              <a:rPr lang="en-US" sz="8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22469" y="3271430"/>
            <a:ext cx="503051" cy="662746"/>
          </a:xfrm>
          <a:prstGeom prst="rect">
            <a:avLst/>
          </a:prstGeom>
        </p:spPr>
        <p:txBody>
          <a:bodyPr vert="horz" lIns="100584" tIns="50292" rIns="100584" bIns="50292" rtlCol="0" anchor="ctr">
            <a:noAutofit/>
          </a:bodyPr>
          <a:lstStyle/>
          <a:p>
            <a:pPr lvl="0"/>
            <a:r>
              <a:rPr lang="en-US" sz="8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9948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0558" y="2189587"/>
            <a:ext cx="6982487" cy="2941521"/>
          </a:xfrm>
        </p:spPr>
        <p:txBody>
          <a:bodyPr anchor="b">
            <a:normAutofit/>
          </a:bodyPr>
          <a:lstStyle>
            <a:lvl1pPr algn="l">
              <a:defRPr sz="4840" b="0" cap="none"/>
            </a:lvl1pPr>
          </a:lstStyle>
          <a:p>
            <a:r>
              <a:rPr lang="en-US"/>
              <a:t>Click to edit Master title style</a:t>
            </a:r>
            <a:endParaRPr lang="en-US" dirty="0"/>
          </a:p>
        </p:txBody>
      </p:sp>
      <p:sp>
        <p:nvSpPr>
          <p:cNvPr id="3" name="Text Placeholder 2"/>
          <p:cNvSpPr>
            <a:spLocks noGrp="1"/>
          </p:cNvSpPr>
          <p:nvPr>
            <p:ph type="body" idx="1"/>
          </p:nvPr>
        </p:nvSpPr>
        <p:spPr>
          <a:xfrm>
            <a:off x="670558" y="5131108"/>
            <a:ext cx="6982487" cy="1715769"/>
          </a:xfrm>
        </p:spPr>
        <p:txBody>
          <a:bodyPr anchor="t">
            <a:normAutofit/>
          </a:bodyPr>
          <a:lstStyle>
            <a:lvl1pPr marL="0" indent="0" algn="l">
              <a:buNone/>
              <a:defRPr sz="1980">
                <a:solidFill>
                  <a:schemeClr val="tx1">
                    <a:lumMod val="75000"/>
                    <a:lumOff val="2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35489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2374" y="690880"/>
            <a:ext cx="6679400" cy="3425613"/>
          </a:xfrm>
        </p:spPr>
        <p:txBody>
          <a:bodyPr anchor="ctr">
            <a:normAutofit/>
          </a:bodyPr>
          <a:lstStyle>
            <a:lvl1pPr algn="l">
              <a:defRPr sz="48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0557" y="4548294"/>
            <a:ext cx="6982488" cy="582814"/>
          </a:xfrm>
        </p:spPr>
        <p:txBody>
          <a:bodyPr anchor="b">
            <a:noAutofit/>
          </a:bodyPr>
          <a:lstStyle>
            <a:lvl1pPr marL="0" indent="0">
              <a:buFontTx/>
              <a:buNone/>
              <a:defRPr sz="2640">
                <a:solidFill>
                  <a:schemeClr val="tx1">
                    <a:lumMod val="75000"/>
                    <a:lumOff val="25000"/>
                  </a:schemeClr>
                </a:solidFill>
              </a:defRPr>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US"/>
              <a:t>Click to edit Master text styles</a:t>
            </a:r>
          </a:p>
        </p:txBody>
      </p:sp>
      <p:sp>
        <p:nvSpPr>
          <p:cNvPr id="3" name="Text Placeholder 2"/>
          <p:cNvSpPr>
            <a:spLocks noGrp="1"/>
          </p:cNvSpPr>
          <p:nvPr>
            <p:ph type="body" idx="1"/>
          </p:nvPr>
        </p:nvSpPr>
        <p:spPr>
          <a:xfrm>
            <a:off x="670558" y="5131108"/>
            <a:ext cx="6982487" cy="1715769"/>
          </a:xfrm>
        </p:spPr>
        <p:txBody>
          <a:bodyPr anchor="t">
            <a:normAutofit/>
          </a:bodyPr>
          <a:lstStyle>
            <a:lvl1pPr marL="0" indent="0" algn="l">
              <a:buNone/>
              <a:defRPr sz="1980">
                <a:solidFill>
                  <a:schemeClr val="tx1">
                    <a:lumMod val="50000"/>
                    <a:lumOff val="50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30983" y="895762"/>
            <a:ext cx="503051" cy="662746"/>
          </a:xfrm>
          <a:prstGeom prst="rect">
            <a:avLst/>
          </a:prstGeom>
        </p:spPr>
        <p:txBody>
          <a:bodyPr vert="horz" lIns="100584" tIns="50292" rIns="100584" bIns="50292" rtlCol="0" anchor="ctr">
            <a:noAutofit/>
          </a:bodyPr>
          <a:lstStyle/>
          <a:p>
            <a:pPr lvl="0"/>
            <a:r>
              <a:rPr lang="en-US" sz="8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22469" y="3271430"/>
            <a:ext cx="503051" cy="662746"/>
          </a:xfrm>
          <a:prstGeom prst="rect">
            <a:avLst/>
          </a:prstGeom>
        </p:spPr>
        <p:txBody>
          <a:bodyPr vert="horz" lIns="100584" tIns="50292" rIns="100584" bIns="50292" rtlCol="0" anchor="ctr">
            <a:noAutofit/>
          </a:bodyPr>
          <a:lstStyle/>
          <a:p>
            <a:pPr lvl="0"/>
            <a:r>
              <a:rPr lang="en-US" sz="8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8095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7433" y="690880"/>
            <a:ext cx="6975612" cy="3425613"/>
          </a:xfrm>
        </p:spPr>
        <p:txBody>
          <a:bodyPr anchor="ctr">
            <a:normAutofit/>
          </a:bodyPr>
          <a:lstStyle>
            <a:lvl1pPr algn="l">
              <a:defRPr sz="48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0557" y="4548294"/>
            <a:ext cx="6982488" cy="582814"/>
          </a:xfrm>
        </p:spPr>
        <p:txBody>
          <a:bodyPr anchor="b">
            <a:noAutofit/>
          </a:bodyPr>
          <a:lstStyle>
            <a:lvl1pPr marL="0" indent="0">
              <a:buFontTx/>
              <a:buNone/>
              <a:defRPr sz="2640">
                <a:solidFill>
                  <a:schemeClr val="accent1"/>
                </a:solidFill>
              </a:defRPr>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US"/>
              <a:t>Click to edit Master text styles</a:t>
            </a:r>
          </a:p>
        </p:txBody>
      </p:sp>
      <p:sp>
        <p:nvSpPr>
          <p:cNvPr id="3" name="Text Placeholder 2"/>
          <p:cNvSpPr>
            <a:spLocks noGrp="1"/>
          </p:cNvSpPr>
          <p:nvPr>
            <p:ph type="body" idx="1"/>
          </p:nvPr>
        </p:nvSpPr>
        <p:spPr>
          <a:xfrm>
            <a:off x="670558" y="5131108"/>
            <a:ext cx="6982487" cy="1715769"/>
          </a:xfrm>
        </p:spPr>
        <p:txBody>
          <a:bodyPr anchor="t">
            <a:normAutofit/>
          </a:bodyPr>
          <a:lstStyle>
            <a:lvl1pPr marL="0" indent="0" algn="l">
              <a:buNone/>
              <a:defRPr sz="1980">
                <a:solidFill>
                  <a:schemeClr val="tx1">
                    <a:lumMod val="50000"/>
                    <a:lumOff val="50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9794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23576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5043" y="690881"/>
            <a:ext cx="1076693" cy="5951644"/>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0559" y="690881"/>
            <a:ext cx="5714529" cy="5951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03079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96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6512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0558" y="3060984"/>
            <a:ext cx="6982487" cy="2070125"/>
          </a:xfrm>
        </p:spPr>
        <p:txBody>
          <a:bodyPr anchor="b"/>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0558" y="5131108"/>
            <a:ext cx="6982487" cy="975120"/>
          </a:xfrm>
        </p:spPr>
        <p:txBody>
          <a:bodyPr anchor="t"/>
          <a:lstStyle>
            <a:lvl1pPr marL="0" indent="0" algn="l">
              <a:buNone/>
              <a:defRPr sz="2200">
                <a:solidFill>
                  <a:schemeClr val="tx1">
                    <a:lumMod val="50000"/>
                    <a:lumOff val="50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2336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690880"/>
            <a:ext cx="6982485" cy="149690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0561" y="2448668"/>
            <a:ext cx="3396920" cy="4398208"/>
          </a:xfrm>
        </p:spPr>
        <p:txBody>
          <a:bodyPr>
            <a:normAutofit/>
          </a:bodyPr>
          <a:lstStyle>
            <a:lvl1pPr>
              <a:defRPr sz="1980"/>
            </a:lvl1pPr>
            <a:lvl2pPr>
              <a:defRPr sz="1760"/>
            </a:lvl2pPr>
            <a:lvl3pPr>
              <a:defRPr sz="1540"/>
            </a:lvl3pPr>
            <a:lvl4pPr>
              <a:defRPr sz="1320"/>
            </a:lvl4pPr>
            <a:lvl5pPr>
              <a:defRPr sz="1320"/>
            </a:lvl5pPr>
            <a:lvl6pPr>
              <a:defRPr sz="1320"/>
            </a:lvl6pPr>
            <a:lvl7pPr>
              <a:defRPr sz="1320"/>
            </a:lvl7pPr>
            <a:lvl8pPr>
              <a:defRPr sz="1320"/>
            </a:lvl8pPr>
            <a:lvl9pPr>
              <a:defRPr sz="13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56124" y="2448669"/>
            <a:ext cx="3396921" cy="4398209"/>
          </a:xfrm>
        </p:spPr>
        <p:txBody>
          <a:bodyPr>
            <a:normAutofit/>
          </a:bodyPr>
          <a:lstStyle>
            <a:lvl1pPr>
              <a:defRPr sz="1980"/>
            </a:lvl1pPr>
            <a:lvl2pPr>
              <a:defRPr sz="1760"/>
            </a:lvl2pPr>
            <a:lvl3pPr>
              <a:defRPr sz="1540"/>
            </a:lvl3pPr>
            <a:lvl4pPr>
              <a:defRPr sz="1320"/>
            </a:lvl4pPr>
            <a:lvl5pPr>
              <a:defRPr sz="1320"/>
            </a:lvl5pPr>
            <a:lvl6pPr>
              <a:defRPr sz="1320"/>
            </a:lvl6pPr>
            <a:lvl7pPr>
              <a:defRPr sz="1320"/>
            </a:lvl7pPr>
            <a:lvl8pPr>
              <a:defRPr sz="1320"/>
            </a:lvl8pPr>
            <a:lvl9pPr>
              <a:defRPr sz="13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68482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690880"/>
            <a:ext cx="6982484" cy="149690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0559" y="2449114"/>
            <a:ext cx="3399739" cy="653097"/>
          </a:xfrm>
        </p:spPr>
        <p:txBody>
          <a:bodyPr anchor="b">
            <a:noAutofit/>
          </a:bodyPr>
          <a:lstStyle>
            <a:lvl1pPr marL="0" indent="0">
              <a:buNone/>
              <a:defRPr sz="2640" b="0"/>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70559" y="3102213"/>
            <a:ext cx="3399739" cy="37446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53304" y="2449114"/>
            <a:ext cx="3399739" cy="653097"/>
          </a:xfrm>
        </p:spPr>
        <p:txBody>
          <a:bodyPr anchor="b">
            <a:noAutofit/>
          </a:bodyPr>
          <a:lstStyle>
            <a:lvl1pPr marL="0" indent="0">
              <a:buNone/>
              <a:defRPr sz="2640" b="0"/>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4253304" y="3102213"/>
            <a:ext cx="3399739" cy="37446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4/16/2025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5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0559" y="690880"/>
            <a:ext cx="6982485" cy="149690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4/16/2025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3446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4/16/2025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7795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559" y="1698418"/>
            <a:ext cx="3069200" cy="1448928"/>
          </a:xfrm>
        </p:spPr>
        <p:txBody>
          <a:bodyPr anchor="b">
            <a:normAutofit/>
          </a:bodyPr>
          <a:lstStyle>
            <a:lvl1pPr>
              <a:defRPr sz="2200"/>
            </a:lvl1pPr>
          </a:lstStyle>
          <a:p>
            <a:r>
              <a:rPr lang="en-US"/>
              <a:t>Click to edit Master title style</a:t>
            </a:r>
            <a:endParaRPr lang="en-US" dirty="0"/>
          </a:p>
        </p:txBody>
      </p:sp>
      <p:sp>
        <p:nvSpPr>
          <p:cNvPr id="3" name="Content Placeholder 2"/>
          <p:cNvSpPr>
            <a:spLocks noGrp="1"/>
          </p:cNvSpPr>
          <p:nvPr>
            <p:ph idx="1"/>
          </p:nvPr>
        </p:nvSpPr>
        <p:spPr>
          <a:xfrm>
            <a:off x="3928403" y="583582"/>
            <a:ext cx="3724641" cy="626329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0559" y="3147346"/>
            <a:ext cx="3069200" cy="2929042"/>
          </a:xfrm>
        </p:spPr>
        <p:txBody>
          <a:bodyPr>
            <a:normAutofit/>
          </a:bodyPr>
          <a:lstStyle>
            <a:lvl1pPr marL="0" indent="0">
              <a:buNone/>
              <a:defRPr sz="154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7682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559" y="5440680"/>
            <a:ext cx="6982485" cy="642303"/>
          </a:xfrm>
        </p:spPr>
        <p:txBody>
          <a:bodyPr anchor="b">
            <a:normAutofit/>
          </a:bodyPr>
          <a:lstStyle>
            <a:lvl1pPr algn="l">
              <a:defRPr sz="26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0559" y="690880"/>
            <a:ext cx="6982485" cy="4358480"/>
          </a:xfrm>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4" name="Text Placeholder 3"/>
          <p:cNvSpPr>
            <a:spLocks noGrp="1"/>
          </p:cNvSpPr>
          <p:nvPr>
            <p:ph type="body" sz="half" idx="2"/>
          </p:nvPr>
        </p:nvSpPr>
        <p:spPr>
          <a:xfrm>
            <a:off x="670559" y="6082983"/>
            <a:ext cx="6982485" cy="763894"/>
          </a:xfrm>
        </p:spPr>
        <p:txBody>
          <a:bodyPr>
            <a:normAutofit/>
          </a:bodyPr>
          <a:lstStyle>
            <a:lvl1pPr marL="0" indent="0">
              <a:buNone/>
              <a:defRPr sz="132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8064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313" y="-9597"/>
            <a:ext cx="10088449" cy="7791593"/>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0560" y="690880"/>
            <a:ext cx="6982484" cy="149690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0559" y="2448669"/>
            <a:ext cx="6982485" cy="43982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45784" y="6846879"/>
            <a:ext cx="752545" cy="413808"/>
          </a:xfrm>
          <a:prstGeom prst="rect">
            <a:avLst/>
          </a:prstGeom>
        </p:spPr>
        <p:txBody>
          <a:bodyPr vert="horz" lIns="91440" tIns="45720" rIns="91440" bIns="45720" rtlCol="0" anchor="ctr"/>
          <a:lstStyle>
            <a:lvl1pPr algn="r">
              <a:defRPr sz="990">
                <a:solidFill>
                  <a:schemeClr val="tx1">
                    <a:tint val="75000"/>
                  </a:schemeClr>
                </a:solidFill>
              </a:defRPr>
            </a:lvl1pPr>
          </a:lstStyle>
          <a:p>
            <a:fld id="{1D8BD707-D9CF-40AE-B4C6-C98DA3205C09}" type="datetimeFigureOut">
              <a:rPr lang="en-US" smtClean="0"/>
              <a:t>4/16/2025</a:t>
            </a:fld>
            <a:endParaRPr lang="en-US"/>
          </a:p>
        </p:txBody>
      </p:sp>
      <p:sp>
        <p:nvSpPr>
          <p:cNvPr id="5" name="Footer Placeholder 4"/>
          <p:cNvSpPr>
            <a:spLocks noGrp="1"/>
          </p:cNvSpPr>
          <p:nvPr>
            <p:ph type="ftr" sz="quarter" idx="3"/>
          </p:nvPr>
        </p:nvSpPr>
        <p:spPr>
          <a:xfrm>
            <a:off x="670560" y="6846879"/>
            <a:ext cx="5085270" cy="413808"/>
          </a:xfrm>
          <a:prstGeom prst="rect">
            <a:avLst/>
          </a:prstGeom>
        </p:spPr>
        <p:txBody>
          <a:bodyPr vert="horz" lIns="91440" tIns="45720" rIns="91440" bIns="45720" rtlCol="0" anchor="ctr"/>
          <a:lstStyle>
            <a:lvl1pPr algn="l">
              <a:defRPr sz="99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089144" y="6846879"/>
            <a:ext cx="563902" cy="413808"/>
          </a:xfrm>
          <a:prstGeom prst="rect">
            <a:avLst/>
          </a:prstGeom>
        </p:spPr>
        <p:txBody>
          <a:bodyPr vert="horz" lIns="91440" tIns="45720" rIns="91440" bIns="45720" rtlCol="0" anchor="ctr"/>
          <a:lstStyle>
            <a:lvl1pPr algn="r">
              <a:defRPr sz="99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96551664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txStyles>
    <p:titleStyle>
      <a:lvl1pPr algn="l" defTabSz="502920" rtl="0" eaLnBrk="1" latinLnBrk="0" hangingPunct="1">
        <a:spcBef>
          <a:spcPct val="0"/>
        </a:spcBef>
        <a:buNone/>
        <a:defRPr sz="396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190" indent="-377190" algn="l" defTabSz="502920" rtl="0" eaLnBrk="1" latinLnBrk="0" hangingPunct="1">
        <a:spcBef>
          <a:spcPts val="1100"/>
        </a:spcBef>
        <a:spcAft>
          <a:spcPts val="0"/>
        </a:spcAft>
        <a:buClr>
          <a:schemeClr val="accent1"/>
        </a:buClr>
        <a:buSzPct val="80000"/>
        <a:buFont typeface="Wingdings 3" charset="2"/>
        <a:buChar char=""/>
        <a:defRPr sz="1980" kern="1200">
          <a:solidFill>
            <a:schemeClr val="tx1">
              <a:lumMod val="75000"/>
              <a:lumOff val="25000"/>
            </a:schemeClr>
          </a:solidFill>
          <a:latin typeface="+mn-lt"/>
          <a:ea typeface="+mn-ea"/>
          <a:cs typeface="+mn-cs"/>
        </a:defRPr>
      </a:lvl1pPr>
      <a:lvl2pPr marL="817245" indent="-314325" algn="l" defTabSz="502920" rtl="0" eaLnBrk="1" latinLnBrk="0" hangingPunct="1">
        <a:spcBef>
          <a:spcPts val="1100"/>
        </a:spcBef>
        <a:spcAft>
          <a:spcPts val="0"/>
        </a:spcAft>
        <a:buClr>
          <a:schemeClr val="accent1"/>
        </a:buClr>
        <a:buSzPct val="80000"/>
        <a:buFont typeface="Wingdings 3" charset="2"/>
        <a:buChar char=""/>
        <a:defRPr sz="1760" kern="1200">
          <a:solidFill>
            <a:schemeClr val="tx1">
              <a:lumMod val="75000"/>
              <a:lumOff val="25000"/>
            </a:schemeClr>
          </a:solidFill>
          <a:latin typeface="+mn-lt"/>
          <a:ea typeface="+mn-ea"/>
          <a:cs typeface="+mn-cs"/>
        </a:defRPr>
      </a:lvl2pPr>
      <a:lvl3pPr marL="1257300" indent="-251460" algn="l" defTabSz="502920" rtl="0" eaLnBrk="1" latinLnBrk="0" hangingPunct="1">
        <a:spcBef>
          <a:spcPts val="1100"/>
        </a:spcBef>
        <a:spcAft>
          <a:spcPts val="0"/>
        </a:spcAft>
        <a:buClr>
          <a:schemeClr val="accent1"/>
        </a:buClr>
        <a:buSzPct val="80000"/>
        <a:buFont typeface="Wingdings 3" charset="2"/>
        <a:buChar char=""/>
        <a:defRPr sz="1540" kern="1200">
          <a:solidFill>
            <a:schemeClr val="tx1">
              <a:lumMod val="75000"/>
              <a:lumOff val="25000"/>
            </a:schemeClr>
          </a:solidFill>
          <a:latin typeface="+mn-lt"/>
          <a:ea typeface="+mn-ea"/>
          <a:cs typeface="+mn-cs"/>
        </a:defRPr>
      </a:lvl3pPr>
      <a:lvl4pPr marL="1760220" indent="-251460" algn="l" defTabSz="502920" rtl="0" eaLnBrk="1" latinLnBrk="0" hangingPunct="1">
        <a:spcBef>
          <a:spcPts val="1100"/>
        </a:spcBef>
        <a:spcAft>
          <a:spcPts val="0"/>
        </a:spcAft>
        <a:buClr>
          <a:schemeClr val="accent1"/>
        </a:buClr>
        <a:buSzPct val="80000"/>
        <a:buFont typeface="Wingdings 3" charset="2"/>
        <a:buChar char=""/>
        <a:defRPr sz="1320" kern="1200">
          <a:solidFill>
            <a:schemeClr val="tx1">
              <a:lumMod val="75000"/>
              <a:lumOff val="25000"/>
            </a:schemeClr>
          </a:solidFill>
          <a:latin typeface="+mn-lt"/>
          <a:ea typeface="+mn-ea"/>
          <a:cs typeface="+mn-cs"/>
        </a:defRPr>
      </a:lvl4pPr>
      <a:lvl5pPr marL="2263140" indent="-251460" algn="l" defTabSz="502920" rtl="0" eaLnBrk="1" latinLnBrk="0" hangingPunct="1">
        <a:spcBef>
          <a:spcPts val="1100"/>
        </a:spcBef>
        <a:spcAft>
          <a:spcPts val="0"/>
        </a:spcAft>
        <a:buClr>
          <a:schemeClr val="accent1"/>
        </a:buClr>
        <a:buSzPct val="80000"/>
        <a:buFont typeface="Wingdings 3" charset="2"/>
        <a:buChar char=""/>
        <a:defRPr sz="1320" kern="1200">
          <a:solidFill>
            <a:schemeClr val="tx1">
              <a:lumMod val="75000"/>
              <a:lumOff val="25000"/>
            </a:schemeClr>
          </a:solidFill>
          <a:latin typeface="+mn-lt"/>
          <a:ea typeface="+mn-ea"/>
          <a:cs typeface="+mn-cs"/>
        </a:defRPr>
      </a:lvl5pPr>
      <a:lvl6pPr marL="2766060" indent="-251460" algn="l" defTabSz="502920" rtl="0" eaLnBrk="1" latinLnBrk="0" hangingPunct="1">
        <a:spcBef>
          <a:spcPts val="1100"/>
        </a:spcBef>
        <a:spcAft>
          <a:spcPts val="0"/>
        </a:spcAft>
        <a:buClr>
          <a:schemeClr val="accent1"/>
        </a:buClr>
        <a:buSzPct val="80000"/>
        <a:buFont typeface="Wingdings 3" charset="2"/>
        <a:buChar char=""/>
        <a:defRPr sz="1320" kern="1200">
          <a:solidFill>
            <a:schemeClr val="tx1">
              <a:lumMod val="75000"/>
              <a:lumOff val="25000"/>
            </a:schemeClr>
          </a:solidFill>
          <a:latin typeface="+mn-lt"/>
          <a:ea typeface="+mn-ea"/>
          <a:cs typeface="+mn-cs"/>
        </a:defRPr>
      </a:lvl6pPr>
      <a:lvl7pPr marL="3268980" indent="-251460" algn="l" defTabSz="502920" rtl="0" eaLnBrk="1" latinLnBrk="0" hangingPunct="1">
        <a:spcBef>
          <a:spcPts val="1100"/>
        </a:spcBef>
        <a:spcAft>
          <a:spcPts val="0"/>
        </a:spcAft>
        <a:buClr>
          <a:schemeClr val="accent1"/>
        </a:buClr>
        <a:buSzPct val="80000"/>
        <a:buFont typeface="Wingdings 3" charset="2"/>
        <a:buChar char=""/>
        <a:defRPr sz="1320" kern="1200">
          <a:solidFill>
            <a:schemeClr val="tx1">
              <a:lumMod val="75000"/>
              <a:lumOff val="25000"/>
            </a:schemeClr>
          </a:solidFill>
          <a:latin typeface="+mn-lt"/>
          <a:ea typeface="+mn-ea"/>
          <a:cs typeface="+mn-cs"/>
        </a:defRPr>
      </a:lvl7pPr>
      <a:lvl8pPr marL="3771900" indent="-251460" algn="l" defTabSz="502920" rtl="0" eaLnBrk="1" latinLnBrk="0" hangingPunct="1">
        <a:spcBef>
          <a:spcPts val="1100"/>
        </a:spcBef>
        <a:spcAft>
          <a:spcPts val="0"/>
        </a:spcAft>
        <a:buClr>
          <a:schemeClr val="accent1"/>
        </a:buClr>
        <a:buSzPct val="80000"/>
        <a:buFont typeface="Wingdings 3" charset="2"/>
        <a:buChar char=""/>
        <a:defRPr sz="1320" kern="1200">
          <a:solidFill>
            <a:schemeClr val="tx1">
              <a:lumMod val="75000"/>
              <a:lumOff val="25000"/>
            </a:schemeClr>
          </a:solidFill>
          <a:latin typeface="+mn-lt"/>
          <a:ea typeface="+mn-ea"/>
          <a:cs typeface="+mn-cs"/>
        </a:defRPr>
      </a:lvl8pPr>
      <a:lvl9pPr marL="4274820" indent="-251460" algn="l" defTabSz="502920" rtl="0" eaLnBrk="1" latinLnBrk="0" hangingPunct="1">
        <a:spcBef>
          <a:spcPts val="1100"/>
        </a:spcBef>
        <a:spcAft>
          <a:spcPts val="0"/>
        </a:spcAft>
        <a:buClr>
          <a:schemeClr val="accent1"/>
        </a:buClr>
        <a:buSzPct val="80000"/>
        <a:buFont typeface="Wingdings 3" charset="2"/>
        <a:buChar char=""/>
        <a:defRPr sz="1320" kern="1200">
          <a:solidFill>
            <a:schemeClr val="tx1">
              <a:lumMod val="75000"/>
              <a:lumOff val="25000"/>
            </a:schemeClr>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97888"/>
            <a:ext cx="8067057" cy="736191"/>
          </a:xfrm>
          <a:prstGeom prst="rect">
            <a:avLst/>
          </a:prstGeom>
        </p:spPr>
        <p:txBody>
          <a:bodyPr vert="horz" wrap="square" lIns="0" tIns="241391" rIns="0" bIns="0" rtlCol="0">
            <a:spAutoFit/>
          </a:bodyPr>
          <a:lstStyle/>
          <a:p>
            <a:pPr marL="2865120">
              <a:lnSpc>
                <a:spcPct val="100000"/>
              </a:lnSpc>
              <a:spcBef>
                <a:spcPts val="125"/>
              </a:spcBef>
            </a:pPr>
            <a:r>
              <a:rPr sz="3200" b="1" spc="-30" dirty="0">
                <a:solidFill>
                  <a:srgbClr val="C00000"/>
                </a:solidFill>
                <a:effectLst>
                  <a:outerShdw blurRad="38100" dist="38100" dir="2700000" algn="tl">
                    <a:srgbClr val="000000">
                      <a:alpha val="43137"/>
                    </a:srgbClr>
                  </a:outerShdw>
                </a:effectLst>
                <a:latin typeface="Times New Roman" panose="02020603050405020304"/>
                <a:cs typeface="Times New Roman" panose="02020603050405020304"/>
              </a:rPr>
              <a:t>ABSTRACT</a:t>
            </a:r>
          </a:p>
        </p:txBody>
      </p:sp>
      <p:sp>
        <p:nvSpPr>
          <p:cNvPr id="4" name="Text Placeholder 3">
            <a:extLst>
              <a:ext uri="{FF2B5EF4-FFF2-40B4-BE49-F238E27FC236}">
                <a16:creationId xmlns:a16="http://schemas.microsoft.com/office/drawing/2014/main" id="{B0251B9C-000F-7B26-010E-C699A0140FFF}"/>
              </a:ext>
            </a:extLst>
          </p:cNvPr>
          <p:cNvSpPr>
            <a:spLocks noGrp="1"/>
          </p:cNvSpPr>
          <p:nvPr>
            <p:ph idx="1"/>
          </p:nvPr>
        </p:nvSpPr>
        <p:spPr>
          <a:xfrm>
            <a:off x="228599" y="1524000"/>
            <a:ext cx="7454077" cy="5486400"/>
          </a:xfrm>
        </p:spPr>
        <p:txBody>
          <a:bodyPr>
            <a:normAutofit lnSpcReduction="10000"/>
          </a:bodyPr>
          <a:lstStyle/>
          <a:p>
            <a:pPr marL="0" indent="0" algn="just">
              <a:buNone/>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the rise of automated and unmanned restaurants, understanding customer feedback has become a challenge due to the absence of direct human interaction. To address this, we propose a facial expression-based rating system that evaluates customer satisfaction using pre-trained Convolutional Neural Network (CNN) models. By leveraging Human-Computer Interaction (HCI), our system bridges the gap between customers and machines, enabling computers to interpret human emotions accurately. This allows restaurants to gather real-time feedback in a more natural and seamless manner. By utilizing advanced facial recognition techniques, our approach ensures an intuitive and efficient way to assess customer satisfaction and improve service quality in automated dining environments.</a:t>
            </a:r>
            <a:endParaRPr lang="en-IN" sz="20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98947" y="2187932"/>
            <a:ext cx="6983730" cy="629285"/>
          </a:xfrm>
          <a:prstGeom prst="rect">
            <a:avLst/>
          </a:prstGeom>
        </p:spPr>
        <p:txBody>
          <a:bodyPr vert="horz" wrap="square" lIns="0" tIns="12065" rIns="0" bIns="0" rtlCol="0">
            <a:spAutoFit/>
          </a:bodyPr>
          <a:lstStyle/>
          <a:p>
            <a:pPr marL="295910" marR="5080" indent="-283845" algn="just">
              <a:lnSpc>
                <a:spcPct val="101000"/>
              </a:lnSpc>
              <a:spcBef>
                <a:spcPts val="95"/>
              </a:spcBef>
              <a:buClr>
                <a:srgbClr val="5ECAEF"/>
              </a:buClr>
              <a:buFont typeface="Wingdings" panose="05000000000000000000"/>
              <a:buChar char=""/>
              <a:tabLst>
                <a:tab pos="295910" algn="l"/>
              </a:tabLst>
            </a:pPr>
            <a:endParaRPr lang="en-US" sz="1950" dirty="0">
              <a:latin typeface="Times New Roman" panose="02020603050405020304"/>
              <a:cs typeface="Times New Roman" panose="02020603050405020304"/>
            </a:endParaRPr>
          </a:p>
          <a:p>
            <a:pPr marL="12065" marR="5080" algn="just">
              <a:lnSpc>
                <a:spcPct val="101000"/>
              </a:lnSpc>
              <a:spcBef>
                <a:spcPts val="95"/>
              </a:spcBef>
              <a:buClr>
                <a:srgbClr val="5ECAEF"/>
              </a:buClr>
              <a:tabLst>
                <a:tab pos="295910" algn="l"/>
              </a:tabLst>
            </a:pPr>
            <a:endParaRPr lang="en-US" sz="1950"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78BD5-2A8C-BC67-E883-3382DF6C89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BF016E-BE87-1919-780F-216DDD97DBB6}"/>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MODULES</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11892C2-7A5E-5120-75E8-3CA91A81F878}"/>
              </a:ext>
            </a:extLst>
          </p:cNvPr>
          <p:cNvSpPr>
            <a:spLocks noGrp="1"/>
          </p:cNvSpPr>
          <p:nvPr>
            <p:ph idx="1"/>
          </p:nvPr>
        </p:nvSpPr>
        <p:spPr>
          <a:xfrm>
            <a:off x="457201" y="2743200"/>
            <a:ext cx="7924800" cy="4648199"/>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4.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egoe UI Emoji" panose="020B0502040204020203" pitchFamily="34" charset="0"/>
              </a:rPr>
              <a:t>💾</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Database Module (MySQL)</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Stores user details, images, predicted emotion, and rating.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Supports data retrieval for analytics and admin viewing using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Django ORM</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5.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egoe UI Emoji" panose="020B0502040204020203" pitchFamily="34" charset="0"/>
              </a:rPr>
              <a:t>🛠️</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Admin Module (Dashboard)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Allows admin to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log in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view feedback</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filter/search ratings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and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delete entries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Displays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satisfaction stats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and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rating summaries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in a user-friendly interface.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869870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5DFEF-F7E6-DC8A-CBD2-CB849E60F7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9DF4F0-93A8-E149-3086-60FFFCC57B2E}"/>
              </a:ext>
            </a:extLst>
          </p:cNvPr>
          <p:cNvSpPr>
            <a:spLocks noGrp="1"/>
          </p:cNvSpPr>
          <p:nvPr>
            <p:ph type="title"/>
          </p:nvPr>
        </p:nvSpPr>
        <p:spPr>
          <a:xfrm>
            <a:off x="1295400" y="457200"/>
            <a:ext cx="6982484" cy="925522"/>
          </a:xfrm>
        </p:spPr>
        <p:txBody>
          <a:bodyPr/>
          <a:lstStyle/>
          <a:p>
            <a:pPr algn="ctr"/>
            <a:r>
              <a:rPr lang="en-US" dirty="0"/>
              <a:t>ALGORITHM</a:t>
            </a:r>
            <a:endParaRPr lang="en-IN" dirty="0"/>
          </a:p>
        </p:txBody>
      </p:sp>
      <p:sp>
        <p:nvSpPr>
          <p:cNvPr id="3" name="Content Placeholder 2">
            <a:extLst>
              <a:ext uri="{FF2B5EF4-FFF2-40B4-BE49-F238E27FC236}">
                <a16:creationId xmlns:a16="http://schemas.microsoft.com/office/drawing/2014/main" id="{8E9F1E24-4F5C-6252-7977-86F63A581761}"/>
              </a:ext>
            </a:extLst>
          </p:cNvPr>
          <p:cNvSpPr>
            <a:spLocks noGrp="1"/>
          </p:cNvSpPr>
          <p:nvPr>
            <p:ph idx="1"/>
          </p:nvPr>
        </p:nvSpPr>
        <p:spPr>
          <a:xfrm>
            <a:off x="228600" y="1828800"/>
            <a:ext cx="9448800" cy="5791200"/>
          </a:xfrm>
        </p:spPr>
        <p:txBody>
          <a:bodyPr>
            <a:normAutofit/>
          </a:bodyPr>
          <a:lstStyle/>
          <a:p>
            <a:pPr>
              <a:buNone/>
            </a:pPr>
            <a:r>
              <a:rPr lang="en-US" b="1" dirty="0"/>
              <a:t>Step-1</a:t>
            </a:r>
            <a:r>
              <a:rPr lang="en-US" dirty="0"/>
              <a:t>  </a:t>
            </a:r>
            <a:r>
              <a:rPr lang="en-US" b="1" dirty="0"/>
              <a:t>Start</a:t>
            </a:r>
            <a:br>
              <a:rPr lang="en-US" dirty="0"/>
            </a:br>
            <a:r>
              <a:rPr lang="en-US" dirty="0"/>
              <a:t> → Capture or upload the customer’s image through the web interface.</a:t>
            </a:r>
          </a:p>
          <a:p>
            <a:pPr>
              <a:buNone/>
            </a:pPr>
            <a:r>
              <a:rPr lang="en-US" b="1" dirty="0"/>
              <a:t>Step- 2 Face Detection (OpenCV)</a:t>
            </a:r>
            <a:br>
              <a:rPr lang="en-US" dirty="0"/>
            </a:br>
            <a:r>
              <a:rPr lang="en-US" dirty="0"/>
              <a:t> → Apply Haar Cascade to detect and crop the face from the image.</a:t>
            </a:r>
            <a:br>
              <a:rPr lang="en-US" dirty="0"/>
            </a:br>
            <a:r>
              <a:rPr lang="en-US" dirty="0"/>
              <a:t> → Convert the image to grayscale for uniformity.</a:t>
            </a:r>
          </a:p>
          <a:p>
            <a:pPr>
              <a:buNone/>
            </a:pPr>
            <a:r>
              <a:rPr lang="en-US" b="1" dirty="0"/>
              <a:t>Step- 3 Image Preprocessing</a:t>
            </a:r>
            <a:br>
              <a:rPr lang="en-US" dirty="0"/>
            </a:br>
            <a:r>
              <a:rPr lang="en-US" dirty="0"/>
              <a:t> → Resize the cropped face image to </a:t>
            </a:r>
            <a:r>
              <a:rPr lang="en-US" b="1" dirty="0"/>
              <a:t>48x48 pixels</a:t>
            </a:r>
            <a:r>
              <a:rPr lang="en-US" dirty="0"/>
              <a:t>.</a:t>
            </a:r>
            <a:br>
              <a:rPr lang="en-US" dirty="0"/>
            </a:br>
            <a:r>
              <a:rPr lang="en-US" dirty="0"/>
              <a:t> → Normalize pixel values to improve model prediction accuracy.</a:t>
            </a:r>
          </a:p>
          <a:p>
            <a:pPr>
              <a:buNone/>
            </a:pPr>
            <a:r>
              <a:rPr lang="en-US" b="1" dirty="0"/>
              <a:t>Step- 4 Emotion Prediction (Mini </a:t>
            </a:r>
            <a:r>
              <a:rPr lang="en-US" b="1" dirty="0" err="1"/>
              <a:t>Xception</a:t>
            </a:r>
            <a:r>
              <a:rPr lang="en-US" b="1" dirty="0"/>
              <a:t> + TensorFlow)</a:t>
            </a:r>
            <a:br>
              <a:rPr lang="en-US" dirty="0"/>
            </a:br>
            <a:r>
              <a:rPr lang="en-US" dirty="0"/>
              <a:t> → Load the </a:t>
            </a:r>
            <a:r>
              <a:rPr lang="en-US" b="1" dirty="0"/>
              <a:t>pre-trained Mini </a:t>
            </a:r>
            <a:r>
              <a:rPr lang="en-US" b="1" dirty="0" err="1"/>
              <a:t>Xception</a:t>
            </a:r>
            <a:r>
              <a:rPr lang="en-US" b="1" dirty="0"/>
              <a:t> CNN model</a:t>
            </a:r>
            <a:r>
              <a:rPr lang="en-US" dirty="0"/>
              <a:t>.</a:t>
            </a:r>
            <a:br>
              <a:rPr lang="en-US" dirty="0"/>
            </a:br>
            <a:r>
              <a:rPr lang="en-US" dirty="0"/>
              <a:t> → Pass the processed image into the model.</a:t>
            </a:r>
            <a:br>
              <a:rPr lang="en-US" dirty="0"/>
            </a:br>
            <a:r>
              <a:rPr lang="en-US" dirty="0"/>
              <a:t> → Model predicts the expression:</a:t>
            </a:r>
            <a:br>
              <a:rPr lang="en-US" dirty="0"/>
            </a:br>
            <a:r>
              <a:rPr lang="en-US" dirty="0"/>
              <a:t>  - 😊 Satisfied</a:t>
            </a:r>
            <a:br>
              <a:rPr lang="en-US" dirty="0"/>
            </a:br>
            <a:r>
              <a:rPr lang="en-US" dirty="0"/>
              <a:t>  - 😐 Neutral</a:t>
            </a:r>
            <a:br>
              <a:rPr lang="en-US" dirty="0"/>
            </a:br>
            <a:r>
              <a:rPr lang="en-US" dirty="0"/>
              <a:t>  - 😞 Disappointed</a:t>
            </a:r>
          </a:p>
          <a:p>
            <a:endParaRPr lang="en-IN" dirty="0"/>
          </a:p>
        </p:txBody>
      </p:sp>
    </p:spTree>
    <p:extLst>
      <p:ext uri="{BB962C8B-B14F-4D97-AF65-F5344CB8AC3E}">
        <p14:creationId xmlns:p14="http://schemas.microsoft.com/office/powerpoint/2010/main" val="65279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B0C06-81A1-AA5B-66B5-35E7FCE7DF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772AFE-E449-D51C-21F9-6272A246B82A}"/>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ALGORITHM</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0FC77CE-B7B3-A12E-4BE4-17E2A06B1516}"/>
              </a:ext>
            </a:extLst>
          </p:cNvPr>
          <p:cNvSpPr>
            <a:spLocks noGrp="1"/>
          </p:cNvSpPr>
          <p:nvPr>
            <p:ph idx="1"/>
          </p:nvPr>
        </p:nvSpPr>
        <p:spPr>
          <a:xfrm>
            <a:off x="1295400" y="2187787"/>
            <a:ext cx="6982485" cy="4398209"/>
          </a:xfrm>
        </p:spPr>
        <p:txBody>
          <a:bodyPr/>
          <a:lstStyle/>
          <a:p>
            <a:pPr>
              <a:buNone/>
            </a:pPr>
            <a:r>
              <a:rPr lang="en-US" b="1" dirty="0"/>
              <a:t>Step- 5. Generate Rating</a:t>
            </a:r>
            <a:br>
              <a:rPr lang="en-US" dirty="0"/>
            </a:br>
            <a:r>
              <a:rPr lang="en-US" dirty="0"/>
              <a:t> → Assign a rating based on the emotion detected</a:t>
            </a:r>
            <a:br>
              <a:rPr lang="en-US" dirty="0"/>
            </a:br>
            <a:r>
              <a:rPr lang="en-US" dirty="0"/>
              <a:t> → Store the result in the </a:t>
            </a:r>
            <a:r>
              <a:rPr lang="en-US" b="1" dirty="0"/>
              <a:t>MySQL database</a:t>
            </a:r>
            <a:r>
              <a:rPr lang="en-US" dirty="0"/>
              <a:t>.</a:t>
            </a:r>
          </a:p>
          <a:p>
            <a:pPr>
              <a:buNone/>
            </a:pPr>
            <a:endParaRPr lang="en-US" dirty="0"/>
          </a:p>
          <a:p>
            <a:pPr marL="0" indent="0">
              <a:buNone/>
            </a:pPr>
            <a:r>
              <a:rPr lang="en-US" b="1" dirty="0"/>
              <a:t>Step- 6. Display Output</a:t>
            </a:r>
            <a:br>
              <a:rPr lang="en-US" dirty="0"/>
            </a:br>
            <a:r>
              <a:rPr lang="en-US" dirty="0"/>
              <a:t> → Show the customer their feedback result.</a:t>
            </a:r>
            <a:br>
              <a:rPr lang="en-US" dirty="0"/>
            </a:br>
            <a:r>
              <a:rPr lang="en-US" dirty="0"/>
              <a:t> → Allow admin to view and manage all ratings from the dashboard.</a:t>
            </a:r>
          </a:p>
          <a:p>
            <a:endParaRPr lang="en-IN" dirty="0"/>
          </a:p>
        </p:txBody>
      </p:sp>
    </p:spTree>
    <p:extLst>
      <p:ext uri="{BB962C8B-B14F-4D97-AF65-F5344CB8AC3E}">
        <p14:creationId xmlns:p14="http://schemas.microsoft.com/office/powerpoint/2010/main" val="2688567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4FF0-A9CF-F4A1-D217-0CAA37A4A1B1}"/>
              </a:ext>
            </a:extLst>
          </p:cNvPr>
          <p:cNvSpPr>
            <a:spLocks noGrp="1"/>
          </p:cNvSpPr>
          <p:nvPr>
            <p:ph type="title"/>
          </p:nvPr>
        </p:nvSpPr>
        <p:spPr>
          <a:xfrm>
            <a:off x="1182639" y="352800"/>
            <a:ext cx="6982484" cy="1496907"/>
          </a:xfrm>
        </p:spPr>
        <p:txBody>
          <a:bodyPr/>
          <a:lstStyle/>
          <a:p>
            <a:pPr algn="ctr"/>
            <a:r>
              <a:rPr lang="en-US" b="1" dirty="0">
                <a:solidFill>
                  <a:srgbClr val="FF0000"/>
                </a:solidFill>
                <a:effectLst>
                  <a:outerShdw blurRad="38100" dist="38100" dir="2700000" algn="tl">
                    <a:srgbClr val="000000">
                      <a:alpha val="43137"/>
                    </a:srgbClr>
                  </a:outerShdw>
                </a:effectLst>
              </a:rPr>
              <a:t>UML DIAGRAMS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3CB2702-76B9-5531-04B8-FD79C2703420}"/>
              </a:ext>
            </a:extLst>
          </p:cNvPr>
          <p:cNvSpPr>
            <a:spLocks noGrp="1"/>
          </p:cNvSpPr>
          <p:nvPr>
            <p:ph idx="1"/>
          </p:nvPr>
        </p:nvSpPr>
        <p:spPr>
          <a:xfrm>
            <a:off x="228600" y="1262861"/>
            <a:ext cx="7482841" cy="5246678"/>
          </a:xfrm>
        </p:spPr>
        <p:txBody>
          <a:bodyPr/>
          <a:lstStyle/>
          <a:p>
            <a:r>
              <a:rPr lang="en-US" dirty="0"/>
              <a:t>USE CASE DIAGRAM</a:t>
            </a:r>
          </a:p>
          <a:p>
            <a:pPr marL="0" indent="0">
              <a:buNone/>
            </a:pPr>
            <a:endParaRPr lang="en-IN" dirty="0"/>
          </a:p>
        </p:txBody>
      </p:sp>
      <p:pic>
        <p:nvPicPr>
          <p:cNvPr id="1028" name="Picture 4" descr="PlantUML Diagram">
            <a:extLst>
              <a:ext uri="{FF2B5EF4-FFF2-40B4-BE49-F238E27FC236}">
                <a16:creationId xmlns:a16="http://schemas.microsoft.com/office/drawing/2014/main" id="{629C34DD-1A27-4845-3FA0-A81B75E16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723" y="1791922"/>
            <a:ext cx="5367044" cy="5627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792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29A3A-48F7-0122-AA37-4FD2A18B3F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D4E4D-D781-5E99-BE13-AAE7B0FED791}"/>
              </a:ext>
            </a:extLst>
          </p:cNvPr>
          <p:cNvSpPr>
            <a:spLocks noGrp="1"/>
          </p:cNvSpPr>
          <p:nvPr>
            <p:ph type="title"/>
          </p:nvPr>
        </p:nvSpPr>
        <p:spPr>
          <a:xfrm>
            <a:off x="1295400" y="440534"/>
            <a:ext cx="6982484" cy="1496907"/>
          </a:xfrm>
        </p:spPr>
        <p:txBody>
          <a:bodyPr/>
          <a:lstStyle/>
          <a:p>
            <a:pPr algn="ctr"/>
            <a:r>
              <a:rPr lang="en-US" b="1" dirty="0">
                <a:solidFill>
                  <a:srgbClr val="FF0000"/>
                </a:solidFill>
                <a:effectLst>
                  <a:outerShdw blurRad="38100" dist="38100" dir="2700000" algn="tl">
                    <a:srgbClr val="000000">
                      <a:alpha val="43137"/>
                    </a:srgbClr>
                  </a:outerShdw>
                </a:effectLst>
              </a:rPr>
              <a:t>UML DIAGRAMS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8304FE5-C556-E5B4-AFEA-552CAD28587B}"/>
              </a:ext>
            </a:extLst>
          </p:cNvPr>
          <p:cNvSpPr>
            <a:spLocks noGrp="1"/>
          </p:cNvSpPr>
          <p:nvPr>
            <p:ph idx="1"/>
          </p:nvPr>
        </p:nvSpPr>
        <p:spPr>
          <a:xfrm>
            <a:off x="381000" y="1687095"/>
            <a:ext cx="6982485" cy="4398209"/>
          </a:xfrm>
        </p:spPr>
        <p:txBody>
          <a:bodyPr/>
          <a:lstStyle/>
          <a:p>
            <a:r>
              <a:rPr lang="en-US" dirty="0"/>
              <a:t>CLASS DIAGRAM</a:t>
            </a:r>
            <a:endParaRPr lang="en-IN" dirty="0"/>
          </a:p>
        </p:txBody>
      </p:sp>
      <p:pic>
        <p:nvPicPr>
          <p:cNvPr id="2050" name="Picture 2" descr="PlantUML Diagram">
            <a:extLst>
              <a:ext uri="{FF2B5EF4-FFF2-40B4-BE49-F238E27FC236}">
                <a16:creationId xmlns:a16="http://schemas.microsoft.com/office/drawing/2014/main" id="{938B1B6F-109A-A940-AD8C-3B7E1A69C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87787"/>
            <a:ext cx="9829800" cy="5578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35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139BC-69E3-A2AE-BCC9-CF6E83D30C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8AD670-93D8-ADAD-02AE-41593DDAC4BB}"/>
              </a:ext>
            </a:extLst>
          </p:cNvPr>
          <p:cNvSpPr>
            <a:spLocks noGrp="1"/>
          </p:cNvSpPr>
          <p:nvPr>
            <p:ph type="title"/>
          </p:nvPr>
        </p:nvSpPr>
        <p:spPr>
          <a:xfrm>
            <a:off x="1447800" y="177068"/>
            <a:ext cx="6982484" cy="1496907"/>
          </a:xfrm>
        </p:spPr>
        <p:txBody>
          <a:bodyPr/>
          <a:lstStyle/>
          <a:p>
            <a:pPr algn="ctr"/>
            <a:r>
              <a:rPr lang="en-US" b="1" dirty="0">
                <a:solidFill>
                  <a:srgbClr val="FF0000"/>
                </a:solidFill>
                <a:effectLst>
                  <a:outerShdw blurRad="38100" dist="38100" dir="2700000" algn="tl">
                    <a:srgbClr val="000000">
                      <a:alpha val="43137"/>
                    </a:srgbClr>
                  </a:outerShdw>
                </a:effectLst>
              </a:rPr>
              <a:t>UML DIAGRAMS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1307AC5-0CA3-49E4-346F-81807B565991}"/>
              </a:ext>
            </a:extLst>
          </p:cNvPr>
          <p:cNvSpPr>
            <a:spLocks noGrp="1"/>
          </p:cNvSpPr>
          <p:nvPr>
            <p:ph idx="1"/>
          </p:nvPr>
        </p:nvSpPr>
        <p:spPr>
          <a:xfrm>
            <a:off x="152400" y="1219200"/>
            <a:ext cx="9067800" cy="6376132"/>
          </a:xfrm>
        </p:spPr>
        <p:txBody>
          <a:bodyPr/>
          <a:lstStyle/>
          <a:p>
            <a:r>
              <a:rPr lang="en-US" dirty="0"/>
              <a:t>SEQUENCE DIAGRAM</a:t>
            </a:r>
            <a:endParaRPr lang="en-IN" dirty="0"/>
          </a:p>
        </p:txBody>
      </p:sp>
      <p:pic>
        <p:nvPicPr>
          <p:cNvPr id="3074" name="Picture 2" descr="PlantUML Diagram">
            <a:extLst>
              <a:ext uri="{FF2B5EF4-FFF2-40B4-BE49-F238E27FC236}">
                <a16:creationId xmlns:a16="http://schemas.microsoft.com/office/drawing/2014/main" id="{F1B84EC3-9313-68E2-0560-9D836D8E4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35435"/>
            <a:ext cx="8792497" cy="6057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968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D670B-7D79-246E-9118-B3D767AA42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5F981D-CCA7-5E1B-E137-935360DB93D3}"/>
              </a:ext>
            </a:extLst>
          </p:cNvPr>
          <p:cNvSpPr>
            <a:spLocks noGrp="1"/>
          </p:cNvSpPr>
          <p:nvPr>
            <p:ph type="title"/>
          </p:nvPr>
        </p:nvSpPr>
        <p:spPr>
          <a:xfrm>
            <a:off x="1981200" y="0"/>
            <a:ext cx="6982484" cy="1496907"/>
          </a:xfrm>
        </p:spPr>
        <p:txBody>
          <a:bodyPr/>
          <a:lstStyle/>
          <a:p>
            <a:pPr algn="ctr"/>
            <a:r>
              <a:rPr lang="en-US" b="1" dirty="0">
                <a:solidFill>
                  <a:srgbClr val="FF0000"/>
                </a:solidFill>
                <a:effectLst>
                  <a:outerShdw blurRad="38100" dist="38100" dir="2700000" algn="tl">
                    <a:srgbClr val="000000">
                      <a:alpha val="43137"/>
                    </a:srgbClr>
                  </a:outerShdw>
                </a:effectLst>
              </a:rPr>
              <a:t>UML DIAGRAMS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6616FC1-56B0-91E7-35AE-C3DED25A62C6}"/>
              </a:ext>
            </a:extLst>
          </p:cNvPr>
          <p:cNvSpPr>
            <a:spLocks noGrp="1"/>
          </p:cNvSpPr>
          <p:nvPr>
            <p:ph idx="1"/>
          </p:nvPr>
        </p:nvSpPr>
        <p:spPr>
          <a:xfrm>
            <a:off x="152400" y="990600"/>
            <a:ext cx="6982485" cy="4398209"/>
          </a:xfrm>
        </p:spPr>
        <p:txBody>
          <a:bodyPr/>
          <a:lstStyle/>
          <a:p>
            <a:r>
              <a:rPr lang="en-US" dirty="0"/>
              <a:t>DATAFLOW DIAGRAM</a:t>
            </a:r>
            <a:endParaRPr lang="en-IN" dirty="0"/>
          </a:p>
        </p:txBody>
      </p:sp>
      <p:pic>
        <p:nvPicPr>
          <p:cNvPr id="4098" name="Picture 2" descr="PlantUML Diagram">
            <a:extLst>
              <a:ext uri="{FF2B5EF4-FFF2-40B4-BE49-F238E27FC236}">
                <a16:creationId xmlns:a16="http://schemas.microsoft.com/office/drawing/2014/main" id="{D4D47BEB-5D79-9654-04C1-24D12ED88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1200"/>
            <a:ext cx="100584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792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1D50A-CF17-477F-A9ED-2850214E1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791446-0505-192C-FA77-259B53916D2C}"/>
              </a:ext>
            </a:extLst>
          </p:cNvPr>
          <p:cNvSpPr>
            <a:spLocks noGrp="1"/>
          </p:cNvSpPr>
          <p:nvPr>
            <p:ph type="title"/>
          </p:nvPr>
        </p:nvSpPr>
        <p:spPr>
          <a:xfrm>
            <a:off x="-457200" y="152400"/>
            <a:ext cx="6982484" cy="1496907"/>
          </a:xfrm>
        </p:spPr>
        <p:txBody>
          <a:bodyPr/>
          <a:lstStyle/>
          <a:p>
            <a:pPr algn="ctr"/>
            <a:r>
              <a:rPr lang="en-US" b="1" dirty="0">
                <a:solidFill>
                  <a:srgbClr val="FF0000"/>
                </a:solidFill>
                <a:effectLst>
                  <a:outerShdw blurRad="38100" dist="38100" dir="2700000" algn="tl">
                    <a:srgbClr val="000000">
                      <a:alpha val="43137"/>
                    </a:srgbClr>
                  </a:outerShdw>
                </a:effectLst>
              </a:rPr>
              <a:t>UML DIAGRAMS</a:t>
            </a:r>
            <a:endParaRPr lang="en-IN" b="1" dirty="0">
              <a:solidFill>
                <a:srgbClr val="FF0000"/>
              </a:solidFill>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2839A0B3-5EDA-6C02-D2CD-F71ADD57C0F4}"/>
              </a:ext>
            </a:extLst>
          </p:cNvPr>
          <p:cNvSpPr>
            <a:spLocks noGrp="1"/>
          </p:cNvSpPr>
          <p:nvPr>
            <p:ph idx="1"/>
          </p:nvPr>
        </p:nvSpPr>
        <p:spPr>
          <a:xfrm>
            <a:off x="0" y="1066800"/>
            <a:ext cx="6982485" cy="4398209"/>
          </a:xfrm>
        </p:spPr>
        <p:txBody>
          <a:bodyPr/>
          <a:lstStyle/>
          <a:p>
            <a:r>
              <a:rPr lang="en-US" dirty="0"/>
              <a:t>ACITIVITY DIAGRAM</a:t>
            </a:r>
            <a:endParaRPr lang="en-IN" dirty="0"/>
          </a:p>
        </p:txBody>
      </p:sp>
      <p:pic>
        <p:nvPicPr>
          <p:cNvPr id="5" name="Picture 2" descr="PlantUML Diagram">
            <a:extLst>
              <a:ext uri="{FF2B5EF4-FFF2-40B4-BE49-F238E27FC236}">
                <a16:creationId xmlns:a16="http://schemas.microsoft.com/office/drawing/2014/main" id="{3BC7BC62-8EFC-6F45-FDBA-745939C71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9823"/>
            <a:ext cx="5193323" cy="7672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752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8F8B5-2808-F8C9-0CBD-80C1320D2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C1CC11-3922-DF8D-3997-E246981661FE}"/>
              </a:ext>
            </a:extLst>
          </p:cNvPr>
          <p:cNvSpPr>
            <a:spLocks noGrp="1"/>
          </p:cNvSpPr>
          <p:nvPr>
            <p:ph type="title"/>
          </p:nvPr>
        </p:nvSpPr>
        <p:spPr>
          <a:xfrm>
            <a:off x="1219200" y="0"/>
            <a:ext cx="6982484" cy="1496907"/>
          </a:xfrm>
        </p:spPr>
        <p:txBody>
          <a:bodyPr/>
          <a:lstStyle/>
          <a:p>
            <a:pPr algn="ctr"/>
            <a:r>
              <a:rPr lang="en-US" b="1" dirty="0">
                <a:solidFill>
                  <a:srgbClr val="FF0000"/>
                </a:solidFill>
                <a:effectLst>
                  <a:outerShdw blurRad="38100" dist="38100" dir="2700000" algn="tl">
                    <a:srgbClr val="000000">
                      <a:alpha val="43137"/>
                    </a:srgbClr>
                  </a:outerShdw>
                </a:effectLst>
              </a:rPr>
              <a:t>UML DIAGRAMS</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9E10CD5-C1D9-F88B-35DF-B6F045C6AE23}"/>
              </a:ext>
            </a:extLst>
          </p:cNvPr>
          <p:cNvSpPr>
            <a:spLocks noGrp="1"/>
          </p:cNvSpPr>
          <p:nvPr>
            <p:ph idx="1"/>
          </p:nvPr>
        </p:nvSpPr>
        <p:spPr>
          <a:xfrm>
            <a:off x="457200" y="990600"/>
            <a:ext cx="6982485" cy="4398209"/>
          </a:xfrm>
        </p:spPr>
        <p:txBody>
          <a:bodyPr/>
          <a:lstStyle/>
          <a:p>
            <a:r>
              <a:rPr lang="en-US" dirty="0"/>
              <a:t>DEPLOYMENT DIAGRAM</a:t>
            </a:r>
            <a:endParaRPr lang="en-IN" dirty="0"/>
          </a:p>
        </p:txBody>
      </p:sp>
      <p:pic>
        <p:nvPicPr>
          <p:cNvPr id="6146" name="Picture 2" descr="PlantUML Diagram">
            <a:extLst>
              <a:ext uri="{FF2B5EF4-FFF2-40B4-BE49-F238E27FC236}">
                <a16:creationId xmlns:a16="http://schemas.microsoft.com/office/drawing/2014/main" id="{C8D8CDDE-FF35-9287-5E0F-A620FE9FE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84906"/>
            <a:ext cx="6858000" cy="6049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088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143C4-AA1B-9569-72E8-86435B0B5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33A45A-29E2-A227-3A0E-10642996CD2A}"/>
              </a:ext>
            </a:extLst>
          </p:cNvPr>
          <p:cNvSpPr>
            <a:spLocks noGrp="1"/>
          </p:cNvSpPr>
          <p:nvPr>
            <p:ph type="title"/>
          </p:nvPr>
        </p:nvSpPr>
        <p:spPr>
          <a:xfrm>
            <a:off x="304800" y="177068"/>
            <a:ext cx="8354084" cy="1496907"/>
          </a:xfrm>
        </p:spPr>
        <p:txBody>
          <a:bodyPr/>
          <a:lstStyle/>
          <a:p>
            <a:pPr algn="ctr"/>
            <a:r>
              <a:rPr lang="en-US" b="1" dirty="0">
                <a:solidFill>
                  <a:srgbClr val="002060"/>
                </a:solidFill>
                <a:effectLst>
                  <a:outerShdw blurRad="38100" dist="38100" dir="2700000" algn="tl">
                    <a:srgbClr val="000000">
                      <a:alpha val="43137"/>
                    </a:srgbClr>
                  </a:outerShdw>
                </a:effectLst>
              </a:rPr>
              <a:t>Sample Screenshots</a:t>
            </a:r>
            <a:endParaRPr lang="en-IN" b="1" dirty="0">
              <a:solidFill>
                <a:srgbClr val="00206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5521D3C-BD7B-01DE-2F65-36B20E292D40}"/>
              </a:ext>
            </a:extLst>
          </p:cNvPr>
          <p:cNvSpPr>
            <a:spLocks noGrp="1"/>
          </p:cNvSpPr>
          <p:nvPr>
            <p:ph idx="1"/>
          </p:nvPr>
        </p:nvSpPr>
        <p:spPr>
          <a:xfrm>
            <a:off x="0" y="1135668"/>
            <a:ext cx="9829799" cy="6324599"/>
          </a:xfrm>
        </p:spPr>
        <p:txBody>
          <a:bodyPr>
            <a:normAutofit/>
          </a:bodyPr>
          <a:lstStyle/>
          <a:p>
            <a:pPr marL="0" indent="0" algn="ctr">
              <a:buNone/>
            </a:pPr>
            <a:r>
              <a:rPr lang="en-US" sz="2400" b="1" dirty="0">
                <a:effectLst>
                  <a:outerShdw blurRad="38100" dist="38100" dir="2700000" algn="tl">
                    <a:srgbClr val="000000">
                      <a:alpha val="43137"/>
                    </a:srgbClr>
                  </a:outerShdw>
                </a:effectLst>
              </a:rPr>
              <a:t>HOME PAGE</a:t>
            </a:r>
            <a:endParaRPr lang="en-IN" sz="2400"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039C7DCC-11EB-E81C-E678-066A80DE8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6" y="1830765"/>
            <a:ext cx="10058400" cy="5641225"/>
          </a:xfrm>
          <a:prstGeom prst="rect">
            <a:avLst/>
          </a:prstGeom>
        </p:spPr>
      </p:pic>
    </p:spTree>
    <p:extLst>
      <p:ext uri="{BB962C8B-B14F-4D97-AF65-F5344CB8AC3E}">
        <p14:creationId xmlns:p14="http://schemas.microsoft.com/office/powerpoint/2010/main" val="217044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3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70560" y="177067"/>
            <a:ext cx="6982484" cy="896379"/>
          </a:xfrm>
          <a:prstGeom prst="rect">
            <a:avLst/>
          </a:prstGeom>
        </p:spPr>
        <p:txBody>
          <a:bodyPr vert="horz" wrap="square" lIns="0" tIns="284206" rIns="0" bIns="0" rtlCol="0">
            <a:spAutoFit/>
          </a:bodyPr>
          <a:lstStyle/>
          <a:p>
            <a:pPr marL="2397760">
              <a:lnSpc>
                <a:spcPct val="100000"/>
              </a:lnSpc>
              <a:spcBef>
                <a:spcPts val="125"/>
              </a:spcBef>
            </a:pPr>
            <a:r>
              <a:rPr b="1" spc="-210" dirty="0">
                <a:solidFill>
                  <a:srgbClr val="0070C0"/>
                </a:solidFill>
                <a:effectLst>
                  <a:outerShdw blurRad="38100" dist="38100" dir="2700000" algn="tl">
                    <a:srgbClr val="000000">
                      <a:alpha val="43137"/>
                    </a:srgbClr>
                  </a:outerShdw>
                </a:effectLst>
                <a:latin typeface="Times New Roman" panose="02020603050405020304"/>
                <a:cs typeface="Times New Roman" panose="02020603050405020304"/>
              </a:rPr>
              <a:t>INTRODUCTION</a:t>
            </a:r>
          </a:p>
        </p:txBody>
      </p:sp>
      <p:sp>
        <p:nvSpPr>
          <p:cNvPr id="4" name="Content Placeholder 3">
            <a:extLst>
              <a:ext uri="{FF2B5EF4-FFF2-40B4-BE49-F238E27FC236}">
                <a16:creationId xmlns:a16="http://schemas.microsoft.com/office/drawing/2014/main" id="{F7681D98-4301-AF01-857B-8CBC69C27628}"/>
              </a:ext>
            </a:extLst>
          </p:cNvPr>
          <p:cNvSpPr>
            <a:spLocks noGrp="1"/>
          </p:cNvSpPr>
          <p:nvPr>
            <p:ph idx="1"/>
          </p:nvPr>
        </p:nvSpPr>
        <p:spPr>
          <a:xfrm>
            <a:off x="457200" y="1673974"/>
            <a:ext cx="7543800" cy="6098426"/>
          </a:xfrm>
        </p:spPr>
        <p:txBody>
          <a:bodyPr>
            <a:norm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system is designed to capture the facial expressions of customers  and processes it to understand customer satisfaction.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use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Xception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lightweight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Convolutional Neural Network (CNN)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analyze facial expressions.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classifies emotions into three categories: 😊 Satisfied, 😐 Neutral, and 😞 Disappointed, providing valuable insights.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dirty="0">
                <a:solidFill>
                  <a:schemeClr val="tx1"/>
                </a:solidFill>
                <a:latin typeface="Times New Roman" panose="02020603050405020304" pitchFamily="18" charset="0"/>
                <a:cs typeface="Times New Roman" panose="02020603050405020304" pitchFamily="18" charset="0"/>
              </a:rPr>
              <a:t>This eliminates the need for human intervention, making the feedback process more </a:t>
            </a:r>
            <a:r>
              <a:rPr lang="en-US" sz="2400" b="1" dirty="0">
                <a:solidFill>
                  <a:schemeClr val="tx1"/>
                </a:solidFill>
                <a:latin typeface="Times New Roman" panose="02020603050405020304" pitchFamily="18" charset="0"/>
                <a:cs typeface="Times New Roman" panose="02020603050405020304" pitchFamily="18" charset="0"/>
              </a:rPr>
              <a:t>accurate, unbiased, and efficient</a:t>
            </a:r>
            <a:r>
              <a:rPr lang="en-US" sz="2400" dirty="0">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analyzing facial expressions, restaurants can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areas for improvement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such as food quality or service experience.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73EEB-8D50-2D66-8DEA-54CAA2711E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5E3373-34F2-3430-9A18-E49A51AE0A3C}"/>
              </a:ext>
            </a:extLst>
          </p:cNvPr>
          <p:cNvSpPr>
            <a:spLocks noGrp="1"/>
          </p:cNvSpPr>
          <p:nvPr>
            <p:ph type="title"/>
          </p:nvPr>
        </p:nvSpPr>
        <p:spPr>
          <a:xfrm>
            <a:off x="304800" y="177068"/>
            <a:ext cx="8354084" cy="1496907"/>
          </a:xfrm>
        </p:spPr>
        <p:txBody>
          <a:bodyPr/>
          <a:lstStyle/>
          <a:p>
            <a:pPr algn="ctr"/>
            <a:r>
              <a:rPr lang="en-US" b="1" dirty="0">
                <a:solidFill>
                  <a:srgbClr val="002060"/>
                </a:solidFill>
                <a:effectLst>
                  <a:outerShdw blurRad="38100" dist="38100" dir="2700000" algn="tl">
                    <a:srgbClr val="000000">
                      <a:alpha val="43137"/>
                    </a:srgbClr>
                  </a:outerShdw>
                </a:effectLst>
              </a:rPr>
              <a:t>Sample Screenshots</a:t>
            </a:r>
            <a:endParaRPr lang="en-IN" b="1" dirty="0">
              <a:solidFill>
                <a:srgbClr val="00206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AD2714C-82AD-FAF0-56F6-8A215D3A564A}"/>
              </a:ext>
            </a:extLst>
          </p:cNvPr>
          <p:cNvSpPr>
            <a:spLocks noGrp="1"/>
          </p:cNvSpPr>
          <p:nvPr>
            <p:ph idx="1"/>
          </p:nvPr>
        </p:nvSpPr>
        <p:spPr>
          <a:xfrm>
            <a:off x="0" y="1135668"/>
            <a:ext cx="9829799" cy="6324599"/>
          </a:xfrm>
        </p:spPr>
        <p:txBody>
          <a:bodyPr>
            <a:normAutofit/>
          </a:bodyPr>
          <a:lstStyle/>
          <a:p>
            <a:pPr marL="0" indent="0" algn="ctr">
              <a:buNone/>
            </a:pPr>
            <a:r>
              <a:rPr lang="en-US" sz="2400" b="1" dirty="0">
                <a:effectLst>
                  <a:outerShdw blurRad="38100" dist="38100" dir="2700000" algn="tl">
                    <a:srgbClr val="000000">
                      <a:alpha val="43137"/>
                    </a:srgbClr>
                  </a:outerShdw>
                </a:effectLst>
              </a:rPr>
              <a:t>USER RATING PAGE</a:t>
            </a:r>
            <a:endParaRPr lang="en-IN" sz="2400" b="1"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A37B872E-FADC-4EC8-2D23-8C5A0A8D9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3116"/>
            <a:ext cx="10058400" cy="5558284"/>
          </a:xfrm>
          <a:prstGeom prst="rect">
            <a:avLst/>
          </a:prstGeom>
        </p:spPr>
      </p:pic>
    </p:spTree>
    <p:extLst>
      <p:ext uri="{BB962C8B-B14F-4D97-AF65-F5344CB8AC3E}">
        <p14:creationId xmlns:p14="http://schemas.microsoft.com/office/powerpoint/2010/main" val="104604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A500D-F2F6-68C2-F85E-E6EE112A67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89B635-68AE-0622-13B9-1270CFC84715}"/>
              </a:ext>
            </a:extLst>
          </p:cNvPr>
          <p:cNvSpPr>
            <a:spLocks noGrp="1"/>
          </p:cNvSpPr>
          <p:nvPr>
            <p:ph type="title"/>
          </p:nvPr>
        </p:nvSpPr>
        <p:spPr>
          <a:xfrm>
            <a:off x="304800" y="177068"/>
            <a:ext cx="8354084" cy="1496907"/>
          </a:xfrm>
        </p:spPr>
        <p:txBody>
          <a:bodyPr/>
          <a:lstStyle/>
          <a:p>
            <a:pPr algn="ctr"/>
            <a:r>
              <a:rPr lang="en-US" b="1" dirty="0">
                <a:solidFill>
                  <a:srgbClr val="002060"/>
                </a:solidFill>
                <a:effectLst>
                  <a:outerShdw blurRad="38100" dist="38100" dir="2700000" algn="tl">
                    <a:srgbClr val="000000">
                      <a:alpha val="43137"/>
                    </a:srgbClr>
                  </a:outerShdw>
                </a:effectLst>
              </a:rPr>
              <a:t>Sample Screenshots</a:t>
            </a:r>
            <a:endParaRPr lang="en-IN" b="1" dirty="0">
              <a:solidFill>
                <a:srgbClr val="00206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8599103-3713-EAC2-DECB-C8BABD06BDD6}"/>
              </a:ext>
            </a:extLst>
          </p:cNvPr>
          <p:cNvSpPr>
            <a:spLocks noGrp="1"/>
          </p:cNvSpPr>
          <p:nvPr>
            <p:ph idx="1"/>
          </p:nvPr>
        </p:nvSpPr>
        <p:spPr>
          <a:xfrm>
            <a:off x="0" y="1135668"/>
            <a:ext cx="9829799" cy="6324599"/>
          </a:xfrm>
        </p:spPr>
        <p:txBody>
          <a:bodyPr>
            <a:normAutofit/>
          </a:bodyPr>
          <a:lstStyle/>
          <a:p>
            <a:pPr marL="0" indent="0" algn="ctr">
              <a:buNone/>
            </a:pPr>
            <a:r>
              <a:rPr lang="en-US" sz="2400" b="1" dirty="0">
                <a:effectLst>
                  <a:outerShdw blurRad="38100" dist="38100" dir="2700000" algn="tl">
                    <a:srgbClr val="000000">
                      <a:alpha val="43137"/>
                    </a:srgbClr>
                  </a:outerShdw>
                </a:effectLst>
              </a:rPr>
              <a:t>ADMIN LOGIN PAGE</a:t>
            </a:r>
            <a:endParaRPr lang="en-IN" sz="2400" b="1"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184BCAF3-439C-8037-20A7-72C9966EB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975"/>
            <a:ext cx="10058400" cy="5786292"/>
          </a:xfrm>
          <a:prstGeom prst="rect">
            <a:avLst/>
          </a:prstGeom>
        </p:spPr>
      </p:pic>
    </p:spTree>
    <p:extLst>
      <p:ext uri="{BB962C8B-B14F-4D97-AF65-F5344CB8AC3E}">
        <p14:creationId xmlns:p14="http://schemas.microsoft.com/office/powerpoint/2010/main" val="1099640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975EA-1620-5F2A-6400-64A58DAB8C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3A00A2-92C8-EB7A-51DA-6D029120202A}"/>
              </a:ext>
            </a:extLst>
          </p:cNvPr>
          <p:cNvSpPr>
            <a:spLocks noGrp="1"/>
          </p:cNvSpPr>
          <p:nvPr>
            <p:ph type="title"/>
          </p:nvPr>
        </p:nvSpPr>
        <p:spPr>
          <a:xfrm>
            <a:off x="304800" y="177068"/>
            <a:ext cx="8354084" cy="1496907"/>
          </a:xfrm>
        </p:spPr>
        <p:txBody>
          <a:bodyPr/>
          <a:lstStyle/>
          <a:p>
            <a:pPr algn="ctr"/>
            <a:r>
              <a:rPr lang="en-US" b="1" dirty="0">
                <a:solidFill>
                  <a:srgbClr val="002060"/>
                </a:solidFill>
                <a:effectLst>
                  <a:outerShdw blurRad="38100" dist="38100" dir="2700000" algn="tl">
                    <a:srgbClr val="000000">
                      <a:alpha val="43137"/>
                    </a:srgbClr>
                  </a:outerShdw>
                </a:effectLst>
              </a:rPr>
              <a:t>Sample Screenshots</a:t>
            </a:r>
            <a:endParaRPr lang="en-IN" b="1" dirty="0">
              <a:solidFill>
                <a:srgbClr val="00206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8CFDA9F-9A11-A733-44F9-495643CC3FFB}"/>
              </a:ext>
            </a:extLst>
          </p:cNvPr>
          <p:cNvSpPr>
            <a:spLocks noGrp="1"/>
          </p:cNvSpPr>
          <p:nvPr>
            <p:ph idx="1"/>
          </p:nvPr>
        </p:nvSpPr>
        <p:spPr>
          <a:xfrm>
            <a:off x="0" y="1135668"/>
            <a:ext cx="9829799" cy="6324599"/>
          </a:xfrm>
        </p:spPr>
        <p:txBody>
          <a:bodyPr>
            <a:normAutofit/>
          </a:bodyPr>
          <a:lstStyle/>
          <a:p>
            <a:pPr marL="0" indent="0" algn="ctr">
              <a:buNone/>
            </a:pPr>
            <a:r>
              <a:rPr lang="en-US" sz="2400" b="1" dirty="0">
                <a:effectLst>
                  <a:outerShdw blurRad="38100" dist="38100" dir="2700000" algn="tl">
                    <a:srgbClr val="000000">
                      <a:alpha val="43137"/>
                    </a:srgbClr>
                  </a:outerShdw>
                </a:effectLst>
              </a:rPr>
              <a:t>ADMIN DASHBOARD</a:t>
            </a:r>
            <a:endParaRPr lang="en-IN" sz="2400" b="1"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439C5D31-6CB2-6C4B-58EC-82EFB996D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1227"/>
            <a:ext cx="10058400" cy="5669040"/>
          </a:xfrm>
          <a:prstGeom prst="rect">
            <a:avLst/>
          </a:prstGeom>
        </p:spPr>
      </p:pic>
    </p:spTree>
    <p:extLst>
      <p:ext uri="{BB962C8B-B14F-4D97-AF65-F5344CB8AC3E}">
        <p14:creationId xmlns:p14="http://schemas.microsoft.com/office/powerpoint/2010/main" val="2140202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52400"/>
            <a:ext cx="6982484" cy="891721"/>
          </a:xfrm>
          <a:prstGeom prst="rect">
            <a:avLst/>
          </a:prstGeom>
        </p:spPr>
        <p:txBody>
          <a:bodyPr vert="horz" wrap="square" lIns="0" tIns="279593" rIns="0" bIns="0" rtlCol="0">
            <a:spAutoFit/>
          </a:bodyPr>
          <a:lstStyle/>
          <a:p>
            <a:pPr marL="2423160">
              <a:lnSpc>
                <a:spcPct val="100000"/>
              </a:lnSpc>
              <a:spcBef>
                <a:spcPts val="125"/>
              </a:spcBef>
            </a:pPr>
            <a:r>
              <a:rPr b="1" spc="-10" dirty="0">
                <a:effectLst>
                  <a:outerShdw blurRad="38100" dist="38100" dir="2700000" algn="tl">
                    <a:srgbClr val="000000">
                      <a:alpha val="43137"/>
                    </a:srgbClr>
                  </a:outerShdw>
                </a:effectLst>
              </a:rPr>
              <a:t>CONCLUSION</a:t>
            </a:r>
          </a:p>
        </p:txBody>
      </p:sp>
      <p:sp>
        <p:nvSpPr>
          <p:cNvPr id="5" name="Content Placeholder 4">
            <a:extLst>
              <a:ext uri="{FF2B5EF4-FFF2-40B4-BE49-F238E27FC236}">
                <a16:creationId xmlns:a16="http://schemas.microsoft.com/office/drawing/2014/main" id="{9872F42C-0A81-B6F9-802C-F19FA7E48693}"/>
              </a:ext>
            </a:extLst>
          </p:cNvPr>
          <p:cNvSpPr>
            <a:spLocks noGrp="1"/>
          </p:cNvSpPr>
          <p:nvPr>
            <p:ph idx="1"/>
          </p:nvPr>
        </p:nvSpPr>
        <p:spPr>
          <a:xfrm>
            <a:off x="670559" y="990600"/>
            <a:ext cx="7940041" cy="6248399"/>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In a world where customer feedback is crucial for business growth, our </a:t>
            </a:r>
            <a:r>
              <a:rPr lang="en-US" sz="2400" b="1" dirty="0">
                <a:latin typeface="Times New Roman" panose="02020603050405020304" pitchFamily="18" charset="0"/>
                <a:cs typeface="Times New Roman" panose="02020603050405020304" pitchFamily="18" charset="0"/>
              </a:rPr>
              <a:t>AI-powered facial expression recognition system</a:t>
            </a:r>
            <a:r>
              <a:rPr lang="en-US" sz="2400" dirty="0">
                <a:latin typeface="Times New Roman" panose="02020603050405020304" pitchFamily="18" charset="0"/>
                <a:cs typeface="Times New Roman" panose="02020603050405020304" pitchFamily="18" charset="0"/>
              </a:rPr>
              <a:t> transforms the way restaurants understand their customers. By eliminating the need for manual surveys, we ensure </a:t>
            </a:r>
            <a:r>
              <a:rPr lang="en-US" sz="2400" b="1" dirty="0">
                <a:latin typeface="Times New Roman" panose="02020603050405020304" pitchFamily="18" charset="0"/>
                <a:cs typeface="Times New Roman" panose="02020603050405020304" pitchFamily="18" charset="0"/>
              </a:rPr>
              <a:t>real-time, unbiased, and fully automated feedback collection</a:t>
            </a:r>
            <a:r>
              <a:rPr lang="en-US" sz="2400" dirty="0">
                <a:latin typeface="Times New Roman" panose="02020603050405020304" pitchFamily="18" charset="0"/>
                <a:cs typeface="Times New Roman" panose="02020603050405020304" pitchFamily="18" charset="0"/>
              </a:rPr>
              <a:t> based on genuine emotions. Using </a:t>
            </a:r>
            <a:r>
              <a:rPr lang="en-US" sz="2400" b="1" dirty="0">
                <a:latin typeface="Times New Roman" panose="02020603050405020304" pitchFamily="18" charset="0"/>
                <a:cs typeface="Times New Roman" panose="02020603050405020304" pitchFamily="18" charset="0"/>
              </a:rPr>
              <a:t>deep learning and computer vision</a:t>
            </a:r>
            <a:r>
              <a:rPr lang="en-US" sz="2400" dirty="0">
                <a:latin typeface="Times New Roman" panose="02020603050405020304" pitchFamily="18" charset="0"/>
                <a:cs typeface="Times New Roman" panose="02020603050405020304" pitchFamily="18" charset="0"/>
              </a:rPr>
              <a:t>, our system detects expressions, assigns ratings, and presents insightful analytics through an intuitive admin dashboard. This not only enhances decision-making but also </a:t>
            </a:r>
            <a:r>
              <a:rPr lang="en-US" sz="2400" b="1" dirty="0">
                <a:latin typeface="Times New Roman" panose="02020603050405020304" pitchFamily="18" charset="0"/>
                <a:cs typeface="Times New Roman" panose="02020603050405020304" pitchFamily="18" charset="0"/>
              </a:rPr>
              <a:t>revolutionizes the dining experience</a:t>
            </a:r>
            <a:r>
              <a:rPr lang="en-US" sz="2400" dirty="0">
                <a:latin typeface="Times New Roman" panose="02020603050405020304" pitchFamily="18" charset="0"/>
                <a:cs typeface="Times New Roman" panose="02020603050405020304" pitchFamily="18" charset="0"/>
              </a:rPr>
              <a:t> by allowing businesses to adapt and improve instantly. With cutting-edge technology replacing outdated methods, we are not just </a:t>
            </a:r>
            <a:r>
              <a:rPr lang="en-US" sz="2400" b="1" dirty="0">
                <a:latin typeface="Times New Roman" panose="02020603050405020304" pitchFamily="18" charset="0"/>
                <a:cs typeface="Times New Roman" panose="02020603050405020304" pitchFamily="18" charset="0"/>
              </a:rPr>
              <a:t>solving a problem</a:t>
            </a:r>
            <a:r>
              <a:rPr lang="en-US" sz="2400" dirty="0">
                <a:latin typeface="Times New Roman" panose="02020603050405020304" pitchFamily="18" charset="0"/>
                <a:cs typeface="Times New Roman" panose="02020603050405020304" pitchFamily="18" charset="0"/>
              </a:rPr>
              <a:t>—we are </a:t>
            </a:r>
            <a:r>
              <a:rPr lang="en-US" sz="2400" b="1" dirty="0">
                <a:latin typeface="Times New Roman" panose="02020603050405020304" pitchFamily="18" charset="0"/>
                <a:cs typeface="Times New Roman" panose="02020603050405020304" pitchFamily="18" charset="0"/>
              </a:rPr>
              <a:t>redefining customer satisfaction</a:t>
            </a:r>
            <a:r>
              <a:rPr lang="en-US" sz="2400" dirty="0">
                <a:latin typeface="Times New Roman" panose="02020603050405020304" pitchFamily="18" charset="0"/>
                <a:cs typeface="Times New Roman" panose="02020603050405020304" pitchFamily="18" charset="0"/>
              </a:rPr>
              <a:t> in the restaurant industry. So,</a:t>
            </a:r>
          </a:p>
          <a:p>
            <a:pPr marL="0" indent="0">
              <a:buNone/>
            </a:pPr>
            <a:r>
              <a:rPr lang="en-US" sz="2400" b="1" dirty="0">
                <a:latin typeface="Times New Roman" panose="02020603050405020304" pitchFamily="18" charset="0"/>
                <a:cs typeface="Times New Roman" panose="02020603050405020304" pitchFamily="18" charset="0"/>
              </a:rPr>
              <a:t>Why ask for feedback when AI can read it for you.</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23644" y="1903475"/>
            <a:ext cx="6178295" cy="37063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0559" y="121708"/>
            <a:ext cx="7849883" cy="625428"/>
          </a:xfrm>
          <a:prstGeom prst="rect">
            <a:avLst/>
          </a:prstGeom>
        </p:spPr>
        <p:txBody>
          <a:bodyPr vert="horz" wrap="square" lIns="0" tIns="15875" rIns="0" bIns="0" rtlCol="0">
            <a:spAutoFit/>
          </a:bodyPr>
          <a:lstStyle/>
          <a:p>
            <a:pPr marL="12700" algn="ctr">
              <a:lnSpc>
                <a:spcPct val="100000"/>
              </a:lnSpc>
              <a:spcBef>
                <a:spcPts val="125"/>
              </a:spcBef>
            </a:pPr>
            <a:r>
              <a:rPr b="1" dirty="0">
                <a:solidFill>
                  <a:srgbClr val="16AFE4"/>
                </a:solidFill>
                <a:effectLst>
                  <a:outerShdw blurRad="38100" dist="38100" dir="2700000" algn="tl">
                    <a:srgbClr val="000000">
                      <a:alpha val="43137"/>
                    </a:srgbClr>
                  </a:outerShdw>
                </a:effectLst>
                <a:latin typeface="Times New Roman" panose="02020603050405020304"/>
                <a:cs typeface="Times New Roman" panose="02020603050405020304"/>
              </a:rPr>
              <a:t>EXISTING</a:t>
            </a:r>
            <a:r>
              <a:rPr b="0" spc="40" dirty="0">
                <a:solidFill>
                  <a:srgbClr val="16AFE4"/>
                </a:solidFill>
                <a:latin typeface="Times New Roman" panose="02020603050405020304"/>
                <a:cs typeface="Times New Roman" panose="02020603050405020304"/>
              </a:rPr>
              <a:t> </a:t>
            </a:r>
            <a:r>
              <a:rPr b="1" spc="-10" dirty="0">
                <a:solidFill>
                  <a:srgbClr val="16AFE4"/>
                </a:solidFill>
                <a:effectLst>
                  <a:outerShdw blurRad="38100" dist="38100" dir="2700000" algn="tl">
                    <a:srgbClr val="000000">
                      <a:alpha val="43137"/>
                    </a:srgbClr>
                  </a:outerShdw>
                </a:effectLst>
                <a:latin typeface="Times New Roman" panose="02020603050405020304"/>
                <a:cs typeface="Times New Roman" panose="02020603050405020304"/>
              </a:rPr>
              <a:t>SYSTEM</a:t>
            </a:r>
          </a:p>
        </p:txBody>
      </p:sp>
      <p:sp>
        <p:nvSpPr>
          <p:cNvPr id="4" name="Content Placeholder 3">
            <a:extLst>
              <a:ext uri="{FF2B5EF4-FFF2-40B4-BE49-F238E27FC236}">
                <a16:creationId xmlns:a16="http://schemas.microsoft.com/office/drawing/2014/main" id="{5B0E9917-7766-EAC7-3FA3-F9993769FEB7}"/>
              </a:ext>
            </a:extLst>
          </p:cNvPr>
          <p:cNvSpPr>
            <a:spLocks noGrp="1"/>
          </p:cNvSpPr>
          <p:nvPr>
            <p:ph idx="1"/>
          </p:nvPr>
        </p:nvSpPr>
        <p:spPr>
          <a:xfrm>
            <a:off x="304800" y="1066799"/>
            <a:ext cx="7772399" cy="6400801"/>
          </a:xfrm>
        </p:spPr>
        <p:txBody>
          <a:bodyPr>
            <a:normAutofit/>
          </a:bodyPr>
          <a:lstStyle/>
          <a:p>
            <a:pPr>
              <a:buNone/>
            </a:pPr>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 Traditional Feedback Forms &amp; Surveys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Restaurants often use </a:t>
            </a:r>
            <a:r>
              <a:rPr lang="en-US" b="1" dirty="0">
                <a:latin typeface="Times New Roman" panose="02020603050405020304" pitchFamily="18" charset="0"/>
                <a:cs typeface="Times New Roman" panose="02020603050405020304" pitchFamily="18" charset="0"/>
              </a:rPr>
              <a:t>paper forms, digital surveys, or rating apps</a:t>
            </a:r>
            <a:r>
              <a:rPr lang="en-US" dirty="0">
                <a:latin typeface="Times New Roman" panose="02020603050405020304" pitchFamily="18" charset="0"/>
                <a:cs typeface="Times New Roman" panose="02020603050405020304" pitchFamily="18" charset="0"/>
              </a:rPr>
              <a:t> to collect customer opinions.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many customers </a:t>
            </a:r>
            <a:r>
              <a:rPr lang="en-US" b="1" dirty="0">
                <a:latin typeface="Times New Roman" panose="02020603050405020304" pitchFamily="18" charset="0"/>
                <a:cs typeface="Times New Roman" panose="02020603050405020304" pitchFamily="18" charset="0"/>
              </a:rPr>
              <a:t>skip or provide generic answers</a:t>
            </a:r>
            <a:r>
              <a:rPr lang="en-US" dirty="0">
                <a:latin typeface="Times New Roman" panose="02020603050405020304" pitchFamily="18" charset="0"/>
                <a:cs typeface="Times New Roman" panose="02020603050405020304" pitchFamily="18" charset="0"/>
              </a:rPr>
              <a:t>, making it </a:t>
            </a:r>
            <a:r>
              <a:rPr lang="en-US" b="1" dirty="0">
                <a:latin typeface="Times New Roman" panose="02020603050405020304" pitchFamily="18" charset="0"/>
                <a:cs typeface="Times New Roman" panose="02020603050405020304" pitchFamily="18" charset="0"/>
              </a:rPr>
              <a:t>inefficient and unreliable</a:t>
            </a:r>
            <a:r>
              <a:rPr lang="en-US" dirty="0">
                <a:latin typeface="Times New Roman" panose="02020603050405020304" pitchFamily="18" charset="0"/>
                <a:cs typeface="Times New Roman" panose="02020603050405020304" pitchFamily="18" charset="0"/>
              </a:rPr>
              <a:t> for genuine feedback.</a:t>
            </a:r>
          </a:p>
          <a:p>
            <a:pPr>
              <a:buNone/>
            </a:pPr>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 Manual Customer Interaction &amp; Reviews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Some restaurants depend on </a:t>
            </a:r>
            <a:r>
              <a:rPr lang="en-US" b="1" dirty="0">
                <a:latin typeface="Times New Roman" panose="02020603050405020304" pitchFamily="18" charset="0"/>
                <a:cs typeface="Times New Roman" panose="02020603050405020304" pitchFamily="18" charset="0"/>
              </a:rPr>
              <a:t>staff asking customers directly</a:t>
            </a:r>
            <a:r>
              <a:rPr lang="en-US" dirty="0">
                <a:latin typeface="Times New Roman" panose="02020603050405020304" pitchFamily="18" charset="0"/>
                <a:cs typeface="Times New Roman" panose="02020603050405020304" pitchFamily="18" charset="0"/>
              </a:rPr>
              <a:t> about their experience.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method is </a:t>
            </a:r>
            <a:r>
              <a:rPr lang="en-US" b="1" dirty="0">
                <a:latin typeface="Times New Roman" panose="02020603050405020304" pitchFamily="18" charset="0"/>
                <a:cs typeface="Times New Roman" panose="02020603050405020304" pitchFamily="18" charset="0"/>
              </a:rPr>
              <a:t>time-consuming</a:t>
            </a:r>
            <a:r>
              <a:rPr lang="en-US" dirty="0">
                <a:latin typeface="Times New Roman" panose="02020603050405020304" pitchFamily="18" charset="0"/>
                <a:cs typeface="Times New Roman" panose="02020603050405020304" pitchFamily="18" charset="0"/>
              </a:rPr>
              <a:t> and often leads to </a:t>
            </a:r>
            <a:r>
              <a:rPr lang="en-US" b="1" dirty="0">
                <a:latin typeface="Times New Roman" panose="02020603050405020304" pitchFamily="18" charset="0"/>
                <a:cs typeface="Times New Roman" panose="02020603050405020304" pitchFamily="18" charset="0"/>
              </a:rPr>
              <a:t>biased responses</a:t>
            </a:r>
            <a:r>
              <a:rPr lang="en-US" dirty="0">
                <a:latin typeface="Times New Roman" panose="02020603050405020304" pitchFamily="18" charset="0"/>
                <a:cs typeface="Times New Roman" panose="02020603050405020304" pitchFamily="18" charset="0"/>
              </a:rPr>
              <a:t>, as customers may hesitate to share honest opinions.</a:t>
            </a:r>
          </a:p>
          <a:p>
            <a:pPr>
              <a:buNone/>
            </a:pPr>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 Online Reviews &amp; Social Media Ratings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Many businesses rely on </a:t>
            </a:r>
            <a:r>
              <a:rPr lang="en-US" b="1" dirty="0">
                <a:latin typeface="Times New Roman" panose="02020603050405020304" pitchFamily="18" charset="0"/>
                <a:cs typeface="Times New Roman" panose="02020603050405020304" pitchFamily="18" charset="0"/>
              </a:rPr>
              <a:t>Google Reviews, Zomato, or Yelp</a:t>
            </a:r>
            <a:r>
              <a:rPr lang="en-US" dirty="0">
                <a:latin typeface="Times New Roman" panose="02020603050405020304" pitchFamily="18" charset="0"/>
                <a:cs typeface="Times New Roman" panose="02020603050405020304" pitchFamily="18" charset="0"/>
              </a:rPr>
              <a:t> to gauge customer satisfaction.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these reviews are </a:t>
            </a:r>
            <a:r>
              <a:rPr lang="en-US" b="1" dirty="0">
                <a:latin typeface="Times New Roman" panose="02020603050405020304" pitchFamily="18" charset="0"/>
                <a:cs typeface="Times New Roman" panose="02020603050405020304" pitchFamily="18" charset="0"/>
              </a:rPr>
              <a:t>often influenced by extreme opinions</a:t>
            </a:r>
            <a:r>
              <a:rPr lang="en-US" dirty="0">
                <a:latin typeface="Times New Roman" panose="02020603050405020304" pitchFamily="18" charset="0"/>
                <a:cs typeface="Times New Roman" panose="02020603050405020304" pitchFamily="18" charset="0"/>
              </a:rPr>
              <a:t> (either too positive or too negative) and </a:t>
            </a:r>
            <a:r>
              <a:rPr lang="en-US" b="1" dirty="0">
                <a:latin typeface="Times New Roman" panose="02020603050405020304" pitchFamily="18" charset="0"/>
                <a:cs typeface="Times New Roman" panose="02020603050405020304" pitchFamily="18" charset="0"/>
              </a:rPr>
              <a:t>do not provide real-time insights</a:t>
            </a:r>
            <a:r>
              <a:rPr lang="en-US"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
        <p:nvSpPr>
          <p:cNvPr id="3" name="object 3"/>
          <p:cNvSpPr txBox="1"/>
          <p:nvPr/>
        </p:nvSpPr>
        <p:spPr>
          <a:xfrm>
            <a:off x="508512" y="1998969"/>
            <a:ext cx="7254240" cy="298223"/>
          </a:xfrm>
          <a:prstGeom prst="rect">
            <a:avLst/>
          </a:prstGeom>
        </p:spPr>
        <p:txBody>
          <a:bodyPr vert="horz" wrap="square" lIns="0" tIns="12065" rIns="0" bIns="0" rtlCol="0">
            <a:spAutoFit/>
          </a:bodyPr>
          <a:lstStyle/>
          <a:p>
            <a:pPr marL="295910" marR="5080" indent="-283845" algn="just">
              <a:lnSpc>
                <a:spcPct val="101000"/>
              </a:lnSpc>
              <a:spcBef>
                <a:spcPts val="95"/>
              </a:spcBef>
              <a:buClr>
                <a:srgbClr val="5ECAEF"/>
              </a:buClr>
              <a:buFont typeface="Wingdings" panose="05000000000000000000"/>
              <a:buChar char=""/>
              <a:tabLst>
                <a:tab pos="295910" algn="l"/>
              </a:tabLst>
            </a:pPr>
            <a:endParaRPr lang="en-US" sz="1950" dirty="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0"/>
            <a:ext cx="10363200" cy="688485"/>
          </a:xfrm>
          <a:prstGeom prst="rect">
            <a:avLst/>
          </a:prstGeom>
        </p:spPr>
        <p:txBody>
          <a:bodyPr vert="horz" wrap="square" lIns="0" tIns="194147" rIns="0" bIns="0" rtlCol="0">
            <a:spAutoFit/>
          </a:bodyPr>
          <a:lstStyle/>
          <a:p>
            <a:pPr marL="2087880" algn="ctr">
              <a:lnSpc>
                <a:spcPct val="100000"/>
              </a:lnSpc>
              <a:spcBef>
                <a:spcPts val="125"/>
              </a:spcBef>
            </a:pPr>
            <a:r>
              <a:rPr lang="en-US" sz="3200" b="1" dirty="0">
                <a:solidFill>
                  <a:srgbClr val="16AFE4"/>
                </a:solidFill>
                <a:effectLst>
                  <a:outerShdw blurRad="38100" dist="38100" dir="2700000" algn="tl">
                    <a:srgbClr val="000000">
                      <a:alpha val="43137"/>
                    </a:srgbClr>
                  </a:outerShdw>
                </a:effectLst>
              </a:rPr>
              <a:t>Disadvantages of Existing System</a:t>
            </a:r>
            <a:endParaRPr sz="3200" b="1" spc="-10" dirty="0">
              <a:solidFill>
                <a:srgbClr val="16AFE4"/>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3596B87-60CD-D7AC-FF27-AF0064F7C826}"/>
              </a:ext>
            </a:extLst>
          </p:cNvPr>
          <p:cNvSpPr>
            <a:spLocks noGrp="1"/>
          </p:cNvSpPr>
          <p:nvPr>
            <p:ph idx="1"/>
          </p:nvPr>
        </p:nvSpPr>
        <p:spPr>
          <a:xfrm>
            <a:off x="76200" y="990600"/>
            <a:ext cx="8839199" cy="6781799"/>
          </a:xfrm>
        </p:spPr>
        <p:txBody>
          <a:bodyPr>
            <a:normAutofit/>
          </a:bodyPr>
          <a:lstStyle/>
          <a:p>
            <a:pPr>
              <a:buNone/>
            </a:pPr>
            <a:r>
              <a:rPr lang="en-US" sz="2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 Low Response Rate</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customers </a:t>
            </a:r>
            <a:r>
              <a:rPr lang="en-US" sz="2000" b="1" dirty="0">
                <a:latin typeface="Times New Roman" panose="02020603050405020304" pitchFamily="18" charset="0"/>
                <a:cs typeface="Times New Roman" panose="02020603050405020304" pitchFamily="18" charset="0"/>
              </a:rPr>
              <a:t>ignore or skip</a:t>
            </a:r>
            <a:r>
              <a:rPr lang="en-US" sz="2000" dirty="0">
                <a:latin typeface="Times New Roman" panose="02020603050405020304" pitchFamily="18" charset="0"/>
                <a:cs typeface="Times New Roman" panose="02020603050405020304" pitchFamily="18" charset="0"/>
              </a:rPr>
              <a:t> traditional feedback forms, leading to </a:t>
            </a:r>
            <a:r>
              <a:rPr lang="en-US" sz="2000" b="1" dirty="0">
                <a:latin typeface="Times New Roman" panose="02020603050405020304" pitchFamily="18" charset="0"/>
                <a:cs typeface="Times New Roman" panose="02020603050405020304" pitchFamily="18" charset="0"/>
              </a:rPr>
              <a:t>insufficient data</a:t>
            </a:r>
            <a:r>
              <a:rPr lang="en-US" sz="2000" dirty="0">
                <a:latin typeface="Times New Roman" panose="02020603050405020304" pitchFamily="18" charset="0"/>
                <a:cs typeface="Times New Roman" panose="02020603050405020304" pitchFamily="18" charset="0"/>
              </a:rPr>
              <a:t> for accurate analysis.</a:t>
            </a:r>
          </a:p>
          <a:p>
            <a:pPr>
              <a:buNone/>
            </a:pPr>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 Biased &amp; Inaccurate Feedback</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Customers may give </a:t>
            </a:r>
            <a:r>
              <a:rPr lang="en-US" sz="2000" b="1" dirty="0">
                <a:latin typeface="Times New Roman" panose="02020603050405020304" pitchFamily="18" charset="0"/>
                <a:cs typeface="Times New Roman" panose="02020603050405020304" pitchFamily="18" charset="0"/>
              </a:rPr>
              <a:t>false ratings</a:t>
            </a:r>
            <a:r>
              <a:rPr lang="en-US" sz="2000" dirty="0">
                <a:latin typeface="Times New Roman" panose="02020603050405020304" pitchFamily="18" charset="0"/>
                <a:cs typeface="Times New Roman" panose="02020603050405020304" pitchFamily="18" charset="0"/>
              </a:rPr>
              <a:t> due to social pressure, staff presence, or personal biases.</a:t>
            </a:r>
          </a:p>
          <a:p>
            <a:pPr>
              <a:buNone/>
            </a:pPr>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 Time-Consuming &amp; Manual Effort</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process is </a:t>
            </a:r>
            <a:r>
              <a:rPr lang="en-US" sz="2000" b="1" dirty="0">
                <a:latin typeface="Times New Roman" panose="02020603050405020304" pitchFamily="18" charset="0"/>
                <a:cs typeface="Times New Roman" panose="02020603050405020304" pitchFamily="18" charset="0"/>
              </a:rPr>
              <a:t>slow, inefficient, and requires additional manpower</a:t>
            </a:r>
            <a:r>
              <a:rPr lang="en-US" sz="2000" dirty="0">
                <a:latin typeface="Times New Roman" panose="02020603050405020304" pitchFamily="18" charset="0"/>
                <a:cs typeface="Times New Roman" panose="02020603050405020304" pitchFamily="18" charset="0"/>
              </a:rPr>
              <a:t>, increasing costs.</a:t>
            </a:r>
          </a:p>
          <a:p>
            <a:pPr>
              <a:buNone/>
            </a:pPr>
            <a:r>
              <a:rPr lang="en-US" sz="2000"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 Lack of Real-Time Insights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Traditional feedback methods </a:t>
            </a:r>
            <a:r>
              <a:rPr lang="en-US" sz="2000" b="1" dirty="0">
                <a:latin typeface="Times New Roman" panose="02020603050405020304" pitchFamily="18" charset="0"/>
                <a:cs typeface="Times New Roman" panose="02020603050405020304" pitchFamily="18" charset="0"/>
              </a:rPr>
              <a:t>do not provide instant analysis</a:t>
            </a:r>
            <a:r>
              <a:rPr lang="en-US" sz="2000" dirty="0">
                <a:latin typeface="Times New Roman" panose="02020603050405020304" pitchFamily="18" charset="0"/>
                <a:cs typeface="Times New Roman" panose="02020603050405020304" pitchFamily="18" charset="0"/>
              </a:rPr>
              <a:t>, delaying improvements.</a:t>
            </a:r>
          </a:p>
          <a:p>
            <a:pPr>
              <a:buNone/>
            </a:pPr>
            <a:r>
              <a:rPr lang="en-US" sz="2000" dirty="0">
                <a:latin typeface="Times New Roman" panose="02020603050405020304" pitchFamily="18" charset="0"/>
                <a:cs typeface="Times New Roman" panose="02020603050405020304" pitchFamily="18" charset="0"/>
              </a:rPr>
              <a:t>5️⃣ </a:t>
            </a:r>
            <a:r>
              <a:rPr lang="en-US" sz="2000" b="1" dirty="0">
                <a:latin typeface="Times New Roman" panose="02020603050405020304" pitchFamily="18" charset="0"/>
                <a:cs typeface="Times New Roman" panose="02020603050405020304" pitchFamily="18" charset="0"/>
              </a:rPr>
              <a:t>⚠️ Prone to Manipulation &amp; Fake Reviews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customers </a:t>
            </a:r>
            <a:r>
              <a:rPr lang="en-US" sz="2000" b="1" dirty="0">
                <a:latin typeface="Times New Roman" panose="02020603050405020304" pitchFamily="18" charset="0"/>
                <a:cs typeface="Times New Roman" panose="02020603050405020304" pitchFamily="18" charset="0"/>
              </a:rPr>
              <a:t>give extreme ratings (either too high or too low)</a:t>
            </a:r>
            <a:r>
              <a:rPr lang="en-US" sz="2000" dirty="0">
                <a:latin typeface="Times New Roman" panose="02020603050405020304" pitchFamily="18" charset="0"/>
                <a:cs typeface="Times New Roman" panose="02020603050405020304" pitchFamily="18" charset="0"/>
              </a:rPr>
              <a:t> without genuine reasoning.</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C5674-3860-AD42-85AF-5C76B53AC13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879A634-944F-5109-3B0A-3C215D7F0BD7}"/>
              </a:ext>
            </a:extLst>
          </p:cNvPr>
          <p:cNvSpPr txBox="1">
            <a:spLocks noGrp="1"/>
          </p:cNvSpPr>
          <p:nvPr>
            <p:ph type="title"/>
          </p:nvPr>
        </p:nvSpPr>
        <p:spPr>
          <a:xfrm>
            <a:off x="1219200" y="177068"/>
            <a:ext cx="6982484" cy="1496907"/>
          </a:xfrm>
          <a:prstGeom prst="rect">
            <a:avLst/>
          </a:prstGeom>
        </p:spPr>
        <p:txBody>
          <a:bodyPr vert="horz" wrap="square" lIns="0" tIns="194147" rIns="0" bIns="0" rtlCol="0">
            <a:spAutoFit/>
          </a:bodyPr>
          <a:lstStyle/>
          <a:p>
            <a:pPr marL="2087880">
              <a:lnSpc>
                <a:spcPct val="100000"/>
              </a:lnSpc>
              <a:spcBef>
                <a:spcPts val="125"/>
              </a:spcBef>
            </a:pPr>
            <a:r>
              <a:rPr b="1" dirty="0">
                <a:solidFill>
                  <a:srgbClr val="16AFE4"/>
                </a:solidFill>
                <a:effectLst>
                  <a:outerShdw blurRad="38100" dist="38100" dir="2700000" algn="tl">
                    <a:srgbClr val="000000">
                      <a:alpha val="43137"/>
                    </a:srgbClr>
                  </a:outerShdw>
                </a:effectLst>
              </a:rPr>
              <a:t>PROPOSED</a:t>
            </a:r>
            <a:r>
              <a:rPr spc="15" dirty="0">
                <a:solidFill>
                  <a:srgbClr val="16AFE4"/>
                </a:solidFill>
              </a:rPr>
              <a:t> </a:t>
            </a:r>
            <a:r>
              <a:rPr b="1" spc="-10" dirty="0">
                <a:solidFill>
                  <a:srgbClr val="16AFE4"/>
                </a:solidFill>
                <a:effectLst>
                  <a:outerShdw blurRad="38100" dist="38100" dir="2700000" algn="tl">
                    <a:srgbClr val="000000">
                      <a:alpha val="43137"/>
                    </a:srgbClr>
                  </a:outerShdw>
                </a:effectLst>
              </a:rPr>
              <a:t>SYSTEM</a:t>
            </a:r>
          </a:p>
        </p:txBody>
      </p:sp>
      <p:sp>
        <p:nvSpPr>
          <p:cNvPr id="3" name="Content Placeholder 2">
            <a:extLst>
              <a:ext uri="{FF2B5EF4-FFF2-40B4-BE49-F238E27FC236}">
                <a16:creationId xmlns:a16="http://schemas.microsoft.com/office/drawing/2014/main" id="{11DE0FA3-5FED-9590-0679-B1788D598EB7}"/>
              </a:ext>
            </a:extLst>
          </p:cNvPr>
          <p:cNvSpPr>
            <a:spLocks noGrp="1"/>
          </p:cNvSpPr>
          <p:nvPr>
            <p:ph idx="1"/>
          </p:nvPr>
        </p:nvSpPr>
        <p:spPr>
          <a:xfrm>
            <a:off x="152400" y="1143000"/>
            <a:ext cx="8381999" cy="6324599"/>
          </a:xfrm>
        </p:spPr>
        <p:txBody>
          <a:bodyPr/>
          <a:lstStyle/>
          <a:p>
            <a:pPr>
              <a:buNone/>
            </a:pPr>
            <a:r>
              <a:rPr lang="en-US" sz="2400" dirty="0">
                <a:latin typeface="Times New Roman" panose="02020603050405020304" pitchFamily="18" charset="0"/>
                <a:cs typeface="Times New Roman" panose="02020603050405020304" pitchFamily="18" charset="0"/>
              </a:rPr>
              <a:t>1️⃣ Our project is an </a:t>
            </a:r>
            <a:r>
              <a:rPr lang="en-US" sz="2400" b="1" dirty="0">
                <a:latin typeface="Times New Roman" panose="02020603050405020304" pitchFamily="18" charset="0"/>
                <a:cs typeface="Times New Roman" panose="02020603050405020304" pitchFamily="18" charset="0"/>
              </a:rPr>
              <a:t>AI-powered facial expression recognition system</a:t>
            </a:r>
            <a:r>
              <a:rPr lang="en-US" sz="2400" dirty="0">
                <a:latin typeface="Times New Roman" panose="02020603050405020304" pitchFamily="18" charset="0"/>
                <a:cs typeface="Times New Roman" panose="02020603050405020304" pitchFamily="18" charset="0"/>
              </a:rPr>
              <a:t> designed to analyze customer emotions in restaurants.</a:t>
            </a:r>
          </a:p>
          <a:p>
            <a:pPr>
              <a:buNone/>
            </a:pPr>
            <a:r>
              <a:rPr lang="en-US" sz="2400" dirty="0">
                <a:latin typeface="Times New Roman" panose="02020603050405020304" pitchFamily="18" charset="0"/>
                <a:cs typeface="Times New Roman" panose="02020603050405020304" pitchFamily="18" charset="0"/>
              </a:rPr>
              <a:t>2️⃣ It captures customer expressions in real-time and </a:t>
            </a:r>
            <a:r>
              <a:rPr lang="en-US" sz="2400" b="1" dirty="0">
                <a:latin typeface="Times New Roman" panose="02020603050405020304" pitchFamily="18" charset="0"/>
                <a:cs typeface="Times New Roman" panose="02020603050405020304" pitchFamily="18" charset="0"/>
              </a:rPr>
              <a:t>classifies them as Satisfied, Neutral, or Disappointed</a:t>
            </a:r>
            <a:r>
              <a:rPr lang="en-US" sz="2400" dirty="0">
                <a:latin typeface="Times New Roman" panose="02020603050405020304" pitchFamily="18" charset="0"/>
                <a:cs typeface="Times New Roman" panose="02020603050405020304" pitchFamily="18" charset="0"/>
              </a:rPr>
              <a:t> using a deep learning model.</a:t>
            </a:r>
          </a:p>
          <a:p>
            <a:pPr>
              <a:buNone/>
            </a:pPr>
            <a:r>
              <a:rPr lang="en-US" sz="2400" dirty="0">
                <a:latin typeface="Times New Roman" panose="02020603050405020304" pitchFamily="18" charset="0"/>
                <a:cs typeface="Times New Roman" panose="02020603050405020304" pitchFamily="18" charset="0"/>
              </a:rPr>
              <a:t>3️⃣ The system </a:t>
            </a:r>
            <a:r>
              <a:rPr lang="en-US" sz="2400" b="1" dirty="0">
                <a:latin typeface="Times New Roman" panose="02020603050405020304" pitchFamily="18" charset="0"/>
                <a:cs typeface="Times New Roman" panose="02020603050405020304" pitchFamily="18" charset="0"/>
              </a:rPr>
              <a:t>automatically assigns ratings based on facial expressions</a:t>
            </a:r>
            <a:r>
              <a:rPr lang="en-US" sz="2400" dirty="0">
                <a:latin typeface="Times New Roman" panose="02020603050405020304" pitchFamily="18" charset="0"/>
                <a:cs typeface="Times New Roman" panose="02020603050405020304" pitchFamily="18" charset="0"/>
              </a:rPr>
              <a:t> and stores the data for analysis.</a:t>
            </a:r>
          </a:p>
          <a:p>
            <a:pPr>
              <a:buNone/>
            </a:pPr>
            <a:r>
              <a:rPr lang="en-US" sz="2400" dirty="0">
                <a:latin typeface="Times New Roman" panose="02020603050405020304" pitchFamily="18" charset="0"/>
                <a:cs typeface="Times New Roman" panose="02020603050405020304" pitchFamily="18" charset="0"/>
              </a:rPr>
              <a:t>4️⃣ A </a:t>
            </a:r>
            <a:r>
              <a:rPr lang="en-US" sz="2400" b="1" dirty="0">
                <a:latin typeface="Times New Roman" panose="02020603050405020304" pitchFamily="18" charset="0"/>
                <a:cs typeface="Times New Roman" panose="02020603050405020304" pitchFamily="18" charset="0"/>
              </a:rPr>
              <a:t>web-based admin dashboard</a:t>
            </a:r>
            <a:r>
              <a:rPr lang="en-US" sz="2400" dirty="0">
                <a:latin typeface="Times New Roman" panose="02020603050405020304" pitchFamily="18" charset="0"/>
                <a:cs typeface="Times New Roman" panose="02020603050405020304" pitchFamily="18" charset="0"/>
              </a:rPr>
              <a:t> allows restaurant owners to </a:t>
            </a:r>
            <a:r>
              <a:rPr lang="en-US" sz="2400" b="1" dirty="0">
                <a:latin typeface="Times New Roman" panose="02020603050405020304" pitchFamily="18" charset="0"/>
                <a:cs typeface="Times New Roman" panose="02020603050405020304" pitchFamily="18" charset="0"/>
              </a:rPr>
              <a:t>view feedback, track customer satisfaction trends, and manage ratings</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5️⃣ This system eliminates </a:t>
            </a:r>
            <a:r>
              <a:rPr lang="en-US" sz="2400" b="1" dirty="0">
                <a:latin typeface="Times New Roman" panose="02020603050405020304" pitchFamily="18" charset="0"/>
                <a:cs typeface="Times New Roman" panose="02020603050405020304" pitchFamily="18" charset="0"/>
              </a:rPr>
              <a:t>manual feedback collection</a:t>
            </a:r>
            <a:r>
              <a:rPr lang="en-US" sz="2400" dirty="0">
                <a:latin typeface="Times New Roman" panose="02020603050405020304" pitchFamily="18" charset="0"/>
                <a:cs typeface="Times New Roman" panose="02020603050405020304" pitchFamily="18" charset="0"/>
              </a:rPr>
              <a:t>, providing </a:t>
            </a:r>
            <a:r>
              <a:rPr lang="en-US" sz="2400" b="1" dirty="0">
                <a:latin typeface="Times New Roman" panose="02020603050405020304" pitchFamily="18" charset="0"/>
                <a:cs typeface="Times New Roman" panose="02020603050405020304" pitchFamily="18" charset="0"/>
              </a:rPr>
              <a:t>real-time, unbiased, and automated customer insights</a:t>
            </a:r>
            <a:r>
              <a:rPr lang="en-US" sz="2400" dirty="0">
                <a:latin typeface="Times New Roman" panose="02020603050405020304" pitchFamily="18" charset="0"/>
                <a:cs typeface="Times New Roman" panose="02020603050405020304" pitchFamily="18" charset="0"/>
              </a:rPr>
              <a:t> to help restaurants improve their services.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13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9E1B9-BE35-20A9-C362-6B1D4B49D9E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B94775A-7870-9271-D1E7-B8B1A75E49BD}"/>
              </a:ext>
            </a:extLst>
          </p:cNvPr>
          <p:cNvSpPr txBox="1">
            <a:spLocks noGrp="1"/>
          </p:cNvSpPr>
          <p:nvPr>
            <p:ph type="title"/>
          </p:nvPr>
        </p:nvSpPr>
        <p:spPr>
          <a:xfrm>
            <a:off x="-1752600" y="177068"/>
            <a:ext cx="10896600" cy="805441"/>
          </a:xfrm>
          <a:prstGeom prst="rect">
            <a:avLst/>
          </a:prstGeom>
        </p:spPr>
        <p:txBody>
          <a:bodyPr vert="horz" wrap="square" lIns="0" tIns="194147" rIns="0" bIns="0" rtlCol="0">
            <a:spAutoFit/>
          </a:bodyPr>
          <a:lstStyle/>
          <a:p>
            <a:pPr marL="2087880">
              <a:lnSpc>
                <a:spcPct val="100000"/>
              </a:lnSpc>
              <a:spcBef>
                <a:spcPts val="125"/>
              </a:spcBef>
            </a:pPr>
            <a:r>
              <a:rPr lang="en-US" b="1" dirty="0">
                <a:solidFill>
                  <a:srgbClr val="16AFE4"/>
                </a:solidFill>
                <a:effectLst>
                  <a:outerShdw blurRad="38100" dist="38100" dir="2700000" algn="tl">
                    <a:srgbClr val="000000">
                      <a:alpha val="43137"/>
                    </a:srgbClr>
                  </a:outerShdw>
                </a:effectLst>
              </a:rPr>
              <a:t>Advantages Of </a:t>
            </a:r>
            <a:r>
              <a:rPr b="1" dirty="0">
                <a:solidFill>
                  <a:srgbClr val="16AFE4"/>
                </a:solidFill>
                <a:effectLst>
                  <a:outerShdw blurRad="38100" dist="38100" dir="2700000" algn="tl">
                    <a:srgbClr val="000000">
                      <a:alpha val="43137"/>
                    </a:srgbClr>
                  </a:outerShdw>
                </a:effectLst>
              </a:rPr>
              <a:t>PROPOSED</a:t>
            </a:r>
            <a:r>
              <a:rPr spc="15" dirty="0">
                <a:solidFill>
                  <a:srgbClr val="16AFE4"/>
                </a:solidFill>
              </a:rPr>
              <a:t> </a:t>
            </a:r>
            <a:r>
              <a:rPr b="1" spc="-10" dirty="0">
                <a:solidFill>
                  <a:srgbClr val="16AFE4"/>
                </a:solidFill>
                <a:effectLst>
                  <a:outerShdw blurRad="38100" dist="38100" dir="2700000" algn="tl">
                    <a:srgbClr val="000000">
                      <a:alpha val="43137"/>
                    </a:srgbClr>
                  </a:outerShdw>
                </a:effectLst>
              </a:rPr>
              <a:t>SYSTEM</a:t>
            </a:r>
          </a:p>
        </p:txBody>
      </p:sp>
      <p:sp>
        <p:nvSpPr>
          <p:cNvPr id="3" name="Content Placeholder 2">
            <a:extLst>
              <a:ext uri="{FF2B5EF4-FFF2-40B4-BE49-F238E27FC236}">
                <a16:creationId xmlns:a16="http://schemas.microsoft.com/office/drawing/2014/main" id="{B73300A8-3D9B-4F6D-41C8-045CA6F88574}"/>
              </a:ext>
            </a:extLst>
          </p:cNvPr>
          <p:cNvSpPr>
            <a:spLocks noGrp="1"/>
          </p:cNvSpPr>
          <p:nvPr>
            <p:ph idx="1"/>
          </p:nvPr>
        </p:nvSpPr>
        <p:spPr>
          <a:xfrm>
            <a:off x="29308" y="1409700"/>
            <a:ext cx="8962292" cy="6057900"/>
          </a:xfrm>
        </p:spPr>
        <p:txBody>
          <a:bodyPr>
            <a:normAutofit fontScale="92500" lnSpcReduction="10000"/>
          </a:bodyPr>
          <a:lstStyle/>
          <a:p>
            <a:pPr>
              <a:buNone/>
            </a:pPr>
            <a:r>
              <a:rPr lang="en-US" sz="2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 Eliminating Manual Feedback Collection</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Instead of relying on customers to fill out surveys or answer questions, the system </a:t>
            </a:r>
            <a:r>
              <a:rPr lang="en-US" sz="2000" b="1" dirty="0">
                <a:latin typeface="Times New Roman" panose="02020603050405020304" pitchFamily="18" charset="0"/>
                <a:cs typeface="Times New Roman" panose="02020603050405020304" pitchFamily="18" charset="0"/>
              </a:rPr>
              <a:t>automatically captures their expressions</a:t>
            </a:r>
            <a:r>
              <a:rPr lang="en-US" sz="2000" dirty="0">
                <a:latin typeface="Times New Roman" panose="02020603050405020304" pitchFamily="18" charset="0"/>
                <a:cs typeface="Times New Roman" panose="02020603050405020304" pitchFamily="18" charset="0"/>
              </a:rPr>
              <a:t> while they dine.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removes the need for </a:t>
            </a:r>
            <a:r>
              <a:rPr lang="en-US" sz="2000" b="1" dirty="0">
                <a:latin typeface="Times New Roman" panose="02020603050405020304" pitchFamily="18" charset="0"/>
                <a:cs typeface="Times New Roman" panose="02020603050405020304" pitchFamily="18" charset="0"/>
              </a:rPr>
              <a:t>human effort in collecting feedback</a:t>
            </a:r>
            <a:r>
              <a:rPr lang="en-US" sz="2000" dirty="0">
                <a:latin typeface="Times New Roman" panose="02020603050405020304" pitchFamily="18" charset="0"/>
                <a:cs typeface="Times New Roman" panose="02020603050405020304" pitchFamily="18" charset="0"/>
              </a:rPr>
              <a:t>, making the process seamless.</a:t>
            </a:r>
          </a:p>
          <a:p>
            <a:pPr>
              <a:buNone/>
            </a:pPr>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 AI-Powered Emotion Recognition</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system processes images using </a:t>
            </a:r>
            <a:r>
              <a:rPr lang="en-US" sz="2000" b="1" dirty="0">
                <a:latin typeface="Times New Roman" panose="02020603050405020304" pitchFamily="18" charset="0"/>
                <a:cs typeface="Times New Roman" panose="02020603050405020304" pitchFamily="18" charset="0"/>
              </a:rPr>
              <a:t>advanced deep learning algorithms</a:t>
            </a:r>
            <a:r>
              <a:rPr lang="en-US" sz="2000" dirty="0">
                <a:latin typeface="Times New Roman" panose="02020603050405020304" pitchFamily="18" charset="0"/>
                <a:cs typeface="Times New Roman" panose="02020603050405020304" pitchFamily="18" charset="0"/>
              </a:rPr>
              <a:t> to analyze emotions with high accuracy.</a:t>
            </a:r>
          </a:p>
          <a:p>
            <a:pPr>
              <a:buNone/>
            </a:pPr>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 Instant Feedback Generation &amp; Data Logging</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Ensures that </a:t>
            </a:r>
            <a:r>
              <a:rPr lang="en-US" sz="2000" b="1" dirty="0">
                <a:latin typeface="Times New Roman" panose="02020603050405020304" pitchFamily="18" charset="0"/>
                <a:cs typeface="Times New Roman" panose="02020603050405020304" pitchFamily="18" charset="0"/>
              </a:rPr>
              <a:t>customer satisfaction trends</a:t>
            </a:r>
            <a:r>
              <a:rPr lang="en-US" sz="2000" dirty="0">
                <a:latin typeface="Times New Roman" panose="02020603050405020304" pitchFamily="18" charset="0"/>
                <a:cs typeface="Times New Roman" panose="02020603050405020304" pitchFamily="18" charset="0"/>
              </a:rPr>
              <a:t> can be observed over time without manual calculations.</a:t>
            </a:r>
          </a:p>
          <a:p>
            <a:pPr>
              <a:buNone/>
            </a:pPr>
            <a:r>
              <a:rPr lang="en-US" sz="2000"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 Admin Dashboard with Analytics &amp; Insights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Restaurant owners can </a:t>
            </a:r>
            <a:r>
              <a:rPr lang="en-US" sz="2000" b="1" dirty="0">
                <a:latin typeface="Times New Roman" panose="02020603050405020304" pitchFamily="18" charset="0"/>
                <a:cs typeface="Times New Roman" panose="02020603050405020304" pitchFamily="18" charset="0"/>
              </a:rPr>
              <a:t>access a web dashboard</a:t>
            </a:r>
            <a:r>
              <a:rPr lang="en-US" sz="2000" dirty="0">
                <a:latin typeface="Times New Roman" panose="02020603050405020304" pitchFamily="18" charset="0"/>
                <a:cs typeface="Times New Roman" panose="02020603050405020304" pitchFamily="18" charset="0"/>
              </a:rPr>
              <a:t> to monitor customer satisfaction trends.</a:t>
            </a:r>
          </a:p>
          <a:p>
            <a:pPr>
              <a:buNone/>
            </a:pPr>
            <a:r>
              <a:rPr lang="en-US" sz="2000" dirty="0">
                <a:latin typeface="Times New Roman" panose="02020603050405020304" pitchFamily="18" charset="0"/>
                <a:cs typeface="Times New Roman" panose="02020603050405020304" pitchFamily="18" charset="0"/>
              </a:rPr>
              <a:t>5️⃣ </a:t>
            </a:r>
            <a:r>
              <a:rPr lang="en-US" sz="2000" b="1" dirty="0">
                <a:latin typeface="Times New Roman" panose="02020603050405020304" pitchFamily="18" charset="0"/>
                <a:cs typeface="Times New Roman" panose="02020603050405020304" pitchFamily="18" charset="0"/>
              </a:rPr>
              <a:t>⚙️ Smart Feedback Management System</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admin has full control over the collected data, with options to </a:t>
            </a:r>
            <a:r>
              <a:rPr lang="en-US" sz="2000" b="1" dirty="0">
                <a:latin typeface="Times New Roman" panose="02020603050405020304" pitchFamily="18" charset="0"/>
                <a:cs typeface="Times New Roman" panose="02020603050405020304" pitchFamily="18" charset="0"/>
              </a:rPr>
              <a:t>filter, sort, and delete ratings if necessary</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7170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49032"/>
            <a:ext cx="7076458" cy="1206612"/>
          </a:xfrm>
          <a:prstGeom prst="rect">
            <a:avLst/>
          </a:prstGeom>
        </p:spPr>
        <p:txBody>
          <a:bodyPr vert="horz" wrap="square" lIns="0" tIns="12700" rIns="0" bIns="0" rtlCol="0">
            <a:spAutoFit/>
          </a:bodyPr>
          <a:lstStyle/>
          <a:p>
            <a:pPr marL="12700" marR="5080">
              <a:lnSpc>
                <a:spcPct val="101000"/>
              </a:lnSpc>
              <a:spcBef>
                <a:spcPts val="100"/>
              </a:spcBef>
              <a:tabLst>
                <a:tab pos="2317750" algn="l"/>
              </a:tabLst>
            </a:pPr>
            <a:r>
              <a:rPr b="1" spc="-10" dirty="0">
                <a:effectLst>
                  <a:outerShdw blurRad="38100" dist="38100" dir="2700000" algn="tl">
                    <a:srgbClr val="000000">
                      <a:alpha val="43137"/>
                    </a:srgbClr>
                  </a:outerShdw>
                </a:effectLst>
              </a:rPr>
              <a:t>SOFTWARE</a:t>
            </a:r>
            <a:r>
              <a:rPr b="1" dirty="0">
                <a:effectLst>
                  <a:outerShdw blurRad="38100" dist="38100" dir="2700000" algn="tl">
                    <a:srgbClr val="000000">
                      <a:alpha val="43137"/>
                    </a:srgbClr>
                  </a:outerShdw>
                </a:effectLst>
              </a:rPr>
              <a:t>	&amp;</a:t>
            </a:r>
            <a:r>
              <a:rPr b="1" spc="-5" dirty="0">
                <a:effectLst>
                  <a:outerShdw blurRad="38100" dist="38100" dir="2700000" algn="tl">
                    <a:srgbClr val="000000">
                      <a:alpha val="43137"/>
                    </a:srgbClr>
                  </a:outerShdw>
                </a:effectLst>
              </a:rPr>
              <a:t> </a:t>
            </a:r>
            <a:r>
              <a:rPr b="1" spc="-25" dirty="0">
                <a:effectLst>
                  <a:outerShdw blurRad="38100" dist="38100" dir="2700000" algn="tl">
                    <a:srgbClr val="000000">
                      <a:alpha val="43137"/>
                    </a:srgbClr>
                  </a:outerShdw>
                </a:effectLst>
              </a:rPr>
              <a:t>HARDWARE </a:t>
            </a:r>
            <a:r>
              <a:rPr b="1" spc="-10" dirty="0">
                <a:effectLst>
                  <a:outerShdw blurRad="38100" dist="38100" dir="2700000" algn="tl">
                    <a:srgbClr val="000000">
                      <a:alpha val="43137"/>
                    </a:srgbClr>
                  </a:outerShdw>
                </a:effectLst>
              </a:rPr>
              <a:t>REQUIREMENTS:</a:t>
            </a:r>
          </a:p>
        </p:txBody>
      </p:sp>
      <p:sp>
        <p:nvSpPr>
          <p:cNvPr id="3" name="object 3"/>
          <p:cNvSpPr txBox="1"/>
          <p:nvPr/>
        </p:nvSpPr>
        <p:spPr>
          <a:xfrm>
            <a:off x="622798" y="2350999"/>
            <a:ext cx="5397002" cy="4466607"/>
          </a:xfrm>
          <a:prstGeom prst="rect">
            <a:avLst/>
          </a:prstGeom>
        </p:spPr>
        <p:txBody>
          <a:bodyPr vert="horz" wrap="square" lIns="0" tIns="13970" rIns="0" bIns="0" rtlCol="0">
            <a:spAutoFit/>
          </a:bodyPr>
          <a:lstStyle/>
          <a:p>
            <a:pPr marL="12700">
              <a:lnSpc>
                <a:spcPct val="100000"/>
              </a:lnSpc>
              <a:spcBef>
                <a:spcPts val="110"/>
              </a:spcBef>
            </a:pPr>
            <a:r>
              <a:rPr sz="1650" dirty="0">
                <a:solidFill>
                  <a:srgbClr val="5ECAEF"/>
                </a:solidFill>
                <a:latin typeface="Georgia" panose="02040502050405020303"/>
                <a:cs typeface="Georgia" panose="02040502050405020303"/>
              </a:rPr>
              <a:t></a:t>
            </a:r>
            <a:r>
              <a:rPr sz="1650" spc="315" dirty="0">
                <a:solidFill>
                  <a:srgbClr val="5ECAEF"/>
                </a:solidFill>
                <a:latin typeface="Georgia" panose="02040502050405020303"/>
                <a:cs typeface="Georgia" panose="02040502050405020303"/>
              </a:rPr>
              <a:t> </a:t>
            </a:r>
            <a:r>
              <a:rPr sz="2050" b="1" spc="-20" dirty="0">
                <a:solidFill>
                  <a:srgbClr val="3F3F3F"/>
                </a:solidFill>
                <a:latin typeface="Times New Roman" panose="02020603050405020304"/>
                <a:cs typeface="Times New Roman" panose="02020603050405020304"/>
              </a:rPr>
              <a:t>SOFTWARE</a:t>
            </a:r>
            <a:r>
              <a:rPr sz="2050" b="1" spc="-70" dirty="0">
                <a:solidFill>
                  <a:srgbClr val="3F3F3F"/>
                </a:solidFill>
                <a:latin typeface="Times New Roman" panose="02020603050405020304"/>
                <a:cs typeface="Times New Roman" panose="02020603050405020304"/>
              </a:rPr>
              <a:t> </a:t>
            </a:r>
            <a:r>
              <a:rPr sz="2050" b="1" dirty="0">
                <a:solidFill>
                  <a:srgbClr val="3F3F3F"/>
                </a:solidFill>
                <a:latin typeface="Times New Roman" panose="02020603050405020304"/>
                <a:cs typeface="Times New Roman" panose="02020603050405020304"/>
              </a:rPr>
              <a:t>REQUIRMENTS</a:t>
            </a:r>
            <a:r>
              <a:rPr sz="2050" b="1" spc="-70" dirty="0">
                <a:solidFill>
                  <a:srgbClr val="3F3F3F"/>
                </a:solidFill>
                <a:latin typeface="Times New Roman" panose="02020603050405020304"/>
                <a:cs typeface="Times New Roman" panose="02020603050405020304"/>
              </a:rPr>
              <a:t> </a:t>
            </a:r>
            <a:r>
              <a:rPr sz="2050" b="1" spc="-50" dirty="0">
                <a:solidFill>
                  <a:srgbClr val="3F3F3F"/>
                </a:solidFill>
                <a:latin typeface="Times New Roman" panose="02020603050405020304"/>
                <a:cs typeface="Times New Roman" panose="02020603050405020304"/>
              </a:rPr>
              <a:t>:</a:t>
            </a:r>
            <a:endParaRPr sz="2050" dirty="0">
              <a:latin typeface="Times New Roman" panose="02020603050405020304"/>
              <a:cs typeface="Times New Roman" panose="02020603050405020304"/>
            </a:endParaRPr>
          </a:p>
          <a:p>
            <a:pPr marL="295910" indent="-283210">
              <a:lnSpc>
                <a:spcPct val="100000"/>
              </a:lnSpc>
              <a:spcBef>
                <a:spcPts val="1745"/>
              </a:spcBef>
              <a:buClr>
                <a:srgbClr val="5ECAEF"/>
              </a:buClr>
              <a:buSzPct val="47000"/>
              <a:buFont typeface="Symbol" panose="05050102010706020507"/>
              <a:buChar char=""/>
              <a:tabLst>
                <a:tab pos="295910" algn="l"/>
              </a:tabLst>
            </a:pPr>
            <a:r>
              <a:rPr sz="1700" dirty="0">
                <a:solidFill>
                  <a:srgbClr val="3F3F3F"/>
                </a:solidFill>
                <a:latin typeface="Times New Roman" panose="02020603050405020304"/>
                <a:cs typeface="Times New Roman" panose="02020603050405020304"/>
              </a:rPr>
              <a:t>Front</a:t>
            </a:r>
            <a:r>
              <a:rPr sz="1700" spc="20" dirty="0">
                <a:solidFill>
                  <a:srgbClr val="3F3F3F"/>
                </a:solidFill>
                <a:latin typeface="Times New Roman" panose="02020603050405020304"/>
                <a:cs typeface="Times New Roman" panose="02020603050405020304"/>
              </a:rPr>
              <a:t> </a:t>
            </a:r>
            <a:r>
              <a:rPr sz="1700" dirty="0">
                <a:solidFill>
                  <a:srgbClr val="3F3F3F"/>
                </a:solidFill>
                <a:latin typeface="Times New Roman" panose="02020603050405020304"/>
                <a:cs typeface="Times New Roman" panose="02020603050405020304"/>
              </a:rPr>
              <a:t>end</a:t>
            </a:r>
            <a:r>
              <a:rPr sz="1700" spc="-15" dirty="0">
                <a:solidFill>
                  <a:srgbClr val="3F3F3F"/>
                </a:solidFill>
                <a:latin typeface="Times New Roman" panose="02020603050405020304"/>
                <a:cs typeface="Times New Roman" panose="02020603050405020304"/>
              </a:rPr>
              <a:t> </a:t>
            </a:r>
            <a:r>
              <a:rPr sz="1700" dirty="0">
                <a:solidFill>
                  <a:srgbClr val="3F3F3F"/>
                </a:solidFill>
                <a:latin typeface="Times New Roman" panose="02020603050405020304"/>
                <a:cs typeface="Times New Roman" panose="02020603050405020304"/>
              </a:rPr>
              <a:t>Technologies</a:t>
            </a:r>
            <a:r>
              <a:rPr sz="1700" spc="75" dirty="0">
                <a:solidFill>
                  <a:srgbClr val="3F3F3F"/>
                </a:solidFill>
                <a:latin typeface="Times New Roman" panose="02020603050405020304"/>
                <a:cs typeface="Times New Roman" panose="02020603050405020304"/>
              </a:rPr>
              <a:t> </a:t>
            </a:r>
            <a:r>
              <a:rPr sz="1700" dirty="0">
                <a:solidFill>
                  <a:srgbClr val="3F3F3F"/>
                </a:solidFill>
                <a:latin typeface="Times New Roman" panose="02020603050405020304"/>
                <a:cs typeface="Times New Roman" panose="02020603050405020304"/>
              </a:rPr>
              <a:t>:</a:t>
            </a:r>
            <a:r>
              <a:rPr sz="1700" spc="25" dirty="0">
                <a:solidFill>
                  <a:srgbClr val="3F3F3F"/>
                </a:solidFill>
                <a:latin typeface="Times New Roman" panose="02020603050405020304"/>
                <a:cs typeface="Times New Roman" panose="02020603050405020304"/>
              </a:rPr>
              <a:t> </a:t>
            </a:r>
            <a:r>
              <a:rPr lang="en-IN" sz="1600" dirty="0"/>
              <a:t>HTML, CSS, JavaScript 							(Bootstrap for styling)</a:t>
            </a:r>
            <a:endParaRPr lang="en-US" sz="1700" spc="25" dirty="0">
              <a:solidFill>
                <a:srgbClr val="3F3F3F"/>
              </a:solidFill>
              <a:latin typeface="Times New Roman" panose="02020603050405020304"/>
              <a:cs typeface="Times New Roman" panose="02020603050405020304"/>
            </a:endParaRPr>
          </a:p>
          <a:p>
            <a:pPr marL="295910" indent="-283210">
              <a:lnSpc>
                <a:spcPct val="100000"/>
              </a:lnSpc>
              <a:spcBef>
                <a:spcPts val="1745"/>
              </a:spcBef>
              <a:buClr>
                <a:srgbClr val="5ECAEF"/>
              </a:buClr>
              <a:buSzPct val="47000"/>
              <a:buFont typeface="Symbol" panose="05050102010706020507"/>
              <a:buChar char=""/>
              <a:tabLst>
                <a:tab pos="295910" algn="l"/>
              </a:tabLst>
            </a:pPr>
            <a:r>
              <a:rPr sz="1700" dirty="0">
                <a:solidFill>
                  <a:srgbClr val="3F3F3F"/>
                </a:solidFill>
                <a:latin typeface="Times New Roman" panose="02020603050405020304"/>
                <a:cs typeface="Times New Roman" panose="02020603050405020304"/>
              </a:rPr>
              <a:t>Back</a:t>
            </a:r>
            <a:r>
              <a:rPr sz="1700" spc="20" dirty="0">
                <a:solidFill>
                  <a:srgbClr val="3F3F3F"/>
                </a:solidFill>
                <a:latin typeface="Times New Roman" panose="02020603050405020304"/>
                <a:cs typeface="Times New Roman" panose="02020603050405020304"/>
              </a:rPr>
              <a:t> </a:t>
            </a:r>
            <a:r>
              <a:rPr sz="1700" dirty="0">
                <a:solidFill>
                  <a:srgbClr val="3F3F3F"/>
                </a:solidFill>
                <a:latin typeface="Times New Roman" panose="02020603050405020304"/>
                <a:cs typeface="Times New Roman" panose="02020603050405020304"/>
              </a:rPr>
              <a:t>end</a:t>
            </a:r>
            <a:r>
              <a:rPr sz="1700" spc="5" dirty="0">
                <a:solidFill>
                  <a:srgbClr val="3F3F3F"/>
                </a:solidFill>
                <a:latin typeface="Times New Roman" panose="02020603050405020304"/>
                <a:cs typeface="Times New Roman" panose="02020603050405020304"/>
              </a:rPr>
              <a:t> </a:t>
            </a:r>
            <a:r>
              <a:rPr sz="1700" dirty="0">
                <a:solidFill>
                  <a:srgbClr val="3F3F3F"/>
                </a:solidFill>
                <a:latin typeface="Times New Roman" panose="02020603050405020304"/>
                <a:cs typeface="Times New Roman" panose="02020603050405020304"/>
              </a:rPr>
              <a:t>Technologies</a:t>
            </a:r>
            <a:r>
              <a:rPr sz="1700" spc="65" dirty="0">
                <a:solidFill>
                  <a:srgbClr val="3F3F3F"/>
                </a:solidFill>
                <a:latin typeface="Times New Roman" panose="02020603050405020304"/>
                <a:cs typeface="Times New Roman" panose="02020603050405020304"/>
              </a:rPr>
              <a:t> </a:t>
            </a:r>
            <a:r>
              <a:rPr sz="1700" dirty="0">
                <a:solidFill>
                  <a:srgbClr val="3F3F3F"/>
                </a:solidFill>
                <a:latin typeface="Times New Roman" panose="02020603050405020304"/>
                <a:cs typeface="Times New Roman" panose="02020603050405020304"/>
              </a:rPr>
              <a:t>:</a:t>
            </a:r>
            <a:r>
              <a:rPr sz="1700" spc="45" dirty="0">
                <a:solidFill>
                  <a:srgbClr val="3F3F3F"/>
                </a:solidFill>
                <a:latin typeface="Times New Roman" panose="02020603050405020304"/>
                <a:cs typeface="Times New Roman" panose="02020603050405020304"/>
              </a:rPr>
              <a:t> </a:t>
            </a:r>
            <a:r>
              <a:rPr lang="en-IN" sz="1600" dirty="0"/>
              <a:t>Python, Django, OpenCV.</a:t>
            </a:r>
            <a:endParaRPr lang="en-US" sz="1700" spc="45" dirty="0">
              <a:solidFill>
                <a:srgbClr val="3F3F3F"/>
              </a:solidFill>
              <a:latin typeface="Times New Roman" panose="02020603050405020304"/>
              <a:cs typeface="Times New Roman" panose="02020603050405020304"/>
            </a:endParaRPr>
          </a:p>
          <a:p>
            <a:pPr marL="295910" indent="-283210">
              <a:lnSpc>
                <a:spcPct val="100000"/>
              </a:lnSpc>
              <a:spcBef>
                <a:spcPts val="1745"/>
              </a:spcBef>
              <a:buClr>
                <a:srgbClr val="5ECAEF"/>
              </a:buClr>
              <a:buSzPct val="47000"/>
              <a:buFont typeface="Symbol" panose="05050102010706020507"/>
              <a:buChar char=""/>
              <a:tabLst>
                <a:tab pos="295910" algn="l"/>
              </a:tabLst>
            </a:pPr>
            <a:r>
              <a:rPr sz="1700" spc="-10" dirty="0">
                <a:solidFill>
                  <a:srgbClr val="3F3F3F"/>
                </a:solidFill>
                <a:latin typeface="Calibri" panose="020F0502020204030204"/>
                <a:cs typeface="Calibri" panose="020F0502020204030204"/>
              </a:rPr>
              <a:t>Framework</a:t>
            </a:r>
            <a:r>
              <a:rPr sz="1700" dirty="0">
                <a:solidFill>
                  <a:srgbClr val="3F3F3F"/>
                </a:solidFill>
                <a:latin typeface="Calibri" panose="020F0502020204030204"/>
                <a:cs typeface="Calibri" panose="020F0502020204030204"/>
              </a:rPr>
              <a:t>	</a:t>
            </a:r>
            <a:r>
              <a:rPr lang="en-US" sz="1700" dirty="0">
                <a:solidFill>
                  <a:srgbClr val="3F3F3F"/>
                </a:solidFill>
                <a:latin typeface="Calibri" panose="020F0502020204030204"/>
                <a:cs typeface="Calibri" panose="020F0502020204030204"/>
              </a:rPr>
              <a:t>           </a:t>
            </a:r>
            <a:r>
              <a:rPr sz="1700" dirty="0">
                <a:solidFill>
                  <a:srgbClr val="3F3F3F"/>
                </a:solidFill>
                <a:latin typeface="Calibri" panose="020F0502020204030204"/>
                <a:cs typeface="Calibri" panose="020F0502020204030204"/>
              </a:rPr>
              <a:t>:</a:t>
            </a:r>
            <a:r>
              <a:rPr sz="1700" b="1" spc="5" dirty="0">
                <a:solidFill>
                  <a:srgbClr val="3F3F3F"/>
                </a:solidFill>
                <a:latin typeface="Calibri" panose="020F0502020204030204"/>
                <a:cs typeface="Calibri" panose="020F0502020204030204"/>
              </a:rPr>
              <a:t> </a:t>
            </a:r>
            <a:r>
              <a:rPr lang="en-US" sz="1700" b="1" spc="5" dirty="0">
                <a:solidFill>
                  <a:srgbClr val="3F3F3F"/>
                </a:solidFill>
                <a:latin typeface="Calibri" panose="020F0502020204030204"/>
                <a:cs typeface="Calibri" panose="020F0502020204030204"/>
              </a:rPr>
              <a:t>Django</a:t>
            </a:r>
          </a:p>
          <a:p>
            <a:pPr marL="295910" indent="-283210">
              <a:lnSpc>
                <a:spcPct val="100000"/>
              </a:lnSpc>
              <a:spcBef>
                <a:spcPts val="1745"/>
              </a:spcBef>
              <a:buClr>
                <a:srgbClr val="5ECAEF"/>
              </a:buClr>
              <a:buSzPct val="47000"/>
              <a:buFont typeface="Symbol" panose="05050102010706020507"/>
              <a:buChar char=""/>
              <a:tabLst>
                <a:tab pos="295910" algn="l"/>
              </a:tabLst>
            </a:pPr>
            <a:r>
              <a:rPr sz="1700" spc="-10" dirty="0">
                <a:solidFill>
                  <a:srgbClr val="3F3F3F"/>
                </a:solidFill>
                <a:latin typeface="Calibri" panose="020F0502020204030204"/>
                <a:cs typeface="Calibri" panose="020F0502020204030204"/>
              </a:rPr>
              <a:t>Database</a:t>
            </a:r>
            <a:r>
              <a:rPr sz="1700" dirty="0">
                <a:solidFill>
                  <a:srgbClr val="3F3F3F"/>
                </a:solidFill>
                <a:latin typeface="Calibri" panose="020F0502020204030204"/>
                <a:cs typeface="Calibri" panose="020F0502020204030204"/>
              </a:rPr>
              <a:t>	</a:t>
            </a:r>
            <a:r>
              <a:rPr lang="en-US" sz="1700" dirty="0">
                <a:solidFill>
                  <a:srgbClr val="3F3F3F"/>
                </a:solidFill>
                <a:latin typeface="Calibri" panose="020F0502020204030204"/>
                <a:cs typeface="Calibri" panose="020F0502020204030204"/>
              </a:rPr>
              <a:t>           </a:t>
            </a:r>
            <a:r>
              <a:rPr sz="1700" dirty="0">
                <a:solidFill>
                  <a:srgbClr val="3F3F3F"/>
                </a:solidFill>
                <a:latin typeface="Calibri" panose="020F0502020204030204"/>
                <a:cs typeface="Calibri" panose="020F0502020204030204"/>
              </a:rPr>
              <a:t>:</a:t>
            </a:r>
            <a:r>
              <a:rPr sz="1700" spc="10" dirty="0">
                <a:solidFill>
                  <a:srgbClr val="3F3F3F"/>
                </a:solidFill>
                <a:latin typeface="Calibri" panose="020F0502020204030204"/>
                <a:cs typeface="Calibri" panose="020F0502020204030204"/>
              </a:rPr>
              <a:t> </a:t>
            </a:r>
            <a:r>
              <a:rPr lang="en-US" sz="1700" b="1" spc="10" dirty="0">
                <a:solidFill>
                  <a:srgbClr val="3F3F3F"/>
                </a:solidFill>
                <a:latin typeface="Calibri" panose="020F0502020204030204"/>
                <a:cs typeface="Calibri" panose="020F0502020204030204"/>
              </a:rPr>
              <a:t>MySQL</a:t>
            </a:r>
          </a:p>
          <a:p>
            <a:pPr marL="12700">
              <a:lnSpc>
                <a:spcPct val="100000"/>
              </a:lnSpc>
              <a:spcBef>
                <a:spcPts val="1745"/>
              </a:spcBef>
              <a:buClr>
                <a:srgbClr val="5ECAEF"/>
              </a:buClr>
              <a:buSzPct val="47000"/>
              <a:tabLst>
                <a:tab pos="295910" algn="l"/>
              </a:tabLst>
            </a:pPr>
            <a:r>
              <a:rPr sz="1650" dirty="0">
                <a:solidFill>
                  <a:srgbClr val="5ECAEF"/>
                </a:solidFill>
                <a:latin typeface="Georgia" panose="02040502050405020303"/>
                <a:cs typeface="Georgia" panose="02040502050405020303"/>
              </a:rPr>
              <a:t></a:t>
            </a:r>
            <a:r>
              <a:rPr sz="1650" spc="285" dirty="0">
                <a:solidFill>
                  <a:srgbClr val="5ECAEF"/>
                </a:solidFill>
                <a:latin typeface="Georgia" panose="02040502050405020303"/>
                <a:cs typeface="Georgia" panose="02040502050405020303"/>
              </a:rPr>
              <a:t> </a:t>
            </a:r>
            <a:r>
              <a:rPr sz="2050" b="1" spc="-10" dirty="0">
                <a:solidFill>
                  <a:srgbClr val="3F3F3F"/>
                </a:solidFill>
                <a:latin typeface="Times New Roman" panose="02020603050405020304"/>
                <a:cs typeface="Times New Roman" panose="02020603050405020304"/>
              </a:rPr>
              <a:t>HARDWARE</a:t>
            </a:r>
            <a:r>
              <a:rPr sz="2050" b="1" spc="-75" dirty="0">
                <a:solidFill>
                  <a:srgbClr val="3F3F3F"/>
                </a:solidFill>
                <a:latin typeface="Times New Roman" panose="02020603050405020304"/>
                <a:cs typeface="Times New Roman" panose="02020603050405020304"/>
              </a:rPr>
              <a:t> </a:t>
            </a:r>
            <a:r>
              <a:rPr sz="2050" b="1" dirty="0">
                <a:solidFill>
                  <a:srgbClr val="3F3F3F"/>
                </a:solidFill>
                <a:latin typeface="Times New Roman" panose="02020603050405020304"/>
                <a:cs typeface="Times New Roman" panose="02020603050405020304"/>
              </a:rPr>
              <a:t>REQUIRMENTS</a:t>
            </a:r>
            <a:r>
              <a:rPr sz="2050" b="1" spc="-85" dirty="0">
                <a:solidFill>
                  <a:srgbClr val="3F3F3F"/>
                </a:solidFill>
                <a:latin typeface="Times New Roman" panose="02020603050405020304"/>
                <a:cs typeface="Times New Roman" panose="02020603050405020304"/>
              </a:rPr>
              <a:t> </a:t>
            </a:r>
            <a:r>
              <a:rPr sz="2050" b="1" spc="-50" dirty="0">
                <a:solidFill>
                  <a:srgbClr val="3F3F3F"/>
                </a:solidFill>
                <a:latin typeface="Times New Roman" panose="02020603050405020304"/>
                <a:cs typeface="Times New Roman" panose="02020603050405020304"/>
              </a:rPr>
              <a:t>:</a:t>
            </a:r>
            <a:endParaRPr sz="2050" dirty="0">
              <a:latin typeface="Times New Roman" panose="02020603050405020304"/>
              <a:cs typeface="Times New Roman" panose="02020603050405020304"/>
            </a:endParaRPr>
          </a:p>
          <a:p>
            <a:pPr marL="295910" indent="-283210">
              <a:lnSpc>
                <a:spcPct val="100000"/>
              </a:lnSpc>
              <a:spcBef>
                <a:spcPts val="1705"/>
              </a:spcBef>
              <a:buClr>
                <a:srgbClr val="5ECAEF"/>
              </a:buClr>
              <a:buSzPct val="47000"/>
              <a:buFont typeface="Symbol" panose="05050102010706020507"/>
              <a:buChar char=""/>
              <a:tabLst>
                <a:tab pos="295910" algn="l"/>
                <a:tab pos="1520190" algn="l"/>
                <a:tab pos="1899920" algn="l"/>
              </a:tabLst>
            </a:pPr>
            <a:r>
              <a:rPr sz="1700" spc="-10" dirty="0">
                <a:solidFill>
                  <a:srgbClr val="3F3F3F"/>
                </a:solidFill>
                <a:latin typeface="Times New Roman" panose="02020603050405020304"/>
                <a:cs typeface="Times New Roman" panose="02020603050405020304"/>
              </a:rPr>
              <a:t>Processor</a:t>
            </a:r>
            <a:r>
              <a:rPr lang="en-US" sz="1700" spc="-10" dirty="0">
                <a:solidFill>
                  <a:srgbClr val="3F3F3F"/>
                </a:solidFill>
                <a:latin typeface="Times New Roman" panose="02020603050405020304"/>
                <a:cs typeface="Times New Roman" panose="02020603050405020304"/>
              </a:rPr>
              <a:t>        :  </a:t>
            </a:r>
            <a:r>
              <a:rPr lang="en-IN" sz="1600" dirty="0"/>
              <a:t>Intel Core i5/i7 </a:t>
            </a:r>
          </a:p>
          <a:p>
            <a:pPr marL="295910" indent="-283210">
              <a:lnSpc>
                <a:spcPct val="100000"/>
              </a:lnSpc>
              <a:spcBef>
                <a:spcPts val="1705"/>
              </a:spcBef>
              <a:buClr>
                <a:srgbClr val="5ECAEF"/>
              </a:buClr>
              <a:buSzPct val="47000"/>
              <a:buFont typeface="Symbol" panose="05050102010706020507"/>
              <a:buChar char=""/>
              <a:tabLst>
                <a:tab pos="295910" algn="l"/>
                <a:tab pos="1520190" algn="l"/>
                <a:tab pos="1899920" algn="l"/>
              </a:tabLst>
            </a:pPr>
            <a:r>
              <a:rPr sz="1700" dirty="0">
                <a:solidFill>
                  <a:srgbClr val="3F3F3F"/>
                </a:solidFill>
                <a:latin typeface="Times New Roman" panose="02020603050405020304"/>
                <a:cs typeface="Times New Roman" panose="02020603050405020304"/>
              </a:rPr>
              <a:t>Hard</a:t>
            </a:r>
            <a:r>
              <a:rPr sz="1700" spc="60" dirty="0">
                <a:solidFill>
                  <a:srgbClr val="3F3F3F"/>
                </a:solidFill>
                <a:latin typeface="Times New Roman" panose="02020603050405020304"/>
                <a:cs typeface="Times New Roman" panose="02020603050405020304"/>
              </a:rPr>
              <a:t> </a:t>
            </a:r>
            <a:r>
              <a:rPr sz="1700" spc="-20" dirty="0">
                <a:solidFill>
                  <a:srgbClr val="3F3F3F"/>
                </a:solidFill>
                <a:latin typeface="Times New Roman" panose="02020603050405020304"/>
                <a:cs typeface="Times New Roman" panose="02020603050405020304"/>
              </a:rPr>
              <a:t>Disk</a:t>
            </a:r>
            <a:r>
              <a:rPr sz="1700" dirty="0">
                <a:solidFill>
                  <a:srgbClr val="3F3F3F"/>
                </a:solidFill>
                <a:latin typeface="Times New Roman" panose="02020603050405020304"/>
                <a:cs typeface="Times New Roman" panose="02020603050405020304"/>
              </a:rPr>
              <a:t>	</a:t>
            </a:r>
            <a:r>
              <a:rPr sz="1700" spc="-50" dirty="0">
                <a:solidFill>
                  <a:srgbClr val="3F3F3F"/>
                </a:solidFill>
                <a:latin typeface="Times New Roman" panose="02020603050405020304"/>
                <a:cs typeface="Times New Roman" panose="02020603050405020304"/>
              </a:rPr>
              <a:t>:</a:t>
            </a:r>
            <a:r>
              <a:rPr lang="en-US" sz="1700" spc="-50" dirty="0">
                <a:solidFill>
                  <a:srgbClr val="3F3F3F"/>
                </a:solidFill>
                <a:latin typeface="Times New Roman" panose="02020603050405020304"/>
                <a:cs typeface="Times New Roman" panose="02020603050405020304"/>
              </a:rPr>
              <a:t>   </a:t>
            </a:r>
            <a:r>
              <a:rPr lang="en-US" sz="1700" b="1" spc="-50" dirty="0">
                <a:solidFill>
                  <a:srgbClr val="3F3F3F"/>
                </a:solidFill>
                <a:latin typeface="Times New Roman" panose="02020603050405020304"/>
                <a:cs typeface="Times New Roman" panose="02020603050405020304"/>
              </a:rPr>
              <a:t>Minimum 256GB SSD</a:t>
            </a:r>
            <a:endParaRPr lang="en-US" sz="1700" b="1" dirty="0">
              <a:solidFill>
                <a:srgbClr val="3F3F3F"/>
              </a:solidFill>
              <a:latin typeface="Times New Roman" panose="02020603050405020304"/>
              <a:cs typeface="Times New Roman" panose="02020603050405020304"/>
            </a:endParaRPr>
          </a:p>
          <a:p>
            <a:pPr marL="295910" indent="-283210">
              <a:lnSpc>
                <a:spcPct val="100000"/>
              </a:lnSpc>
              <a:spcBef>
                <a:spcPts val="1685"/>
              </a:spcBef>
              <a:buClr>
                <a:srgbClr val="5ECAEF"/>
              </a:buClr>
              <a:buSzPct val="47000"/>
              <a:buFont typeface="Symbol" panose="05050102010706020507"/>
              <a:buChar char=""/>
              <a:tabLst>
                <a:tab pos="295910" algn="l"/>
                <a:tab pos="1520190" algn="l"/>
                <a:tab pos="1899920" algn="l"/>
              </a:tabLst>
            </a:pPr>
            <a:r>
              <a:rPr sz="1700" spc="-25" dirty="0">
                <a:solidFill>
                  <a:srgbClr val="3F3F3F"/>
                </a:solidFill>
                <a:latin typeface="Calibri" panose="020F0502020204030204"/>
                <a:cs typeface="Calibri" panose="020F0502020204030204"/>
              </a:rPr>
              <a:t>RAM</a:t>
            </a:r>
            <a:r>
              <a:rPr sz="1700" dirty="0">
                <a:solidFill>
                  <a:srgbClr val="3F3F3F"/>
                </a:solidFill>
                <a:latin typeface="Calibri" panose="020F0502020204030204"/>
                <a:cs typeface="Calibri" panose="020F0502020204030204"/>
              </a:rPr>
              <a:t>	</a:t>
            </a:r>
            <a:r>
              <a:rPr sz="1700" spc="-50" dirty="0">
                <a:solidFill>
                  <a:srgbClr val="3F3F3F"/>
                </a:solidFill>
                <a:latin typeface="Calibri" panose="020F0502020204030204"/>
                <a:cs typeface="Calibri" panose="020F0502020204030204"/>
              </a:rPr>
              <a:t>:</a:t>
            </a:r>
            <a:r>
              <a:rPr lang="en-US" sz="1700" spc="-50" dirty="0">
                <a:solidFill>
                  <a:srgbClr val="3F3F3F"/>
                </a:solidFill>
                <a:latin typeface="Calibri" panose="020F0502020204030204"/>
                <a:cs typeface="Calibri" panose="020F0502020204030204"/>
              </a:rPr>
              <a:t>   </a:t>
            </a:r>
            <a:r>
              <a:rPr lang="en-US" sz="1700" b="1" spc="-50" dirty="0">
                <a:solidFill>
                  <a:srgbClr val="3F3F3F"/>
                </a:solidFill>
                <a:latin typeface="Calibri" panose="020F0502020204030204"/>
                <a:cs typeface="Calibri" panose="020F0502020204030204"/>
              </a:rPr>
              <a:t>8GB or higher</a:t>
            </a:r>
            <a:endParaRPr sz="1700" b="1" dirty="0">
              <a:latin typeface="Calibri" panose="020F0502020204030204"/>
              <a:cs typeface="Calibri" panose="020F0502020204030204"/>
            </a:endParaRPr>
          </a:p>
        </p:txBody>
      </p:sp>
      <p:pic>
        <p:nvPicPr>
          <p:cNvPr id="4" name="object 4"/>
          <p:cNvPicPr/>
          <p:nvPr/>
        </p:nvPicPr>
        <p:blipFill>
          <a:blip r:embed="rId2" cstate="print"/>
          <a:stretch>
            <a:fillRect/>
          </a:stretch>
        </p:blipFill>
        <p:spPr>
          <a:xfrm>
            <a:off x="5576315" y="2356104"/>
            <a:ext cx="3480816" cy="33787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89E0-7E4F-BFCE-8836-69894D137FE2}"/>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SYSTEM</a:t>
            </a:r>
            <a:r>
              <a:rPr lang="en-US" dirty="0"/>
              <a:t> </a:t>
            </a:r>
            <a:r>
              <a:rPr lang="en-US" b="1" dirty="0">
                <a:effectLst>
                  <a:outerShdw blurRad="38100" dist="38100" dir="2700000" algn="tl">
                    <a:srgbClr val="000000">
                      <a:alpha val="43137"/>
                    </a:srgbClr>
                  </a:outerShdw>
                </a:effectLst>
              </a:rPr>
              <a:t>ARCHITECTURE</a:t>
            </a:r>
            <a:endParaRPr lang="en-IN" b="1"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E22B4A54-FAEA-3358-7A40-F47947EE9599}"/>
              </a:ext>
            </a:extLst>
          </p:cNvPr>
          <p:cNvPicPr>
            <a:picLocks noChangeAspect="1"/>
          </p:cNvPicPr>
          <p:nvPr/>
        </p:nvPicPr>
        <p:blipFill>
          <a:blip r:embed="rId2"/>
          <a:stretch>
            <a:fillRect/>
          </a:stretch>
        </p:blipFill>
        <p:spPr>
          <a:xfrm>
            <a:off x="35169" y="1752600"/>
            <a:ext cx="9821479" cy="5791200"/>
          </a:xfrm>
          <a:prstGeom prst="rect">
            <a:avLst/>
          </a:prstGeom>
        </p:spPr>
      </p:pic>
    </p:spTree>
    <p:extLst>
      <p:ext uri="{BB962C8B-B14F-4D97-AF65-F5344CB8AC3E}">
        <p14:creationId xmlns:p14="http://schemas.microsoft.com/office/powerpoint/2010/main" val="267303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5CF8-23BC-21F3-E51A-619EF2AE454C}"/>
              </a:ext>
            </a:extLst>
          </p:cNvPr>
          <p:cNvSpPr>
            <a:spLocks noGrp="1"/>
          </p:cNvSpPr>
          <p:nvPr>
            <p:ph type="title"/>
          </p:nvPr>
        </p:nvSpPr>
        <p:spPr>
          <a:xfrm>
            <a:off x="1537958" y="177068"/>
            <a:ext cx="6982484" cy="1496907"/>
          </a:xfrm>
        </p:spPr>
        <p:txBody>
          <a:bodyPr/>
          <a:lstStyle/>
          <a:p>
            <a:pPr algn="ctr"/>
            <a:r>
              <a:rPr lang="en-US" dirty="0">
                <a:effectLst>
                  <a:outerShdw blurRad="38100" dist="38100" dir="2700000" algn="tl">
                    <a:srgbClr val="000000">
                      <a:alpha val="43137"/>
                    </a:srgbClr>
                  </a:outerShdw>
                </a:effectLst>
              </a:rPr>
              <a:t>MODULES</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EEE0D10-8290-D00B-666C-FE0FFFF87370}"/>
              </a:ext>
            </a:extLst>
          </p:cNvPr>
          <p:cNvSpPr>
            <a:spLocks noGrp="1"/>
          </p:cNvSpPr>
          <p:nvPr>
            <p:ph idx="1"/>
          </p:nvPr>
        </p:nvSpPr>
        <p:spPr>
          <a:xfrm>
            <a:off x="152401" y="1143000"/>
            <a:ext cx="8368042" cy="6629399"/>
          </a:xfrm>
        </p:spPr>
        <p:txBody>
          <a:bodyPr/>
          <a:lstStyle/>
          <a:p>
            <a:pPr>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Mangal" panose="02040503050203030202" pitchFamily="18" charset="0"/>
              </a:rPr>
              <a:t>1. </a:t>
            </a:r>
            <a:r>
              <a:rPr lang="en-IN" sz="1800" b="1" kern="100" dirty="0">
                <a:effectLst/>
                <a:latin typeface="Calibri" panose="020F0502020204030204" pitchFamily="34" charset="0"/>
                <a:ea typeface="Calibri" panose="020F0502020204030204" pitchFamily="34" charset="0"/>
                <a:cs typeface="Mangal" panose="02040503050203030202" pitchFamily="18" charset="0"/>
              </a:rPr>
              <a:t> </a:t>
            </a:r>
            <a:r>
              <a:rPr lang="en-IN" sz="2000" b="1" kern="100" dirty="0">
                <a:effectLst/>
                <a:latin typeface="Calibri" panose="020F0502020204030204" pitchFamily="34" charset="0"/>
                <a:ea typeface="Calibri" panose="020F0502020204030204" pitchFamily="34" charset="0"/>
                <a:cs typeface="Mangal" panose="02040503050203030202" pitchFamily="18" charset="0"/>
              </a:rPr>
              <a:t>User Module (Customer Side)</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kern="100" dirty="0">
                <a:effectLst/>
                <a:latin typeface="Calibri" panose="020F0502020204030204" pitchFamily="34" charset="0"/>
                <a:ea typeface="Calibri" panose="020F0502020204030204" pitchFamily="34" charset="0"/>
                <a:cs typeface="Mangal" panose="02040503050203030202" pitchFamily="18" charset="0"/>
              </a:rPr>
              <a:t>Allows the customer to </a:t>
            </a:r>
            <a:r>
              <a:rPr lang="en-IN" sz="2000" b="1" kern="100" dirty="0">
                <a:effectLst/>
                <a:latin typeface="Calibri" panose="020F0502020204030204" pitchFamily="34" charset="0"/>
                <a:ea typeface="Calibri" panose="020F0502020204030204" pitchFamily="34" charset="0"/>
                <a:cs typeface="Mangal" panose="02040503050203030202" pitchFamily="18" charset="0"/>
              </a:rPr>
              <a:t>enter details</a:t>
            </a:r>
            <a:r>
              <a:rPr lang="en-IN" sz="2000" kern="100" dirty="0">
                <a:effectLst/>
                <a:latin typeface="Calibri" panose="020F0502020204030204" pitchFamily="34" charset="0"/>
                <a:ea typeface="Calibri" panose="020F0502020204030204" pitchFamily="34" charset="0"/>
                <a:cs typeface="Mangal" panose="02040503050203030202" pitchFamily="18" charset="0"/>
              </a:rPr>
              <a:t>, </a:t>
            </a:r>
            <a:r>
              <a:rPr lang="en-IN" sz="2000" b="1" kern="100" dirty="0">
                <a:effectLst/>
                <a:latin typeface="Calibri" panose="020F0502020204030204" pitchFamily="34" charset="0"/>
                <a:ea typeface="Calibri" panose="020F0502020204030204" pitchFamily="34" charset="0"/>
                <a:cs typeface="Mangal" panose="02040503050203030202" pitchFamily="18" charset="0"/>
              </a:rPr>
              <a:t>upload a photo</a:t>
            </a:r>
            <a:r>
              <a:rPr lang="en-IN" sz="2000" kern="100" dirty="0">
                <a:effectLst/>
                <a:latin typeface="Calibri" panose="020F0502020204030204" pitchFamily="34" charset="0"/>
                <a:ea typeface="Calibri" panose="020F0502020204030204" pitchFamily="34" charset="0"/>
                <a:cs typeface="Mangal" panose="02040503050203030202" pitchFamily="18" charset="0"/>
              </a:rPr>
              <a:t>, and </a:t>
            </a:r>
            <a:r>
              <a:rPr lang="en-IN" sz="2000" b="1" kern="100" dirty="0">
                <a:effectLst/>
                <a:latin typeface="Calibri" panose="020F0502020204030204" pitchFamily="34" charset="0"/>
                <a:ea typeface="Calibri" panose="020F0502020204030204" pitchFamily="34" charset="0"/>
                <a:cs typeface="Mangal" panose="02040503050203030202" pitchFamily="18" charset="0"/>
              </a:rPr>
              <a:t>submit feedback</a:t>
            </a:r>
            <a:r>
              <a:rPr lang="en-IN" sz="2000" kern="100" dirty="0">
                <a:effectLst/>
                <a:latin typeface="Calibri" panose="020F0502020204030204" pitchFamily="34" charset="0"/>
                <a:ea typeface="Calibri" panose="020F0502020204030204" pitchFamily="34" charset="0"/>
                <a:cs typeface="Mangal" panose="02040503050203030202" pitchFamily="18" charset="0"/>
              </a:rPr>
              <a:t>.</a:t>
            </a:r>
          </a:p>
          <a:p>
            <a:pPr>
              <a:buNone/>
            </a:pPr>
            <a:r>
              <a:rPr lang="en-IN" sz="2000" dirty="0">
                <a:effectLst/>
                <a:latin typeface="Calibri" panose="020F0502020204030204" pitchFamily="34" charset="0"/>
                <a:ea typeface="Calibri" panose="020F0502020204030204" pitchFamily="34" charset="0"/>
                <a:cs typeface="Mangal" panose="02040503050203030202" pitchFamily="18" charset="0"/>
              </a:rPr>
              <a:t>Interface is built using </a:t>
            </a:r>
            <a:r>
              <a:rPr lang="en-IN" sz="2000" b="1" dirty="0">
                <a:effectLst/>
                <a:latin typeface="Calibri" panose="020F0502020204030204" pitchFamily="34" charset="0"/>
                <a:ea typeface="Calibri" panose="020F0502020204030204" pitchFamily="34" charset="0"/>
                <a:cs typeface="Mangal" panose="02040503050203030202" pitchFamily="18" charset="0"/>
              </a:rPr>
              <a:t>Django templates (HTML/CSS + Bootstrap)</a:t>
            </a:r>
            <a:r>
              <a:rPr lang="en-IN" sz="20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Mangal" panose="02040503050203030202" pitchFamily="18" charset="0"/>
              </a:rPr>
              <a:t>2.  Face Detection Module (OpenCV)</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kern="100" dirty="0">
                <a:effectLst/>
                <a:latin typeface="Calibri" panose="020F0502020204030204" pitchFamily="34" charset="0"/>
                <a:ea typeface="Calibri" panose="020F0502020204030204" pitchFamily="34" charset="0"/>
                <a:cs typeface="Mangal" panose="02040503050203030202" pitchFamily="18" charset="0"/>
              </a:rPr>
              <a:t>Captures the face from the uploaded image using </a:t>
            </a:r>
            <a:r>
              <a:rPr lang="en-IN" sz="2000" b="1" kern="100" dirty="0">
                <a:effectLst/>
                <a:latin typeface="Calibri" panose="020F0502020204030204" pitchFamily="34" charset="0"/>
                <a:ea typeface="Calibri" panose="020F0502020204030204" pitchFamily="34" charset="0"/>
                <a:cs typeface="Mangal" panose="02040503050203030202" pitchFamily="18" charset="0"/>
              </a:rPr>
              <a:t>Haar Cascade</a:t>
            </a:r>
            <a:r>
              <a:rPr lang="en-IN" sz="2000" kern="100" dirty="0">
                <a:effectLst/>
                <a:latin typeface="Calibri" panose="020F0502020204030204" pitchFamily="34" charset="0"/>
                <a:ea typeface="Calibri" panose="020F0502020204030204" pitchFamily="34" charset="0"/>
                <a:cs typeface="Mangal" panose="02040503050203030202" pitchFamily="18" charset="0"/>
              </a:rPr>
              <a:t> classifier.</a:t>
            </a:r>
          </a:p>
          <a:p>
            <a:pPr marL="342900" lvl="0" indent="-342900">
              <a:lnSpc>
                <a:spcPct val="107000"/>
              </a:lnSpc>
              <a:spcAft>
                <a:spcPts val="800"/>
              </a:spcAft>
              <a:buSzPts val="1000"/>
              <a:buFont typeface="Symbol" panose="05050102010706020507" pitchFamily="18" charset="2"/>
              <a:buChar char=""/>
              <a:tabLst>
                <a:tab pos="457200" algn="l"/>
              </a:tabLst>
            </a:pPr>
            <a:r>
              <a:rPr lang="en-IN" sz="2000" kern="100" dirty="0">
                <a:effectLst/>
                <a:latin typeface="Calibri" panose="020F0502020204030204" pitchFamily="34" charset="0"/>
                <a:ea typeface="Calibri" panose="020F0502020204030204" pitchFamily="34" charset="0"/>
                <a:cs typeface="Mangal" panose="02040503050203030202" pitchFamily="18" charset="0"/>
              </a:rPr>
              <a:t>Prepares the face for further analysis by cropping and converting to grayscale.</a:t>
            </a:r>
          </a:p>
          <a:p>
            <a:pPr>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Mangal" panose="02040503050203030202" pitchFamily="18" charset="0"/>
              </a:rPr>
              <a:t>3. Expression Recognition Module (Mini </a:t>
            </a:r>
            <a:r>
              <a:rPr lang="en-IN" sz="2000" b="1" kern="100" dirty="0" err="1">
                <a:effectLst/>
                <a:latin typeface="Calibri" panose="020F0502020204030204" pitchFamily="34" charset="0"/>
                <a:ea typeface="Calibri" panose="020F0502020204030204" pitchFamily="34" charset="0"/>
                <a:cs typeface="Mangal" panose="02040503050203030202" pitchFamily="18" charset="0"/>
              </a:rPr>
              <a:t>Xception</a:t>
            </a:r>
            <a:r>
              <a:rPr lang="en-IN" sz="2000" b="1" kern="100" dirty="0">
                <a:effectLst/>
                <a:latin typeface="Calibri" panose="020F0502020204030204" pitchFamily="34" charset="0"/>
                <a:ea typeface="Calibri" panose="020F0502020204030204" pitchFamily="34" charset="0"/>
                <a:cs typeface="Mangal" panose="02040503050203030202" pitchFamily="18" charset="0"/>
              </a:rPr>
              <a:t> + TensorFlow)</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kern="100" dirty="0">
                <a:effectLst/>
                <a:latin typeface="Calibri" panose="020F0502020204030204" pitchFamily="34" charset="0"/>
                <a:ea typeface="Calibri" panose="020F0502020204030204" pitchFamily="34" charset="0"/>
                <a:cs typeface="Mangal" panose="02040503050203030202" pitchFamily="18" charset="0"/>
              </a:rPr>
              <a:t>Loads a </a:t>
            </a:r>
            <a:r>
              <a:rPr lang="en-IN" sz="2000" b="1" kern="100" dirty="0">
                <a:effectLst/>
                <a:latin typeface="Calibri" panose="020F0502020204030204" pitchFamily="34" charset="0"/>
                <a:ea typeface="Calibri" panose="020F0502020204030204" pitchFamily="34" charset="0"/>
                <a:cs typeface="Mangal" panose="02040503050203030202" pitchFamily="18" charset="0"/>
              </a:rPr>
              <a:t>pre-trained Mini </a:t>
            </a:r>
            <a:r>
              <a:rPr lang="en-IN" sz="2000" b="1" kern="100" dirty="0" err="1">
                <a:effectLst/>
                <a:latin typeface="Calibri" panose="020F0502020204030204" pitchFamily="34" charset="0"/>
                <a:ea typeface="Calibri" panose="020F0502020204030204" pitchFamily="34" charset="0"/>
                <a:cs typeface="Mangal" panose="02040503050203030202" pitchFamily="18" charset="0"/>
              </a:rPr>
              <a:t>Xception</a:t>
            </a:r>
            <a:r>
              <a:rPr lang="en-IN" sz="2000" b="1" kern="100" dirty="0">
                <a:effectLst/>
                <a:latin typeface="Calibri" panose="020F0502020204030204" pitchFamily="34" charset="0"/>
                <a:ea typeface="Calibri" panose="020F0502020204030204" pitchFamily="34" charset="0"/>
                <a:cs typeface="Mangal" panose="02040503050203030202" pitchFamily="18" charset="0"/>
              </a:rPr>
              <a:t> CNN model</a:t>
            </a:r>
            <a:r>
              <a:rPr lang="en-IN" sz="2000" kern="100" dirty="0">
                <a:effectLst/>
                <a:latin typeface="Calibri" panose="020F0502020204030204" pitchFamily="34" charset="0"/>
                <a:ea typeface="Calibri" panose="020F0502020204030204" pitchFamily="34" charset="0"/>
                <a:cs typeface="Mangal" panose="02040503050203030202"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2000" kern="100" dirty="0">
                <a:effectLst/>
                <a:latin typeface="Calibri" panose="020F0502020204030204" pitchFamily="34" charset="0"/>
                <a:ea typeface="Calibri" panose="020F0502020204030204" pitchFamily="34" charset="0"/>
                <a:cs typeface="Mangal" panose="02040503050203030202" pitchFamily="18" charset="0"/>
              </a:rPr>
              <a:t>Classifies the facial expression into </a:t>
            </a:r>
            <a:r>
              <a:rPr lang="en-IN" sz="2000" b="1" kern="100" dirty="0">
                <a:effectLst/>
                <a:latin typeface="Calibri" panose="020F0502020204030204" pitchFamily="34" charset="0"/>
                <a:ea typeface="Calibri" panose="020F0502020204030204" pitchFamily="34" charset="0"/>
                <a:cs typeface="Mangal" panose="02040503050203030202" pitchFamily="18" charset="0"/>
              </a:rPr>
              <a:t>Satisfied, Neutral, or Disappointed</a:t>
            </a:r>
            <a:r>
              <a:rPr lang="en-IN" sz="2000" kern="100" dirty="0">
                <a:effectLst/>
                <a:latin typeface="Calibri" panose="020F0502020204030204" pitchFamily="34" charset="0"/>
                <a:ea typeface="Calibri" panose="020F0502020204030204" pitchFamily="34" charset="0"/>
                <a:cs typeface="Mangal" panose="02040503050203030202"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buNone/>
            </a:pPr>
            <a:endParaRPr lang="en-IN" dirty="0"/>
          </a:p>
        </p:txBody>
      </p:sp>
    </p:spTree>
    <p:extLst>
      <p:ext uri="{BB962C8B-B14F-4D97-AF65-F5344CB8AC3E}">
        <p14:creationId xmlns:p14="http://schemas.microsoft.com/office/powerpoint/2010/main" val="19820728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533</TotalTime>
  <Words>1333</Words>
  <Application>Microsoft Office PowerPoint</Application>
  <PresentationFormat>Custom</PresentationFormat>
  <Paragraphs>108</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Georgia</vt:lpstr>
      <vt:lpstr>Symbol</vt:lpstr>
      <vt:lpstr>Times New Roman</vt:lpstr>
      <vt:lpstr>Trebuchet MS</vt:lpstr>
      <vt:lpstr>Wingdings</vt:lpstr>
      <vt:lpstr>Wingdings 3</vt:lpstr>
      <vt:lpstr>Facet</vt:lpstr>
      <vt:lpstr>ABSTRACT</vt:lpstr>
      <vt:lpstr>INTRODUCTION</vt:lpstr>
      <vt:lpstr>EXISTING SYSTEM</vt:lpstr>
      <vt:lpstr>Disadvantages of Existing System</vt:lpstr>
      <vt:lpstr>PROPOSED SYSTEM</vt:lpstr>
      <vt:lpstr>Advantages Of PROPOSED SYSTEM</vt:lpstr>
      <vt:lpstr>SOFTWARE &amp; HARDWARE REQUIREMENTS:</vt:lpstr>
      <vt:lpstr>SYSTEM ARCHITECTURE</vt:lpstr>
      <vt:lpstr>MODULES</vt:lpstr>
      <vt:lpstr>MODULES</vt:lpstr>
      <vt:lpstr>ALGORITHM</vt:lpstr>
      <vt:lpstr>ALGORITHM</vt:lpstr>
      <vt:lpstr>UML DIAGRAMS</vt:lpstr>
      <vt:lpstr>UML DIAGRAMS</vt:lpstr>
      <vt:lpstr>UML DIAGRAMS</vt:lpstr>
      <vt:lpstr>UML DIAGRAMS</vt:lpstr>
      <vt:lpstr>UML DIAGRAMS</vt:lpstr>
      <vt:lpstr>UML DIAGRAMS</vt:lpstr>
      <vt:lpstr>Sample Screenshots</vt:lpstr>
      <vt:lpstr>Sample Screenshots</vt:lpstr>
      <vt:lpstr>Sample Screenshots</vt:lpstr>
      <vt:lpstr>Sample 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PPT-2 (major project)</dc:title>
  <dc:creator/>
  <cp:lastModifiedBy>Mohammed Ayub</cp:lastModifiedBy>
  <cp:revision>19</cp:revision>
  <dcterms:created xsi:type="dcterms:W3CDTF">2025-03-11T04:33:00Z</dcterms:created>
  <dcterms:modified xsi:type="dcterms:W3CDTF">2025-04-16T05:33:09Z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2025-02-19T05:30:00Z</vt:filetime>
  </property>
  <property fmtid="{D5CDD505-2E9C-101B-9397-08002B2CF9AE}" pid="3" name="LastSaved">
    <vt:filetime>2025-03-11T05:30:00Z</vt:filetime>
  </property>
  <property fmtid="{D5CDD505-2E9C-101B-9397-08002B2CF9AE}" pid="4" name="Producer">
    <vt:lpwstr>Microsoft: Print To PDF</vt:lpwstr>
  </property>
  <property fmtid="{D5CDD505-2E9C-101B-9397-08002B2CF9AE}" pid="5" name="ICV">
    <vt:lpwstr>E536D8D21C05433D872294F340C524B1_12</vt:lpwstr>
  </property>
  <property fmtid="{D5CDD505-2E9C-101B-9397-08002B2CF9AE}" pid="6" name="KSOProductBuildVer">
    <vt:lpwstr>1033-12.2.0.20326</vt:lpwstr>
  </property>
</Properties>
</file>