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  <p:sldMasterId id="2147484081" r:id="rId3"/>
  </p:sldMasterIdLst>
  <p:notesMasterIdLst>
    <p:notesMasterId r:id="rId40"/>
  </p:notesMasterIdLst>
  <p:handoutMasterIdLst>
    <p:handoutMasterId r:id="rId41"/>
  </p:handoutMasterIdLst>
  <p:sldIdLst>
    <p:sldId id="345" r:id="rId4"/>
    <p:sldId id="287" r:id="rId5"/>
    <p:sldId id="289" r:id="rId6"/>
    <p:sldId id="304" r:id="rId7"/>
    <p:sldId id="299" r:id="rId8"/>
    <p:sldId id="288" r:id="rId9"/>
    <p:sldId id="332" r:id="rId10"/>
    <p:sldId id="302" r:id="rId11"/>
    <p:sldId id="316" r:id="rId12"/>
    <p:sldId id="330" r:id="rId13"/>
    <p:sldId id="338" r:id="rId14"/>
    <p:sldId id="318" r:id="rId15"/>
    <p:sldId id="325" r:id="rId16"/>
    <p:sldId id="326" r:id="rId17"/>
    <p:sldId id="315" r:id="rId18"/>
    <p:sldId id="321" r:id="rId19"/>
    <p:sldId id="320" r:id="rId20"/>
    <p:sldId id="323" r:id="rId21"/>
    <p:sldId id="324" r:id="rId22"/>
    <p:sldId id="333" r:id="rId23"/>
    <p:sldId id="334" r:id="rId24"/>
    <p:sldId id="340" r:id="rId25"/>
    <p:sldId id="341" r:id="rId26"/>
    <p:sldId id="342" r:id="rId27"/>
    <p:sldId id="343" r:id="rId28"/>
    <p:sldId id="344" r:id="rId29"/>
    <p:sldId id="336" r:id="rId30"/>
    <p:sldId id="339" r:id="rId31"/>
    <p:sldId id="335" r:id="rId32"/>
    <p:sldId id="308" r:id="rId33"/>
    <p:sldId id="337" r:id="rId34"/>
    <p:sldId id="300" r:id="rId35"/>
    <p:sldId id="329" r:id="rId36"/>
    <p:sldId id="327" r:id="rId37"/>
    <p:sldId id="328" r:id="rId38"/>
    <p:sldId id="273" r:id="rId39"/>
  </p:sldIdLst>
  <p:sldSz cx="12192000" cy="6858000"/>
  <p:notesSz cx="6662738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291" autoAdjust="0"/>
  </p:normalViewPr>
  <p:slideViewPr>
    <p:cSldViewPr>
      <p:cViewPr varScale="1">
        <p:scale>
          <a:sx n="83" d="100"/>
          <a:sy n="83" d="100"/>
        </p:scale>
        <p:origin x="67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0ED7-0836-42E2-B20A-D6A5639942EF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488" y="94091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F5023-28C4-4C6F-A354-AFC6A7B7B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73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8C95-D9C0-4FA9-8FD0-B75D9925F1B0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3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E8A38-A7F2-4810-9672-CCDD20C3ED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726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63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9C8C95-D9C0-4FA9-8FD0-B75D9925F1B0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E8A38-A7F2-4810-9672-CCDD20C3ED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63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9C8C95-D9C0-4FA9-8FD0-B75D9925F1B0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8A38-A7F2-4810-9672-CCDD20C3ED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D48D-3C63-43A3-A052-BB8F733B98B6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4D8357-80D7-4E78-ABDB-A93AFAD51B2D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0E5BB2-2B25-4205-B248-3ABC732C52DC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CBD3-8397-4193-BE0B-1BC336F3470E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E1F-3680-4FAB-BCBD-D6DA02A93FA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E50-2AE8-4045-A101-1A4F68A870F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5D8-6794-4017-B1CD-F131D53E917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AAE-0CDC-41D5-BE0F-96080877CA7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7EF-15C7-4C81-A992-F309B067987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2717-0EE8-415B-A074-854B7803B031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7B47-20CC-43AD-A653-25ED5CB5655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80DEB-10FA-4C08-852C-348C9A33CFC4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D17F-46CA-4B5A-94FE-A3940A7F9BE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B471-71A4-4531-A007-4415741A06A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025B-7A84-43B8-BD56-2570C2FC835E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E908-D7FF-4FA5-999E-AC9004F358C5}" type="datetime1">
              <a:rPr lang="en-US" smtClean="0"/>
              <a:pPr/>
              <a:t>12/16/2022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E3B-7FB2-4C94-9E4F-31055B738D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D79F-2866-47C8-9026-70FE8EF160E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8580-77C8-47A3-8C4A-94CDE1BB1FA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5999-8D82-40DC-A8E2-E7F817CA872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87AF-E461-46D7-9392-07A81A6C1C2E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5C52-780E-4A68-A5AA-C2115FC6287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EB5FC-3265-40E5-A5EC-E61BFB23E2B8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B547-1AEB-4667-8B3A-E55354DE2DB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97CE-CB0A-4609-9319-6AA8652600B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DE3-01C6-401B-BDB1-9741D422702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5862-FAB1-4188-9668-E1C2F4758CD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77C2-8E3D-4AE7-A537-802D29B9620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371D8-61B6-40BB-B609-5227AAB9D5AB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78A52-3526-4FB4-9056-6563E4A8EE4B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5936E-CC31-4192-AA4C-58F21A5BA2B5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F14BC4-CFEA-483D-99BB-7BD29873988A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73BFF6-499C-467F-8B75-02CF8508D5D9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50AE0-C959-4767-930D-C5EF833D3711}" type="datetime5">
              <a:rPr lang="en-US" smtClean="0"/>
              <a:pPr/>
              <a:t>16-Dec-22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Final Review   11PER016    II M.E(PED)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82E6CBD3-8397-4193-BE0B-1BC336F3470E}" type="datetime5">
              <a:rPr lang="en-US" smtClean="0"/>
              <a:pPr/>
              <a:t>16-Dec-22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8593-AAD5-4D2B-A2A1-8853F5B0E3D3}" type="datetime1">
              <a:rPr lang="en-US" smtClean="0"/>
              <a:pPr/>
              <a:t>12/16/2022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CA16-7388-4DB5-B826-DDAF755FC3F6}" type="datetime1">
              <a:rPr lang="en-US" smtClean="0"/>
              <a:pPr/>
              <a:t>12/16/2022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9677400" cy="2286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</a:rPr>
              <a:t>AN EFFICIENT DETECTION OF FETAL BRAIN ABNORMALITIES USING CONVOLUTION NEURAL 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</a:rPr>
              <a:t>NETWORK(CNN)</a:t>
            </a:r>
            <a:r>
              <a:rPr lang="en-US" sz="6000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</a:rPr>
              <a:t/>
            </a:r>
            <a:br>
              <a:rPr lang="en-US" sz="6000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7DB42C29-4381-4689-9B49-9D92BA5A919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09600" y="304800"/>
            <a:ext cx="10972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 smtClean="0"/>
              <a:t>SYSTEM ARCHITECTURE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70957" y="1676400"/>
            <a:ext cx="8050085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1- DATASET COLLECTION</a:t>
            </a:r>
          </a:p>
          <a:p>
            <a:r>
              <a:rPr lang="en-US" dirty="0" smtClean="0"/>
              <a:t>MODULE 2- DATA ARGUMENTATION</a:t>
            </a:r>
          </a:p>
          <a:p>
            <a:r>
              <a:rPr lang="en-US" dirty="0" smtClean="0"/>
              <a:t>MODULE 3- PREPROCESSING</a:t>
            </a:r>
          </a:p>
          <a:p>
            <a:r>
              <a:rPr lang="en-US" dirty="0" smtClean="0"/>
              <a:t>MODULE 4-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8812"/>
            <a:ext cx="9753600" cy="97798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MODULE DESCRIPTION-</a:t>
            </a:r>
            <a:br>
              <a:rPr lang="en-IN" dirty="0" smtClean="0"/>
            </a:br>
            <a:r>
              <a:rPr lang="en-IN" sz="3600" dirty="0" smtClean="0">
                <a:latin typeface="Times" panose="02020603050405020304" pitchFamily="18" charset="0"/>
                <a:cs typeface="Times" panose="02020603050405020304" pitchFamily="18" charset="0"/>
              </a:rPr>
              <a:t>DATASET COLLECTION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619344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" panose="02020603050405020304" pitchFamily="18" charset="0"/>
                <a:cs typeface="Times" panose="02020603050405020304" pitchFamily="18" charset="0"/>
              </a:rPr>
              <a:t>Normal and Abnormal Fetal Images Database based on Weekwise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1" y="1371599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Collection of Fetal brain development Datasets contains Segmented of 3T scanned MRI images.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Abnormal conditions are Arnold-Chiari, Polymicrogyria , Porencephaly, Septi Pellucidi , Corpus Callosum , Tuberous sclerosis and Tumor.</a:t>
            </a:r>
          </a:p>
        </p:txBody>
      </p:sp>
      <p:sp>
        <p:nvSpPr>
          <p:cNvPr id="8" name="AutoShape 2" descr="Fetal Development as Seen Via Ultrasound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72" y="2887244"/>
            <a:ext cx="5730457" cy="31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DATA  ARGUMENTATION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4383"/>
            <a:ext cx="7010400" cy="4618036"/>
          </a:xfrm>
        </p:spPr>
        <p:txBody>
          <a:bodyPr/>
          <a:lstStyle/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Data Augmentation encompasses a suite of techniques that enhance the size and quality of training datasets such that better Deep Learning models can be built using them. </a:t>
            </a: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Data Augmentation can improve the performance of their models and expand limited datasets to take advantage of the capabilities of big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100" t="17500" r="32796" b="60115"/>
          <a:stretch/>
        </p:blipFill>
        <p:spPr>
          <a:xfrm>
            <a:off x="8610600" y="2034383"/>
            <a:ext cx="2507507" cy="24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19921"/>
            <a:ext cx="6096000" cy="56269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TRAINING OF MODEL</a:t>
            </a:r>
            <a:endParaRPr lang="en-IN" b="1" dirty="0"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14" y="1253309"/>
            <a:ext cx="9093340" cy="48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71"/>
            <a:ext cx="8001000" cy="1219200"/>
          </a:xfrm>
        </p:spPr>
        <p:txBody>
          <a:bodyPr/>
          <a:lstStyle/>
          <a:p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PRE-PROCESSING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603943"/>
            <a:ext cx="6324600" cy="438943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Pre-processing operations are applied on input data image  for smoothening.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Noise removal process will be used to enhance range of fetal brain region by removing the unwanted pixels from outside region of the image.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These morphological operations are performed on increase accuracy of feature extraction.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905000"/>
            <a:ext cx="2886075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1437519"/>
            <a:ext cx="1828800" cy="2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8229600" cy="114300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97922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CLASSIFICATION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9037"/>
            <a:ext cx="9650353" cy="53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8229600" cy="114300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76600" y="-28009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CLASSIFICATION RESULTS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40" y="1206500"/>
            <a:ext cx="9387720" cy="52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4856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IN" b="1" dirty="0" smtClean="0">
                <a:latin typeface="Times" panose="02020603050405020304" pitchFamily="18" charset="0"/>
                <a:cs typeface="Times" panose="02020603050405020304" pitchFamily="18" charset="0"/>
              </a:rPr>
              <a:t>PARAMETERS OF MODEL</a:t>
            </a:r>
            <a:endParaRPr lang="en-IN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188200" cy="3810000"/>
          </a:xfrm>
        </p:spPr>
        <p:txBody>
          <a:bodyPr/>
          <a:lstStyle/>
          <a:p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Image Classification Algorithm :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CNN</a:t>
            </a:r>
          </a:p>
          <a:p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Architecture Used on CNN :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GoogleNet</a:t>
            </a: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Epochs for Training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10,20,50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Epochs</a:t>
            </a:r>
          </a:p>
          <a:p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Learning Rate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0.001</a:t>
            </a:r>
          </a:p>
          <a:p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Optimiser :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Adam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514" y="381000"/>
            <a:ext cx="4862286" cy="55245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" panose="02020603050405020304" pitchFamily="18" charset="0"/>
                <a:cs typeface="Times" panose="02020603050405020304" pitchFamily="18" charset="0"/>
              </a:rPr>
              <a:t>RESULT ANALYSIS</a:t>
            </a:r>
            <a:endParaRPr lang="en-IN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05" t="22917" r="29502" b="12500"/>
          <a:stretch/>
        </p:blipFill>
        <p:spPr>
          <a:xfrm>
            <a:off x="1676400" y="972595"/>
            <a:ext cx="9448801" cy="55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8143"/>
            <a:ext cx="8229600" cy="78105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35718"/>
            <a:ext cx="6248400" cy="59222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Human brain development starts soon after conception and continues into early adulthood. The fetal brain begins to develop during the third week of gestation.</a:t>
            </a: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Currently, neoteric and  non invasive tool used for monitoring fetal brain. </a:t>
            </a: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Identification and classification of fetal brain development from fetal MRI images at an each stage.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00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2" descr="Illustration showing 8 stages of prenatal brain development between 29 days’ gestation and birth, and 3 stages of postnatal brain development from young childhood to adulthoo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44172"/>
            <a:ext cx="3086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5105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SAMPLE CODE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10972800" cy="5730876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gui_Singleton</a:t>
            </a:r>
            <a:r>
              <a:rPr lang="en-IN" dirty="0"/>
              <a:t> = 1;</a:t>
            </a:r>
            <a:br>
              <a:rPr lang="en-IN" dirty="0"/>
            </a:br>
            <a:r>
              <a:rPr lang="en-IN" dirty="0" err="1"/>
              <a:t>gui_State</a:t>
            </a:r>
            <a:r>
              <a:rPr lang="en-IN" dirty="0"/>
              <a:t> = </a:t>
            </a:r>
            <a:r>
              <a:rPr lang="en-IN" dirty="0" err="1"/>
              <a:t>struct</a:t>
            </a:r>
            <a:r>
              <a:rPr lang="en-IN" dirty="0"/>
              <a:t>('</a:t>
            </a:r>
            <a:r>
              <a:rPr lang="en-IN" dirty="0" err="1"/>
              <a:t>gui_Name</a:t>
            </a:r>
            <a:r>
              <a:rPr lang="en-IN" dirty="0"/>
              <a:t>',       </a:t>
            </a:r>
            <a:r>
              <a:rPr lang="en-IN" dirty="0" err="1"/>
              <a:t>mfilename</a:t>
            </a:r>
            <a:r>
              <a:rPr lang="en-IN" dirty="0"/>
              <a:t>, ...</a:t>
            </a:r>
            <a:br>
              <a:rPr lang="en-IN" dirty="0"/>
            </a:br>
            <a:r>
              <a:rPr lang="en-IN" dirty="0"/>
              <a:t>                   '</a:t>
            </a:r>
            <a:r>
              <a:rPr lang="en-IN" dirty="0" err="1"/>
              <a:t>gui_Singleton</a:t>
            </a:r>
            <a:r>
              <a:rPr lang="en-IN" dirty="0"/>
              <a:t>',  </a:t>
            </a:r>
            <a:r>
              <a:rPr lang="en-IN" dirty="0" err="1"/>
              <a:t>gui_Singleton</a:t>
            </a:r>
            <a:r>
              <a:rPr lang="en-IN" dirty="0"/>
              <a:t>, ...</a:t>
            </a:r>
            <a:br>
              <a:rPr lang="en-IN" dirty="0"/>
            </a:br>
            <a:r>
              <a:rPr lang="en-IN" dirty="0"/>
              <a:t>                   '</a:t>
            </a:r>
            <a:r>
              <a:rPr lang="en-IN" dirty="0" err="1"/>
              <a:t>gui_OpeningFcn</a:t>
            </a:r>
            <a:r>
              <a:rPr lang="en-IN" dirty="0"/>
              <a:t>', @</a:t>
            </a:r>
            <a:r>
              <a:rPr lang="en-IN" dirty="0" err="1"/>
              <a:t>gui_OpeningFcn</a:t>
            </a:r>
            <a:r>
              <a:rPr lang="en-IN" dirty="0"/>
              <a:t>, ...</a:t>
            </a:r>
            <a:br>
              <a:rPr lang="en-IN" dirty="0"/>
            </a:br>
            <a:r>
              <a:rPr lang="en-IN" dirty="0"/>
              <a:t>                   '</a:t>
            </a:r>
            <a:r>
              <a:rPr lang="en-IN" dirty="0" err="1"/>
              <a:t>gui_OutputFcn</a:t>
            </a:r>
            <a:r>
              <a:rPr lang="en-IN" dirty="0"/>
              <a:t>',  @</a:t>
            </a:r>
            <a:r>
              <a:rPr lang="en-IN" dirty="0" err="1"/>
              <a:t>gui_OutputFcn</a:t>
            </a:r>
            <a:r>
              <a:rPr lang="en-IN" dirty="0"/>
              <a:t>, ...</a:t>
            </a:r>
            <a:br>
              <a:rPr lang="en-IN" dirty="0"/>
            </a:br>
            <a:r>
              <a:rPr lang="en-IN" dirty="0"/>
              <a:t>                   '</a:t>
            </a:r>
            <a:r>
              <a:rPr lang="en-IN" dirty="0" err="1"/>
              <a:t>gui_LayoutFcn</a:t>
            </a:r>
            <a:r>
              <a:rPr lang="en-IN" dirty="0"/>
              <a:t>',  [] , ...</a:t>
            </a:r>
            <a:br>
              <a:rPr lang="en-IN" dirty="0"/>
            </a:br>
            <a:r>
              <a:rPr lang="en-IN" dirty="0"/>
              <a:t>                   '</a:t>
            </a:r>
            <a:r>
              <a:rPr lang="en-IN" dirty="0" err="1"/>
              <a:t>gui_Callback</a:t>
            </a:r>
            <a:r>
              <a:rPr lang="en-IN" dirty="0"/>
              <a:t>',   []);</a:t>
            </a: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nargin</a:t>
            </a:r>
            <a:r>
              <a:rPr lang="en-IN" dirty="0"/>
              <a:t> &amp;&amp; </a:t>
            </a:r>
            <a:r>
              <a:rPr lang="en-IN" dirty="0" err="1"/>
              <a:t>ischar</a:t>
            </a:r>
            <a:r>
              <a:rPr lang="en-IN" dirty="0"/>
              <a:t>(</a:t>
            </a:r>
            <a:r>
              <a:rPr lang="en-IN" dirty="0" err="1"/>
              <a:t>varargin</a:t>
            </a:r>
            <a:r>
              <a:rPr lang="en-IN" dirty="0"/>
              <a:t>{1})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gui_State.gui_Callback</a:t>
            </a:r>
            <a:r>
              <a:rPr lang="en-IN" dirty="0"/>
              <a:t> = str2func(</a:t>
            </a:r>
            <a:r>
              <a:rPr lang="en-IN" dirty="0" err="1"/>
              <a:t>varargin</a:t>
            </a:r>
            <a:r>
              <a:rPr lang="en-IN" dirty="0"/>
              <a:t>{1});</a:t>
            </a:r>
            <a:br>
              <a:rPr lang="en-IN" dirty="0"/>
            </a:br>
            <a:r>
              <a:rPr lang="en-IN" dirty="0"/>
              <a:t>end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nargout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[</a:t>
            </a:r>
            <a:r>
              <a:rPr lang="en-IN" dirty="0" err="1"/>
              <a:t>varargout</a:t>
            </a:r>
            <a:r>
              <a:rPr lang="en-IN" dirty="0"/>
              <a:t>{1:nargout}] = </a:t>
            </a:r>
            <a:r>
              <a:rPr lang="en-IN" dirty="0" err="1"/>
              <a:t>gui_mainfcn</a:t>
            </a:r>
            <a:r>
              <a:rPr lang="en-IN" dirty="0"/>
              <a:t>(</a:t>
            </a:r>
            <a:r>
              <a:rPr lang="en-IN" dirty="0" err="1"/>
              <a:t>gui_State</a:t>
            </a:r>
            <a:r>
              <a:rPr lang="en-IN" dirty="0"/>
              <a:t>, </a:t>
            </a:r>
            <a:r>
              <a:rPr lang="en-IN" dirty="0" err="1"/>
              <a:t>varargin</a:t>
            </a:r>
            <a:r>
              <a:rPr lang="en-IN" dirty="0"/>
              <a:t>{:});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gui_mainfcn</a:t>
            </a:r>
            <a:r>
              <a:rPr lang="en-IN" dirty="0"/>
              <a:t>(</a:t>
            </a:r>
            <a:r>
              <a:rPr lang="en-IN" dirty="0" err="1"/>
              <a:t>gui_State</a:t>
            </a:r>
            <a:r>
              <a:rPr lang="en-IN" dirty="0"/>
              <a:t>, </a:t>
            </a:r>
            <a:r>
              <a:rPr lang="en-IN" dirty="0" err="1"/>
              <a:t>varargin</a:t>
            </a:r>
            <a:r>
              <a:rPr lang="en-IN" dirty="0"/>
              <a:t>{:});</a:t>
            </a:r>
            <a:br>
              <a:rPr lang="en-IN" dirty="0"/>
            </a:br>
            <a:r>
              <a:rPr lang="en-IN" dirty="0"/>
              <a:t>end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9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10972800" cy="6416676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 err="1"/>
              <a:t>handles.output</a:t>
            </a:r>
            <a:r>
              <a:rPr lang="en-IN" dirty="0"/>
              <a:t> = </a:t>
            </a:r>
            <a:r>
              <a:rPr lang="en-IN" dirty="0" err="1"/>
              <a:t>hObject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a=ones([256 256]);</a:t>
            </a:r>
            <a:br>
              <a:rPr lang="en-IN" dirty="0"/>
            </a:br>
            <a:r>
              <a:rPr lang="en-IN" dirty="0"/>
              <a:t>axes(handles.axes1);</a:t>
            </a:r>
            <a:br>
              <a:rPr lang="en-IN" dirty="0"/>
            </a:br>
            <a:r>
              <a:rPr lang="en-IN" dirty="0" err="1"/>
              <a:t>imshow</a:t>
            </a:r>
            <a:r>
              <a:rPr lang="en-IN" dirty="0"/>
              <a:t>(a);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axes(handles.axes2);</a:t>
            </a:r>
            <a:br>
              <a:rPr lang="en-IN" dirty="0"/>
            </a:br>
            <a:r>
              <a:rPr lang="en-IN" dirty="0" err="1"/>
              <a:t>imshow</a:t>
            </a:r>
            <a:r>
              <a:rPr lang="en-IN" dirty="0"/>
              <a:t>(a);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axes(handles.axes3);</a:t>
            </a:r>
            <a:br>
              <a:rPr lang="en-IN" dirty="0"/>
            </a:br>
            <a:r>
              <a:rPr lang="en-IN" dirty="0" err="1"/>
              <a:t>imshow</a:t>
            </a:r>
            <a:r>
              <a:rPr lang="en-IN" dirty="0"/>
              <a:t>(a);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3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10972800" cy="632459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global layers</a:t>
            </a:r>
            <a:br>
              <a:rPr lang="en-IN" dirty="0"/>
            </a:br>
            <a:r>
              <a:rPr lang="en-IN" dirty="0" err="1"/>
              <a:t>disp</a:t>
            </a:r>
            <a:r>
              <a:rPr lang="en-IN" dirty="0"/>
              <a:t>('Pre-Trained Model Loaded...')</a:t>
            </a:r>
            <a:br>
              <a:rPr lang="en-IN" dirty="0"/>
            </a:br>
            <a:r>
              <a:rPr lang="en-IN" dirty="0"/>
              <a:t>net = </a:t>
            </a:r>
            <a:r>
              <a:rPr lang="en-IN" dirty="0" err="1"/>
              <a:t>googlenet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layers = [ </a:t>
            </a:r>
            <a:r>
              <a:rPr lang="en-IN" dirty="0" err="1"/>
              <a:t>imageInputLayer</a:t>
            </a:r>
            <a:r>
              <a:rPr lang="en-IN" dirty="0"/>
              <a:t>([120 120 3])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net(2:end-3)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fullyConnectedLayer</a:t>
            </a:r>
            <a:r>
              <a:rPr lang="en-IN" dirty="0"/>
              <a:t>(20)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softmaxLayer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classificationLayer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]</a:t>
            </a:r>
            <a:br>
              <a:rPr lang="en-IN" dirty="0"/>
            </a:br>
            <a:r>
              <a:rPr lang="en-IN" dirty="0" err="1"/>
              <a:t>msgbox</a:t>
            </a:r>
            <a:r>
              <a:rPr lang="en-IN" dirty="0"/>
              <a:t>('Pre-Trained Model Loaded Successfully')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2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10972800" cy="6248399"/>
          </a:xfrm>
        </p:spPr>
        <p:txBody>
          <a:bodyPr>
            <a:normAutofit/>
          </a:bodyPr>
          <a:lstStyle/>
          <a:p>
            <a:r>
              <a:rPr lang="en-IN" dirty="0"/>
              <a:t>global opt training train layers</a:t>
            </a:r>
            <a:br>
              <a:rPr lang="en-IN" dirty="0"/>
            </a:br>
            <a:r>
              <a:rPr lang="en-IN" dirty="0"/>
              <a:t>opt = </a:t>
            </a:r>
            <a:r>
              <a:rPr lang="en-IN" dirty="0" err="1"/>
              <a:t>trainingOptions</a:t>
            </a:r>
            <a:r>
              <a:rPr lang="en-IN" dirty="0"/>
              <a:t>('adam','Maxepoch',20,'InitialLearnRate', 0.001,'Verbose', true, '</a:t>
            </a:r>
            <a:r>
              <a:rPr lang="en-IN" dirty="0" err="1"/>
              <a:t>Plots','training</a:t>
            </a:r>
            <a:r>
              <a:rPr lang="en-IN" dirty="0"/>
              <a:t>-progress')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training = </a:t>
            </a:r>
            <a:r>
              <a:rPr lang="en-IN" dirty="0" err="1"/>
              <a:t>trainNetwork</a:t>
            </a:r>
            <a:r>
              <a:rPr lang="en-IN" dirty="0"/>
              <a:t>(</a:t>
            </a:r>
            <a:r>
              <a:rPr lang="en-IN" dirty="0" err="1"/>
              <a:t>train,layers,opt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msgbox</a:t>
            </a:r>
            <a:r>
              <a:rPr lang="en-IN" dirty="0"/>
              <a:t>('Trained Completed')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% Update handles structure</a:t>
            </a:r>
            <a:br>
              <a:rPr lang="en-IN" dirty="0"/>
            </a:br>
            <a:r>
              <a:rPr lang="en-IN" dirty="0" err="1"/>
              <a:t>guidata</a:t>
            </a:r>
            <a:r>
              <a:rPr lang="en-IN" dirty="0"/>
              <a:t>(</a:t>
            </a:r>
            <a:r>
              <a:rPr lang="en-IN" dirty="0" err="1"/>
              <a:t>hObject</a:t>
            </a:r>
            <a:r>
              <a:rPr lang="en-IN" dirty="0"/>
              <a:t>, handles);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10972800" cy="6416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global </a:t>
            </a:r>
            <a:r>
              <a:rPr lang="en-IN" dirty="0" err="1"/>
              <a:t>inp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cd input</a:t>
            </a:r>
            <a:br>
              <a:rPr lang="en-IN" dirty="0"/>
            </a:br>
            <a:r>
              <a:rPr lang="en-IN" dirty="0"/>
              <a:t>[file path] = </a:t>
            </a:r>
            <a:r>
              <a:rPr lang="en-IN" dirty="0" err="1"/>
              <a:t>uigetfile</a:t>
            </a:r>
            <a:r>
              <a:rPr lang="en-IN" dirty="0"/>
              <a:t>('*.bmp;*.</a:t>
            </a:r>
            <a:r>
              <a:rPr lang="en-IN" dirty="0" err="1"/>
              <a:t>png</a:t>
            </a:r>
            <a:r>
              <a:rPr lang="en-IN" dirty="0"/>
              <a:t>;*.</a:t>
            </a:r>
            <a:r>
              <a:rPr lang="en-IN" dirty="0" err="1"/>
              <a:t>jpg','Pick</a:t>
            </a:r>
            <a:r>
              <a:rPr lang="en-IN" dirty="0"/>
              <a:t> an Image File');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isequal</a:t>
            </a:r>
            <a:r>
              <a:rPr lang="en-IN" dirty="0"/>
              <a:t>(file,0)</a:t>
            </a:r>
            <a:br>
              <a:rPr lang="en-IN" dirty="0"/>
            </a:br>
            <a:r>
              <a:rPr lang="en-IN" dirty="0"/>
              <a:t>       </a:t>
            </a:r>
            <a:r>
              <a:rPr lang="en-IN" dirty="0" err="1"/>
              <a:t>warndlg</a:t>
            </a:r>
            <a:r>
              <a:rPr lang="en-IN" dirty="0"/>
              <a:t>('File not selected');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inp</a:t>
            </a:r>
            <a:r>
              <a:rPr lang="en-IN" dirty="0"/>
              <a:t> = </a:t>
            </a:r>
            <a:r>
              <a:rPr lang="en-IN" dirty="0" err="1"/>
              <a:t>imread</a:t>
            </a:r>
            <a:r>
              <a:rPr lang="en-IN" dirty="0"/>
              <a:t>(file);</a:t>
            </a:r>
            <a:br>
              <a:rPr lang="en-IN" dirty="0"/>
            </a:br>
            <a:r>
              <a:rPr lang="en-IN" dirty="0"/>
              <a:t>cd ..</a:t>
            </a:r>
            <a:br>
              <a:rPr lang="en-IN" dirty="0"/>
            </a:br>
            <a:r>
              <a:rPr lang="en-IN" dirty="0"/>
              <a:t>axes(handles.axes1);</a:t>
            </a:r>
            <a:br>
              <a:rPr lang="en-IN" dirty="0"/>
            </a:br>
            <a:r>
              <a:rPr lang="en-IN" dirty="0" err="1"/>
              <a:t>imshow</a:t>
            </a:r>
            <a:r>
              <a:rPr lang="en-IN" dirty="0"/>
              <a:t>(</a:t>
            </a:r>
            <a:r>
              <a:rPr lang="en-IN" dirty="0" err="1"/>
              <a:t>inp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=</a:t>
            </a:r>
            <a:r>
              <a:rPr lang="en-IN" dirty="0" err="1"/>
              <a:t>inp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if size(inp,3)&gt;1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Freg</a:t>
            </a:r>
            <a:r>
              <a:rPr lang="en-IN" dirty="0"/>
              <a:t> = rgb2gray(</a:t>
            </a:r>
            <a:r>
              <a:rPr lang="en-IN" dirty="0" err="1"/>
              <a:t>inp</a:t>
            </a:r>
            <a:r>
              <a:rPr lang="en-IN" dirty="0"/>
              <a:t>);                                                            </a:t>
            </a:r>
            <a:br>
              <a:rPr lang="en-IN" dirty="0"/>
            </a:br>
            <a:r>
              <a:rPr lang="en-IN" dirty="0"/>
              <a:t>end</a:t>
            </a:r>
            <a:br>
              <a:rPr lang="en-IN" dirty="0"/>
            </a:br>
            <a:r>
              <a:rPr lang="en-IN" dirty="0" err="1"/>
              <a:t>handles.img</a:t>
            </a:r>
            <a:r>
              <a:rPr lang="en-IN" dirty="0"/>
              <a:t>=</a:t>
            </a:r>
            <a:r>
              <a:rPr lang="en-IN" dirty="0" err="1"/>
              <a:t>img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end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5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10972800" cy="6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r>
              <a:rPr lang="en-IN" dirty="0"/>
              <a:t>global </a:t>
            </a:r>
            <a:r>
              <a:rPr lang="en-IN" dirty="0" err="1"/>
              <a:t>inp</a:t>
            </a:r>
            <a:r>
              <a:rPr lang="en-IN" dirty="0"/>
              <a:t> J</a:t>
            </a: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 = rgb2gray(</a:t>
            </a:r>
            <a:r>
              <a:rPr lang="en-IN" dirty="0" err="1"/>
              <a:t>inp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J = medfilt2(</a:t>
            </a:r>
            <a:r>
              <a:rPr lang="en-IN" dirty="0" err="1"/>
              <a:t>img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axes(handles.axes2);</a:t>
            </a:r>
            <a:br>
              <a:rPr lang="en-IN" dirty="0"/>
            </a:br>
            <a:r>
              <a:rPr lang="en-IN" dirty="0"/>
              <a:t>title('Filtered Image');</a:t>
            </a:r>
            <a:br>
              <a:rPr lang="en-IN" dirty="0"/>
            </a:br>
            <a:r>
              <a:rPr lang="en-IN" dirty="0" err="1"/>
              <a:t>imshow</a:t>
            </a:r>
            <a:r>
              <a:rPr lang="en-IN" dirty="0"/>
              <a:t>(J);</a:t>
            </a:r>
            <a:br>
              <a:rPr lang="en-IN" dirty="0"/>
            </a:br>
            <a:r>
              <a:rPr lang="en-IN" dirty="0"/>
              <a:t>% Update handles structure</a:t>
            </a:r>
            <a:br>
              <a:rPr lang="en-IN" dirty="0"/>
            </a:br>
            <a:r>
              <a:rPr lang="en-IN" dirty="0" err="1"/>
              <a:t>guidata</a:t>
            </a:r>
            <a:r>
              <a:rPr lang="en-IN" dirty="0"/>
              <a:t>(</a:t>
            </a:r>
            <a:r>
              <a:rPr lang="en-IN" dirty="0" err="1"/>
              <a:t>hObject</a:t>
            </a:r>
            <a:r>
              <a:rPr lang="en-IN" dirty="0"/>
              <a:t>, handles);</a:t>
            </a:r>
            <a:br>
              <a:rPr lang="en-IN" dirty="0"/>
            </a:b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02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1"/>
            <a:ext cx="11277600" cy="6172200"/>
          </a:xfrm>
        </p:spPr>
        <p:txBody>
          <a:bodyPr>
            <a:normAutofit/>
          </a:bodyPr>
          <a:lstStyle/>
          <a:p>
            <a:r>
              <a:rPr lang="en-IN" dirty="0"/>
              <a:t>global training </a:t>
            </a:r>
            <a:r>
              <a:rPr lang="en-IN" dirty="0" err="1"/>
              <a:t>inp</a:t>
            </a:r>
            <a:r>
              <a:rPr lang="en-IN" dirty="0"/>
              <a:t> out</a:t>
            </a:r>
            <a:br>
              <a:rPr lang="en-IN" dirty="0"/>
            </a:br>
            <a:r>
              <a:rPr lang="en-IN" dirty="0" err="1"/>
              <a:t>out</a:t>
            </a:r>
            <a:r>
              <a:rPr lang="en-IN" dirty="0"/>
              <a:t> = classify(</a:t>
            </a:r>
            <a:r>
              <a:rPr lang="en-IN" dirty="0" err="1"/>
              <a:t>training,inp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axes(handles.axes3);</a:t>
            </a:r>
            <a:br>
              <a:rPr lang="en-IN" dirty="0"/>
            </a:br>
            <a:r>
              <a:rPr lang="en-IN" dirty="0" err="1"/>
              <a:t>imshow</a:t>
            </a:r>
            <a:r>
              <a:rPr lang="en-IN" dirty="0"/>
              <a:t>(</a:t>
            </a:r>
            <a:r>
              <a:rPr lang="en-IN" dirty="0" err="1"/>
              <a:t>inp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title(string(out));</a:t>
            </a:r>
            <a:br>
              <a:rPr lang="en-IN" dirty="0"/>
            </a:br>
            <a:r>
              <a:rPr lang="en-IN" dirty="0"/>
              <a:t>% Update handles structure</a:t>
            </a:r>
            <a:br>
              <a:rPr lang="en-IN" dirty="0"/>
            </a:br>
            <a:r>
              <a:rPr lang="en-IN" dirty="0" err="1"/>
              <a:t>guidata</a:t>
            </a:r>
            <a:r>
              <a:rPr lang="en-IN" dirty="0"/>
              <a:t>(</a:t>
            </a:r>
            <a:r>
              <a:rPr lang="en-IN" dirty="0" err="1"/>
              <a:t>hObject</a:t>
            </a:r>
            <a:r>
              <a:rPr lang="en-IN" dirty="0"/>
              <a:t>, handles);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2057400"/>
            <a:ext cx="3259045" cy="265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57400"/>
            <a:ext cx="3266727" cy="28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698" y="1600200"/>
            <a:ext cx="4443403" cy="3749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30362"/>
            <a:ext cx="4773174" cy="36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HARDWARE REQUIREMENT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Processor Type                                 - Pentium -IV</a:t>
            </a:r>
          </a:p>
          <a:p>
            <a:pPr lvl="0"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Speed                                                -2.4 GHZ</a:t>
            </a:r>
          </a:p>
          <a:p>
            <a:pPr lvl="0"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Ram                                                   - 4 GB</a:t>
            </a:r>
          </a:p>
          <a:p>
            <a:pPr lvl="0"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Hard disk                                           -20 GB HD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0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1"/>
            <a:ext cx="9525000" cy="4451350"/>
          </a:xfrm>
        </p:spPr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The main objective of this project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used to detect the fetal brain condition during scanning process itself and know about brain development stages of the Womb.</a:t>
            </a:r>
          </a:p>
          <a:p>
            <a:pPr algn="just"/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To know about health of baby in the womb and perform respective function.</a:t>
            </a:r>
            <a:r>
              <a:rPr lang="en-IN" b="1" dirty="0" smtClean="0"/>
              <a:t>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00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7DB42C29-4381-4689-9B49-9D92BA5A919E}"/>
              </a:ext>
            </a:extLst>
          </p:cNvPr>
          <p:cNvSpPr txBox="1">
            <a:spLocks/>
          </p:cNvSpPr>
          <p:nvPr/>
        </p:nvSpPr>
        <p:spPr bwMode="auto">
          <a:xfrm>
            <a:off x="2209800" y="685801"/>
            <a:ext cx="8229600" cy="49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xmlns="" id="{4FFAB0D4-FB87-4F8E-9C46-1F6B4203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52600"/>
            <a:ext cx="8991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20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	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Windows 7 </a:t>
            </a:r>
          </a:p>
          <a:p>
            <a:pPr>
              <a:buSzPct val="120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Programming Package          - MATLAB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R2020b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ENCHANCEMENT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There are opportunities for further improvement for this project from both technical and clinical point of view. 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instance, on the technical side, adding segmentation constrain to the method when it goes to abnormal condition.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Also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extend work for various pre trained network model for providing optimum results.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Furthermore, training and testing on rigidly aligned images might provide more accurate localization. 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clinical application, this proposed method will help the patients can easily understand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</a:rPr>
              <a:t>fetal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brain development to see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uterus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</a:rPr>
              <a:t>fetal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brain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1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620043" cy="61277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1"/>
            <a:ext cx="10972800" cy="54863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Pradeeba </a:t>
            </a:r>
            <a:r>
              <a:rPr lang="en-IN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Sridar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 Joyce Woo , Ann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Quinton,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 Ron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Benzie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 , Michael J. Peek 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 Automatic Measurement of Thalamic Diameter in 2-D Fetal Ultrasound Brain Images Using Shape Prior Constrained Regularized Level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Sets, pp.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1069 -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1078 , 2017.</a:t>
            </a:r>
          </a:p>
          <a:p>
            <a:pPr algn="just"/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L. Wu, J. Cheng, S. Li, B. Lei, T. Wang and D. Ni, "FUIQA: Fetal Ultrasound Image Quality Assessment With Deep Convolutional Networks," in IEEE Transactions on </a:t>
            </a:r>
            <a:r>
              <a:rPr lang="en-IN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Cybernetics, pp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. 1336-1349, May </a:t>
            </a:r>
            <a:r>
              <a:rPr lang="en-IN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2017.</a:t>
            </a:r>
          </a:p>
          <a:p>
            <a:pPr algn="just"/>
            <a:r>
              <a:rPr lang="en-US" sz="1800" dirty="0" err="1">
                <a:latin typeface="Times" panose="02020603050405020304" pitchFamily="18" charset="0"/>
                <a:cs typeface="Times" panose="02020603050405020304" pitchFamily="18" charset="0"/>
              </a:rPr>
              <a:t>Wenqi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Li, Michael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Aertsen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Premal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A. 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Patel, Rosalind 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Aughwane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, Andrew Melbourne,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An Automated Localization, Segmentation and Reconstruction Framework for Fetal Brain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MRI ,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Medical Image Computing and Computer Assisted Intervention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, pp. 245-249, 2018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1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Ali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Gholipour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Estroff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JudyA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Barnewolt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CarolE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Connolly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SusanA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Warfield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SimonK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Fetal brain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volumetry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through MRI volumetric reconstruction and segmentation. Int. J.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Comput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Assist.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Radiol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Surg. p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 : 329–39, 2011.</a:t>
            </a:r>
          </a:p>
          <a:p>
            <a:pPr algn="just"/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Warfield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SimonK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Zou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KellyH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Wells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WilliamM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Simultaneous truth and performance level estimation (STAPLE): an algorithm for the validation of image segmentation. IEEE Trans. Med. Imaging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, pp - 903–21, 2014.</a:t>
            </a:r>
          </a:p>
          <a:p>
            <a:pPr algn="just"/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Serag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A,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Kyriakopoulou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V, Rutherford MA, Edwards AD,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Hajnal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JV,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Aljabar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P. A multi-channel 4D probabilistic atlas of the developing brain: application to fetuses and neonates. Ann. Br. Mach. Vis. Assoc., pp. 1–14. 2012.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IN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IN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972800" cy="438943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Geert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Litjens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Thijs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Kooi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BabakEhteshami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Bejnordi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ArnaudArindraAdiyoso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Setio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Francesco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Ciompi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Mohsen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Ghafoorian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A survey on deep learning in medical image analysis. Med. Image Anal. pp. 60–88, 2017.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Zeynettin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Akkus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Alfiia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Galimzianova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Assaf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Hoogi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Rubin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DanielL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Erickson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BradleyJ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Deep learning for brain MRI segmentation: state of the art and future directions. J. Digit. Imaging , pp. 449–59, 2017.</a:t>
            </a:r>
          </a:p>
          <a:p>
            <a:pPr marL="261938" indent="-261938" algn="just"/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A.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Makropoulos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, S. J.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Counsell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, and D.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Rueckert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, “A review on automatic fetal and neonatal brain MRI segmentation,”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NeuroImage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, Jun. 2017. </a:t>
            </a:r>
          </a:p>
          <a:p>
            <a:pPr marL="261938" indent="-261938" algn="just"/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J.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Levman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 and E. Takahashi, “Multivariate analyses applied to fetal, neonatal and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pediatric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 MRI of neurodevelopmental disorders,”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NeuroImage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Clin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., vol. 9, pp. 532–544, Jan. 2015. </a:t>
            </a:r>
          </a:p>
          <a:p>
            <a:pPr marL="261938" indent="-261938" algn="just"/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M.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Sanz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-Cortes et al., “Automatic Quantitative MRI Texture Analysis in Small-for-Gestational-Age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Fetuses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 Discriminates Abnormal Neonatal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Neurobehavior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,” PLOS ONE, vol. 8, no. 7, p. e69595, Jul. 2013. </a:t>
            </a:r>
          </a:p>
          <a:p>
            <a:pPr marL="261938" indent="-261938" algn="just"/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G. Ball et al., “Machine-learning to characterise neonatal functional connectivity in the preterm brain,”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Neuroimage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, vol. 124, no. Pt A, pp. 267–275, Jan. 2016. </a:t>
            </a:r>
          </a:p>
          <a:p>
            <a:pPr marL="261938" indent="-261938" algn="just"/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C. D.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Smyser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 et al., “Prediction of brain maturity in infants using machine-learning algorithms,” </a:t>
            </a:r>
            <a:r>
              <a:rPr lang="en-IN" dirty="0" err="1">
                <a:latin typeface="Times" panose="02020603050405020304" pitchFamily="18" charset="0"/>
                <a:cs typeface="Times" panose="02020603050405020304" pitchFamily="18" charset="0"/>
              </a:rPr>
              <a:t>NeuroImage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, vol. 136, p. 1, Aug. 2016.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229600" cy="1143000"/>
          </a:xfrm>
        </p:spPr>
        <p:txBody>
          <a:bodyPr/>
          <a:lstStyle/>
          <a:p>
            <a:r>
              <a:rPr lang="en-IN" b="1" dirty="0" smtClean="0">
                <a:latin typeface="Times" panose="02020603050405020304" pitchFamily="18" charset="0"/>
                <a:cs typeface="Times" panose="02020603050405020304" pitchFamily="18" charset="0"/>
              </a:rPr>
              <a:t>CONCULSION</a:t>
            </a:r>
            <a:endParaRPr lang="en-IN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41514"/>
            <a:ext cx="11049000" cy="4779962"/>
          </a:xfrm>
        </p:spPr>
        <p:txBody>
          <a:bodyPr/>
          <a:lstStyle/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The results of the experiments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indicate that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the former is better than the latter in terms of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speed, accuracy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, dropout, and the initial learning rate. </a:t>
            </a:r>
            <a:endParaRPr lang="en-IN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As such, preference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should be one GoogLeNet over AlexNet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when faced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with the choice of the best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fetal brain stages deep learning method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Diagnosing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fetal brain abnormality is a complex and sensitive task, so preciseness and reliability will also plays an major role in the selection of the method. </a:t>
            </a: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38600" y="457200"/>
            <a:ext cx="5620043" cy="61277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10972800" cy="4389437"/>
          </a:xfrm>
        </p:spPr>
        <p:txBody>
          <a:bodyPr/>
          <a:lstStyle/>
          <a:p>
            <a:endParaRPr lang="en-IN" sz="2400" dirty="0"/>
          </a:p>
          <a:p>
            <a:pPr algn="just"/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“Automatic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Plastic Waste Segregation And Sorting Using Deep Learning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Model” , INTERNATIONAL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JOURNAL OF SCIENTIFIC &amp; TECHNOLOGY RESEARCH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VOLUME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9, ISSUE 02, FEBRUARY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2020.</a:t>
            </a:r>
          </a:p>
          <a:p>
            <a:pPr algn="just"/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“Fetal Brain Stages Classification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Convolutional Neural Network” ,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8th INTERNATIONAL CONFERENCE ON CONTEMPORARY ENGINEERING AND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TECHNOLOGY, MAR 2020.</a:t>
            </a:r>
            <a:endParaRPr lang="en-IN" sz="2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112476">
            <a:off x="3352800" y="2819401"/>
            <a:ext cx="5867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THANK YOU </a:t>
            </a:r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300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45200EB5-EAE6-4E9E-8EA9-AEC5F9C299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30627"/>
            <a:ext cx="9448800" cy="4572000"/>
          </a:xfrm>
        </p:spPr>
        <p:txBody>
          <a:bodyPr/>
          <a:lstStyle/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Detecting of fetal brain and classifying fetal brain development stages from magnetic resonance imaging (MRI) image datasets, as approximately 3 stages of pregnant women with reliable accurate fetal monitoring. </a:t>
            </a: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To classify fetal brain stages in very early age is for preterm infants and neonates not fetal. </a:t>
            </a: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Development stages classification using deep learning techniques can helps to improve the quality of diagnosis and treatment planning. </a:t>
            </a:r>
          </a:p>
          <a:p>
            <a:pPr algn="just"/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5200" y="4541"/>
            <a:ext cx="8523514" cy="60833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091317"/>
            <a:ext cx="8760279" cy="622388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44008" y="6461220"/>
            <a:ext cx="2209800" cy="32067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17206"/>
              </p:ext>
            </p:extLst>
          </p:nvPr>
        </p:nvGraphicFramePr>
        <p:xfrm>
          <a:off x="990600" y="700874"/>
          <a:ext cx="10820401" cy="6068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6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7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34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PAPER.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JOURNAL,VOL.NO.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3263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en-I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AUTOMATIC MEASUREMENT OF THALAMIC DIAMETER IN 2-D FETAL ULTRASOUND BRAIN IMAGES USING SHAPE PRIOR CONSTRAINED REGULARIZED LEVEL SETS</a:t>
                      </a:r>
                      <a:endParaRPr kumimoji="0" lang="en-IN" sz="1400" b="1" i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IEEE JOURNAL ,</a:t>
                      </a:r>
                      <a:r>
                        <a:rPr kumimoji="0" lang="en-IN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 </a:t>
                      </a:r>
                      <a:r>
                        <a:rPr kumimoji="0" lang="en-I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IEEE JOURNAL OF BIOMEDICAL AND HEALTH INFORMATICS</a:t>
                      </a:r>
                      <a:r>
                        <a:rPr kumimoji="0"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, </a:t>
                      </a:r>
                      <a:r>
                        <a:rPr kumimoji="0"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Volume: 21 , </a:t>
                      </a:r>
                      <a:r>
                        <a:rPr kumimoji="0" lang="en-I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Issue: 4</a:t>
                      </a:r>
                      <a:r>
                        <a:rPr kumimoji="0"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July 2017</a:t>
                      </a:r>
                      <a:endParaRPr kumimoji="0" lang="en-IN" sz="1400" b="0" i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A</a:t>
                      </a:r>
                      <a:r>
                        <a:rPr kumimoji="0"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 </a:t>
                      </a: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part of computer-assisted screening tools that automatically measure the biometrics of the fetal thalamus.</a:t>
                      </a:r>
                      <a:endPara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Lower level features are taken and does not cover whole neurodevelopment.</a:t>
                      </a:r>
                      <a:endParaRPr kumimoji="0" lang="en-IN" sz="160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5610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I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kumimoji="0"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FETAL ULTRASOUND IMAGE QUALITY ASSESSMENT WITH DEEP CONVOLUTIONAL NETWORKS.</a:t>
                      </a:r>
                      <a:endParaRPr kumimoji="0" lang="en-IN" sz="1400" b="1" i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 IEEE TRANSACTIONS ON CYBERNETICS , VOLUME: 47 , ISSUE: 5 , MAY 2017.</a:t>
                      </a:r>
                      <a:endParaRPr kumimoji="0" lang="en-IN" sz="1400" b="0" i="0" kern="12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An automatic method for brain tissue segmentation in fetal MRI into seven tissue classes using convolutional neural networks.</a:t>
                      </a:r>
                      <a:endParaRPr lang="en-US" sz="1600" u="none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In</a:t>
                      </a:r>
                      <a:r>
                        <a:rPr lang="en-IN" sz="1600" baseline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these system, to increase the dataset with more accuracy.</a:t>
                      </a:r>
                      <a:endPara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4933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kumimoji="0" lang="en-US" sz="1400" b="1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AN AUTOMATED LOCALIZATION, SEGMENTATION AND RECONSTRUCTION FRAMEWORK FOR FETAL BRAIN MRI</a:t>
                      </a:r>
                      <a:endParaRPr kumimoji="0" lang="en-IN" sz="1400" b="1" i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SPRINGER JOURNAL , MEDICAL IMAGE COMPUTING, JUNE 2018</a:t>
                      </a:r>
                      <a:endParaRPr lang="en-US" sz="1400" b="0" u="sng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Propose a fully automatic framework for fetal brain reconstruction that consists of stages. Brain localization based on Convolutional Neural Network (CNN).</a:t>
                      </a:r>
                      <a:endPara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To u</a:t>
                      </a: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nlocks the use of automatic fetal brain</a:t>
                      </a:r>
                      <a:r>
                        <a:rPr kumimoji="0"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 segmentation when irregular state.</a:t>
                      </a:r>
                      <a:endParaRPr 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5855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25" y="266303"/>
            <a:ext cx="7924800" cy="6548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43000" y="1524001"/>
            <a:ext cx="10058400" cy="3505200"/>
          </a:xfrm>
        </p:spPr>
        <p:txBody>
          <a:bodyPr>
            <a:no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To identify tissue in the fetal brain and detects the abnormalities on it. CNN is used to segments the brain whether there is normal or abnormal condition.</a:t>
            </a:r>
          </a:p>
          <a:p>
            <a:pPr algn="just"/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The results reveal that importantly, deep learning models are only suitable for the detection of early stage fetal brain injury.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00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828800"/>
            <a:ext cx="10058400" cy="4527551"/>
          </a:xfrm>
        </p:spPr>
        <p:txBody>
          <a:bodyPr/>
          <a:lstStyle/>
          <a:p>
            <a:r>
              <a:rPr lang="en-US" dirty="0"/>
              <a:t>Low complexity and better features discrimination</a:t>
            </a:r>
          </a:p>
          <a:p>
            <a:r>
              <a:rPr lang="en-US" dirty="0"/>
              <a:t>Better classification accuracy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smtClean="0"/>
              <a:t>              </a:t>
            </a:r>
            <a:r>
              <a:rPr lang="en-US" sz="3200" b="1" dirty="0" smtClean="0"/>
              <a:t>DISADVANTAGES</a:t>
            </a:r>
            <a:endParaRPr lang="en-US" sz="3200" b="1" dirty="0"/>
          </a:p>
          <a:p>
            <a:endParaRPr lang="en-US" dirty="0"/>
          </a:p>
          <a:p>
            <a:r>
              <a:rPr lang="en-US" dirty="0"/>
              <a:t>Difficult to get accurate results</a:t>
            </a:r>
          </a:p>
          <a:p>
            <a:r>
              <a:rPr lang="en-US" dirty="0"/>
              <a:t>Not applicable for multiple images for Tumor detection in a short time</a:t>
            </a:r>
          </a:p>
          <a:p>
            <a:r>
              <a:rPr lang="en-US" dirty="0"/>
              <a:t>Medical Resonance images contain a noise caused by operator performance which can lead to serious inaccuracies classification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0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72186-805A-471F-B7F2-31183E6A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FFAB0D4-FB87-4F8E-9C46-1F6B42037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0" y="2157639"/>
            <a:ext cx="10020300" cy="3481161"/>
          </a:xfrm>
        </p:spPr>
        <p:txBody>
          <a:bodyPr/>
          <a:lstStyle/>
          <a:p>
            <a:pPr algn="just"/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In this proposed system ,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a pipeline process is proposed for F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etal Brain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evelopment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tages (FBDSC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) which uses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transfer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learning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techniques. </a:t>
            </a:r>
          </a:p>
          <a:p>
            <a:pPr algn="just"/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In these system designed to classify the stages of fetal brain from the dataset images with the help of classification system.</a:t>
            </a:r>
          </a:p>
          <a:p>
            <a:pPr algn="just"/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 In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order to improve detection accuracy, 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classification of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T </a:t>
            </a: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scanned MRI images based on convolutional neural network (CNN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DB42C29-4381-4689-9B49-9D92BA5A919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981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2545"/>
            <a:ext cx="10363200" cy="3817255"/>
          </a:xfrm>
        </p:spPr>
        <p:txBody>
          <a:bodyPr/>
          <a:lstStyle/>
          <a:p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Load the Dataset.</a:t>
            </a:r>
          </a:p>
          <a:p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Load the model.</a:t>
            </a:r>
          </a:p>
          <a:p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Load the training images with argumentation.</a:t>
            </a: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Load the test image.</a:t>
            </a:r>
          </a:p>
          <a:p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Pre-processing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input image.</a:t>
            </a: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CNN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Classification of Normal/Abnormal 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Condition with stages identification.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B11-2nd review</Template>
  <TotalTime>9496</TotalTime>
  <Words>1326</Words>
  <Application>Microsoft Office PowerPoint</Application>
  <PresentationFormat>Widescreen</PresentationFormat>
  <Paragraphs>144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Bookman Old Style</vt:lpstr>
      <vt:lpstr>Calibri</vt:lpstr>
      <vt:lpstr>Tahoma</vt:lpstr>
      <vt:lpstr>Times</vt:lpstr>
      <vt:lpstr>Times New Roman</vt:lpstr>
      <vt:lpstr>Wingdings</vt:lpstr>
      <vt:lpstr>Wingdings 2</vt:lpstr>
      <vt:lpstr>Flow</vt:lpstr>
      <vt:lpstr>1_Custom Design</vt:lpstr>
      <vt:lpstr>Custom Design</vt:lpstr>
      <vt:lpstr>AN EFFICIENT DETECTION OF FETAL BRAIN ABNORMALITIES USING CONVOLUTION NEURAL NETWORK(CNN) </vt:lpstr>
      <vt:lpstr>INTRODUCTION</vt:lpstr>
      <vt:lpstr>OBJECTIVE</vt:lpstr>
      <vt:lpstr>ABSTRACT</vt:lpstr>
      <vt:lpstr>LITERATURE SURVEY</vt:lpstr>
      <vt:lpstr>EXISTING SYSTEM</vt:lpstr>
      <vt:lpstr>ADVANTAGES</vt:lpstr>
      <vt:lpstr>PROPOSED SYSTEM</vt:lpstr>
      <vt:lpstr>METHODOLOGY</vt:lpstr>
      <vt:lpstr>SYSTEM ARCHITECTURE</vt:lpstr>
      <vt:lpstr>MODULES</vt:lpstr>
      <vt:lpstr> MODULE DESCRIPTION- DATASET COLLECTION</vt:lpstr>
      <vt:lpstr>DATA  ARGUMENTATION</vt:lpstr>
      <vt:lpstr>TRAINING OF MODEL</vt:lpstr>
      <vt:lpstr>PRE-PROCESSING</vt:lpstr>
      <vt:lpstr> </vt:lpstr>
      <vt:lpstr> </vt:lpstr>
      <vt:lpstr> PARAMETERS OF MODEL</vt:lpstr>
      <vt:lpstr>RESULT ANALYSIS</vt:lpstr>
      <vt:lpstr>SAMPLE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SYSTEM REQUIREMENTS</vt:lpstr>
      <vt:lpstr>PowerPoint Presentation</vt:lpstr>
      <vt:lpstr>FUTURE ENCHANCEMENT</vt:lpstr>
      <vt:lpstr>REFERENCES</vt:lpstr>
      <vt:lpstr>PowerPoint Presentation</vt:lpstr>
      <vt:lpstr>CONCULSION</vt:lpstr>
      <vt:lpstr>PUBLICATIONS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CONTROLLER BASED DIRECT TORQUE CONTROL OF SWITCHED RELUCTANCE MOTOR</dc:title>
  <dc:creator>VIDHYA</dc:creator>
  <cp:lastModifiedBy>Microsoft account</cp:lastModifiedBy>
  <cp:revision>754</cp:revision>
  <dcterms:created xsi:type="dcterms:W3CDTF">2006-08-16T00:00:00Z</dcterms:created>
  <dcterms:modified xsi:type="dcterms:W3CDTF">2022-12-16T03:10:41Z</dcterms:modified>
</cp:coreProperties>
</file>