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6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4728" y="3356051"/>
            <a:ext cx="10191242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53775" y="6550609"/>
            <a:ext cx="9573260" cy="139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804" y="671589"/>
            <a:ext cx="15727044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9315" y="2700464"/>
            <a:ext cx="8303259" cy="619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algn="ctr">
              <a:lnSpc>
                <a:spcPct val="81000"/>
              </a:lnSpc>
              <a:spcBef>
                <a:spcPts val="1470"/>
              </a:spcBef>
            </a:pPr>
            <a:r>
              <a:rPr sz="5900" b="0" spc="409" dirty="0">
                <a:latin typeface="Tahoma"/>
                <a:cs typeface="Tahoma"/>
              </a:rPr>
              <a:t>Cross-</a:t>
            </a:r>
            <a:r>
              <a:rPr sz="5900" b="0" spc="270" dirty="0">
                <a:latin typeface="Tahoma"/>
                <a:cs typeface="Tahoma"/>
              </a:rPr>
              <a:t>Chain</a:t>
            </a:r>
            <a:r>
              <a:rPr sz="5900" b="0" spc="-170" dirty="0">
                <a:latin typeface="Tahoma"/>
                <a:cs typeface="Tahoma"/>
              </a:rPr>
              <a:t> </a:t>
            </a:r>
            <a:r>
              <a:rPr sz="5900" b="0" spc="254" dirty="0">
                <a:latin typeface="Tahoma"/>
                <a:cs typeface="Tahoma"/>
              </a:rPr>
              <a:t>Lending</a:t>
            </a:r>
            <a:r>
              <a:rPr sz="5900" b="0" spc="-170" dirty="0">
                <a:latin typeface="Tahoma"/>
                <a:cs typeface="Tahoma"/>
              </a:rPr>
              <a:t> </a:t>
            </a:r>
            <a:r>
              <a:rPr sz="5900" b="0" spc="225" dirty="0">
                <a:latin typeface="Tahoma"/>
                <a:cs typeface="Tahoma"/>
              </a:rPr>
              <a:t>and </a:t>
            </a:r>
            <a:r>
              <a:rPr sz="5900" b="0" spc="204" dirty="0">
                <a:latin typeface="Tahoma"/>
                <a:cs typeface="Tahoma"/>
              </a:rPr>
              <a:t>Borrowing</a:t>
            </a:r>
            <a:r>
              <a:rPr sz="5900" b="0" spc="-170" dirty="0">
                <a:latin typeface="Tahoma"/>
                <a:cs typeface="Tahoma"/>
              </a:rPr>
              <a:t> </a:t>
            </a:r>
            <a:r>
              <a:rPr sz="5900" b="0" spc="185" dirty="0">
                <a:latin typeface="Tahoma"/>
                <a:cs typeface="Tahoma"/>
              </a:rPr>
              <a:t>Protocol:</a:t>
            </a:r>
            <a:r>
              <a:rPr sz="5900" b="0" spc="-165" dirty="0">
                <a:latin typeface="Tahoma"/>
                <a:cs typeface="Tahoma"/>
              </a:rPr>
              <a:t> </a:t>
            </a:r>
            <a:r>
              <a:rPr sz="5900" b="0" spc="200" dirty="0">
                <a:latin typeface="Tahoma"/>
                <a:cs typeface="Tahoma"/>
              </a:rPr>
              <a:t>Bridging </a:t>
            </a:r>
            <a:r>
              <a:rPr sz="5900" b="0" spc="195" dirty="0">
                <a:latin typeface="Tahoma"/>
                <a:cs typeface="Tahoma"/>
              </a:rPr>
              <a:t>Ethereum</a:t>
            </a:r>
            <a:r>
              <a:rPr sz="5900" b="0" spc="-165" dirty="0">
                <a:latin typeface="Tahoma"/>
                <a:cs typeface="Tahoma"/>
              </a:rPr>
              <a:t> </a:t>
            </a:r>
            <a:r>
              <a:rPr sz="5900" b="0" spc="250" dirty="0">
                <a:latin typeface="Tahoma"/>
                <a:cs typeface="Tahoma"/>
              </a:rPr>
              <a:t>and</a:t>
            </a:r>
            <a:r>
              <a:rPr sz="5900" b="0" spc="-160" dirty="0">
                <a:latin typeface="Tahoma"/>
                <a:cs typeface="Tahoma"/>
              </a:rPr>
              <a:t> </a:t>
            </a:r>
            <a:r>
              <a:rPr sz="5900" b="0" spc="250" dirty="0">
                <a:latin typeface="Tahoma"/>
                <a:cs typeface="Tahoma"/>
              </a:rPr>
              <a:t>Polygon</a:t>
            </a:r>
            <a:endParaRPr sz="59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25237" y="1772633"/>
            <a:ext cx="8237855" cy="6487795"/>
            <a:chOff x="5025237" y="1772633"/>
            <a:chExt cx="8237855" cy="6487795"/>
          </a:xfrm>
        </p:grpSpPr>
        <p:sp>
          <p:nvSpPr>
            <p:cNvPr id="4" name="object 4"/>
            <p:cNvSpPr/>
            <p:nvPr/>
          </p:nvSpPr>
          <p:spPr>
            <a:xfrm>
              <a:off x="5025225" y="8239772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183130" marR="5080" indent="-2171065">
              <a:lnSpc>
                <a:spcPts val="4800"/>
              </a:lnSpc>
              <a:spcBef>
                <a:spcPts val="1250"/>
              </a:spcBef>
            </a:pPr>
            <a:r>
              <a:rPr sz="5000" spc="360" dirty="0">
                <a:latin typeface="Tahoma"/>
                <a:cs typeface="Tahoma"/>
              </a:rPr>
              <a:t>A</a:t>
            </a:r>
            <a:r>
              <a:rPr sz="5000" spc="-145" dirty="0">
                <a:latin typeface="Tahoma"/>
                <a:cs typeface="Tahoma"/>
              </a:rPr>
              <a:t> </a:t>
            </a:r>
            <a:r>
              <a:rPr sz="5000" spc="190" dirty="0">
                <a:latin typeface="Tahoma"/>
                <a:cs typeface="Tahoma"/>
              </a:rPr>
              <a:t>DeFi</a:t>
            </a:r>
            <a:r>
              <a:rPr sz="5000" spc="-140" dirty="0">
                <a:latin typeface="Tahoma"/>
                <a:cs typeface="Tahoma"/>
              </a:rPr>
              <a:t> </a:t>
            </a:r>
            <a:r>
              <a:rPr sz="5000" spc="204" dirty="0">
                <a:latin typeface="Tahoma"/>
                <a:cs typeface="Tahoma"/>
              </a:rPr>
              <a:t>Protocol</a:t>
            </a:r>
            <a:r>
              <a:rPr sz="5000" spc="-140" dirty="0">
                <a:latin typeface="Tahoma"/>
                <a:cs typeface="Tahoma"/>
              </a:rPr>
              <a:t> </a:t>
            </a:r>
            <a:r>
              <a:rPr sz="5000" spc="125" dirty="0">
                <a:latin typeface="Tahoma"/>
                <a:cs typeface="Tahoma"/>
              </a:rPr>
              <a:t>for</a:t>
            </a:r>
            <a:r>
              <a:rPr sz="5000" spc="-140" dirty="0">
                <a:latin typeface="Tahoma"/>
                <a:cs typeface="Tahoma"/>
              </a:rPr>
              <a:t> </a:t>
            </a:r>
            <a:r>
              <a:rPr sz="5000" spc="330" dirty="0">
                <a:latin typeface="Tahoma"/>
                <a:cs typeface="Tahoma"/>
              </a:rPr>
              <a:t>Cross-</a:t>
            </a:r>
            <a:r>
              <a:rPr sz="5000" spc="204" dirty="0">
                <a:latin typeface="Tahoma"/>
                <a:cs typeface="Tahoma"/>
              </a:rPr>
              <a:t>Chain </a:t>
            </a:r>
            <a:r>
              <a:rPr sz="5000" spc="170" dirty="0">
                <a:latin typeface="Tahoma"/>
                <a:cs typeface="Tahoma"/>
              </a:rPr>
              <a:t>Liquidity</a:t>
            </a:r>
            <a:r>
              <a:rPr sz="5000" spc="-150" dirty="0">
                <a:latin typeface="Tahoma"/>
                <a:cs typeface="Tahoma"/>
              </a:rPr>
              <a:t> </a:t>
            </a:r>
            <a:r>
              <a:rPr sz="5000" spc="120" dirty="0">
                <a:latin typeface="Tahoma"/>
                <a:cs typeface="Tahoma"/>
              </a:rPr>
              <a:t>Transfer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032" y="2414016"/>
            <a:ext cx="9851136" cy="183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190" y="4938376"/>
            <a:ext cx="8907780" cy="22104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4925" indent="351790">
              <a:lnSpc>
                <a:spcPts val="2850"/>
              </a:lnSpc>
              <a:spcBef>
                <a:spcPts val="215"/>
              </a:spcBef>
              <a:buChar char="-"/>
              <a:tabLst>
                <a:tab pos="36449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protocol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bridges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liquidity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Ethereum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Polygon,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enabling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decentralized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borrowing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lending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enhanced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effciency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lower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costs.</a:t>
            </a:r>
            <a:endParaRPr sz="2400">
              <a:latin typeface="Trebuchet MS"/>
              <a:cs typeface="Trebuchet MS"/>
            </a:endParaRPr>
          </a:p>
          <a:p>
            <a:pPr marL="12700" marR="5080" indent="351790">
              <a:lnSpc>
                <a:spcPts val="2850"/>
              </a:lnSpc>
              <a:spcBef>
                <a:spcPts val="75"/>
              </a:spcBef>
              <a:buChar char="-"/>
              <a:tabLst>
                <a:tab pos="364490" algn="l"/>
              </a:tabLst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DeFi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lies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cross-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interoperability,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protocol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toward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connected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decentralized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ecosystem.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225" y="8237728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0" y="2254250"/>
            <a:ext cx="8077200" cy="563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5869" y="5075402"/>
            <a:ext cx="8703500" cy="3808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7858" y="4503902"/>
            <a:ext cx="9445510" cy="4837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62672" y="5661240"/>
            <a:ext cx="3214433" cy="3760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03248" y="6232740"/>
            <a:ext cx="9288132" cy="4785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8579" y="6808952"/>
            <a:ext cx="5738609" cy="4837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03248" y="7389977"/>
            <a:ext cx="8952217" cy="4833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45400" y="7961477"/>
            <a:ext cx="9325127" cy="48379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01210" y="465976"/>
            <a:ext cx="6303010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 indent="-47625" algn="just">
              <a:lnSpc>
                <a:spcPct val="100099"/>
              </a:lnSpc>
              <a:spcBef>
                <a:spcPts val="100"/>
              </a:spcBef>
            </a:pPr>
            <a:r>
              <a:rPr spc="-285" dirty="0"/>
              <a:t>Introduction</a:t>
            </a:r>
            <a:r>
              <a:rPr spc="-150" dirty="0"/>
              <a:t> </a:t>
            </a:r>
            <a:r>
              <a:rPr spc="-40" dirty="0"/>
              <a:t>to </a:t>
            </a:r>
            <a:r>
              <a:rPr spc="-10" dirty="0"/>
              <a:t>Decentralized </a:t>
            </a:r>
            <a:r>
              <a:rPr spc="-80" dirty="0"/>
              <a:t>Finance</a:t>
            </a:r>
            <a:r>
              <a:rPr spc="-390" dirty="0"/>
              <a:t> </a:t>
            </a:r>
            <a:r>
              <a:rPr spc="-100" dirty="0"/>
              <a:t>(DeFi)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768" y="689273"/>
            <a:ext cx="7585709" cy="120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3850" b="0" spc="160" dirty="0">
                <a:latin typeface="Tahoma"/>
                <a:cs typeface="Tahoma"/>
              </a:rPr>
              <a:t>Problem</a:t>
            </a:r>
            <a:r>
              <a:rPr sz="3850" b="0" spc="-100" dirty="0">
                <a:latin typeface="Tahoma"/>
                <a:cs typeface="Tahoma"/>
              </a:rPr>
              <a:t> </a:t>
            </a:r>
            <a:r>
              <a:rPr sz="3850" b="0" spc="110" dirty="0">
                <a:latin typeface="Tahoma"/>
                <a:cs typeface="Tahoma"/>
              </a:rPr>
              <a:t>Statement:</a:t>
            </a:r>
            <a:r>
              <a:rPr sz="3850" b="0" spc="-100" dirty="0">
                <a:latin typeface="Tahoma"/>
                <a:cs typeface="Tahoma"/>
              </a:rPr>
              <a:t> </a:t>
            </a:r>
            <a:r>
              <a:rPr sz="3850" b="0" spc="150" dirty="0">
                <a:latin typeface="Tahoma"/>
                <a:cs typeface="Tahoma"/>
              </a:rPr>
              <a:t>Fragmented </a:t>
            </a:r>
            <a:r>
              <a:rPr sz="3850" b="0" spc="170" dirty="0">
                <a:latin typeface="Tahoma"/>
                <a:cs typeface="Tahoma"/>
              </a:rPr>
              <a:t>Blockchain</a:t>
            </a:r>
            <a:r>
              <a:rPr sz="3850" b="0" spc="-110" dirty="0">
                <a:latin typeface="Tahoma"/>
                <a:cs typeface="Tahoma"/>
              </a:rPr>
              <a:t> </a:t>
            </a:r>
            <a:r>
              <a:rPr sz="3850" b="0" spc="215" dirty="0">
                <a:latin typeface="Tahoma"/>
                <a:cs typeface="Tahoma"/>
              </a:rPr>
              <a:t>Ecosystems</a:t>
            </a:r>
            <a:endParaRPr sz="38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297" y="2560548"/>
            <a:ext cx="9599735" cy="3925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398" y="3036798"/>
            <a:ext cx="10161830" cy="3925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243" y="3513048"/>
            <a:ext cx="1844009" cy="33627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6439" y="3975823"/>
            <a:ext cx="10360187" cy="3965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9247" y="4452073"/>
            <a:ext cx="9115446" cy="3965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6439" y="4918798"/>
            <a:ext cx="9877410" cy="3121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502" y="5395048"/>
            <a:ext cx="7772964" cy="39654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0311419" y="255262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86" y="0"/>
                </a:lnTo>
                <a:lnTo>
                  <a:pt x="453586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58028" y="255262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7787" y="7114565"/>
            <a:ext cx="6696266" cy="39616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7586" y="7590815"/>
            <a:ext cx="9929875" cy="39654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42682" y="1189620"/>
            <a:ext cx="16673830" cy="8162925"/>
            <a:chOff x="942682" y="1189620"/>
            <a:chExt cx="16673830" cy="816292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06148" y="1189620"/>
              <a:ext cx="5610224" cy="81629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682" y="8067065"/>
              <a:ext cx="11051235" cy="3965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7317" y="8533790"/>
              <a:ext cx="6827922" cy="3965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5616" y="6366687"/>
              <a:ext cx="2157110" cy="300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8069" y="2087052"/>
            <a:ext cx="5589930" cy="816292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265295" marR="5080" indent="-4253230">
              <a:lnSpc>
                <a:spcPct val="100499"/>
              </a:lnSpc>
              <a:spcBef>
                <a:spcPts val="70"/>
              </a:spcBef>
            </a:pPr>
            <a:r>
              <a:rPr spc="-220" dirty="0"/>
              <a:t>Solution:</a:t>
            </a:r>
            <a:r>
              <a:rPr spc="-305" dirty="0"/>
              <a:t> </a:t>
            </a:r>
            <a:r>
              <a:rPr spc="105" dirty="0"/>
              <a:t>Cross-</a:t>
            </a:r>
            <a:r>
              <a:rPr spc="-50" dirty="0"/>
              <a:t>Chain</a:t>
            </a:r>
            <a:r>
              <a:rPr spc="-300" dirty="0"/>
              <a:t> </a:t>
            </a:r>
            <a:r>
              <a:rPr spc="-250" dirty="0"/>
              <a:t>Borrowing</a:t>
            </a:r>
            <a:r>
              <a:rPr spc="-305" dirty="0"/>
              <a:t> </a:t>
            </a:r>
            <a:r>
              <a:rPr spc="-25" dirty="0"/>
              <a:t>and </a:t>
            </a:r>
            <a:r>
              <a:rPr spc="-120" dirty="0"/>
              <a:t>Lending</a:t>
            </a:r>
            <a:r>
              <a:rPr spc="-360" dirty="0"/>
              <a:t> </a:t>
            </a:r>
            <a:r>
              <a:rPr spc="-10" dirty="0"/>
              <a:t>Protocol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5598" y="3080594"/>
            <a:ext cx="10979150" cy="5394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06680" algn="just">
              <a:lnSpc>
                <a:spcPct val="100200"/>
              </a:lnSpc>
              <a:spcBef>
                <a:spcPts val="85"/>
              </a:spcBef>
            </a:pPr>
            <a:r>
              <a:rPr sz="3400" b="1" spc="114" dirty="0">
                <a:solidFill>
                  <a:srgbClr val="FFFAFA"/>
                </a:solidFill>
                <a:latin typeface="Tahoma"/>
                <a:cs typeface="Tahoma"/>
              </a:rPr>
              <a:t>-</a:t>
            </a:r>
            <a:r>
              <a:rPr sz="3400" b="1" spc="-16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114" dirty="0">
                <a:solidFill>
                  <a:srgbClr val="FFFAFA"/>
                </a:solidFill>
                <a:latin typeface="Tahoma"/>
                <a:cs typeface="Tahoma"/>
              </a:rPr>
              <a:t>A</a:t>
            </a:r>
            <a:r>
              <a:rPr sz="3400" b="1" spc="-14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AFA"/>
                </a:solidFill>
                <a:latin typeface="Tahoma"/>
                <a:cs typeface="Tahoma"/>
              </a:rPr>
              <a:t>DeFi</a:t>
            </a:r>
            <a:r>
              <a:rPr sz="3400" b="1" spc="-14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65" dirty="0">
                <a:solidFill>
                  <a:srgbClr val="FFFAFA"/>
                </a:solidFill>
                <a:latin typeface="Tahoma"/>
                <a:cs typeface="Tahoma"/>
              </a:rPr>
              <a:t>protocol</a:t>
            </a:r>
            <a:r>
              <a:rPr sz="3400" b="1" spc="-14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20" dirty="0">
                <a:solidFill>
                  <a:srgbClr val="FFFAFA"/>
                </a:solidFill>
                <a:latin typeface="Tahoma"/>
                <a:cs typeface="Tahoma"/>
              </a:rPr>
              <a:t>that</a:t>
            </a:r>
            <a:r>
              <a:rPr sz="3400" b="1" spc="-13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05" dirty="0">
                <a:solidFill>
                  <a:srgbClr val="FFFAFA"/>
                </a:solidFill>
                <a:latin typeface="Tahoma"/>
                <a:cs typeface="Tahoma"/>
              </a:rPr>
              <a:t>allows</a:t>
            </a:r>
            <a:r>
              <a:rPr sz="3400" b="1" spc="-14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40" dirty="0">
                <a:solidFill>
                  <a:srgbClr val="FFFAFA"/>
                </a:solidFill>
                <a:latin typeface="Tahoma"/>
                <a:cs typeface="Tahoma"/>
              </a:rPr>
              <a:t>lenders</a:t>
            </a:r>
            <a:r>
              <a:rPr sz="3400" b="1" spc="-14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60" dirty="0">
                <a:solidFill>
                  <a:srgbClr val="FFFAFA"/>
                </a:solidFill>
                <a:latin typeface="Tahoma"/>
                <a:cs typeface="Tahoma"/>
              </a:rPr>
              <a:t>on</a:t>
            </a:r>
            <a:r>
              <a:rPr sz="3400" b="1" spc="-14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10" dirty="0">
                <a:solidFill>
                  <a:srgbClr val="FFFAFA"/>
                </a:solidFill>
                <a:latin typeface="Tahoma"/>
                <a:cs typeface="Tahoma"/>
              </a:rPr>
              <a:t>Ethereum</a:t>
            </a:r>
            <a:r>
              <a:rPr sz="3400" b="1" spc="-14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25" dirty="0">
                <a:solidFill>
                  <a:srgbClr val="FFFAFA"/>
                </a:solidFill>
                <a:latin typeface="Tahoma"/>
                <a:cs typeface="Tahoma"/>
              </a:rPr>
              <a:t>to </a:t>
            </a:r>
            <a:r>
              <a:rPr sz="3400" b="1" spc="-75" dirty="0">
                <a:solidFill>
                  <a:srgbClr val="FFFAFA"/>
                </a:solidFill>
                <a:latin typeface="Tahoma"/>
                <a:cs typeface="Tahoma"/>
              </a:rPr>
              <a:t>provide</a:t>
            </a:r>
            <a:r>
              <a:rPr sz="3400" b="1" spc="-17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20" dirty="0">
                <a:solidFill>
                  <a:srgbClr val="FFFAFA"/>
                </a:solidFill>
                <a:latin typeface="Tahoma"/>
                <a:cs typeface="Tahoma"/>
              </a:rPr>
              <a:t>liquidity,</a:t>
            </a:r>
            <a:r>
              <a:rPr sz="3400" b="1" spc="-13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35" dirty="0">
                <a:solidFill>
                  <a:srgbClr val="FFFAFA"/>
                </a:solidFill>
                <a:latin typeface="Tahoma"/>
                <a:cs typeface="Tahoma"/>
              </a:rPr>
              <a:t>while</a:t>
            </a:r>
            <a:r>
              <a:rPr sz="3400" b="1" spc="-11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00" dirty="0">
                <a:solidFill>
                  <a:srgbClr val="FFFAFA"/>
                </a:solidFill>
                <a:latin typeface="Tahoma"/>
                <a:cs typeface="Tahoma"/>
              </a:rPr>
              <a:t>borrowers</a:t>
            </a:r>
            <a:r>
              <a:rPr sz="3400" b="1" spc="-10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60" dirty="0">
                <a:solidFill>
                  <a:srgbClr val="FFFAFA"/>
                </a:solidFill>
                <a:latin typeface="Tahoma"/>
                <a:cs typeface="Tahoma"/>
              </a:rPr>
              <a:t>on</a:t>
            </a:r>
            <a:r>
              <a:rPr sz="3400" b="1" spc="-11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80" dirty="0">
                <a:solidFill>
                  <a:srgbClr val="FFFAFA"/>
                </a:solidFill>
                <a:latin typeface="Tahoma"/>
                <a:cs typeface="Tahoma"/>
              </a:rPr>
              <a:t>Polygon</a:t>
            </a:r>
            <a:r>
              <a:rPr sz="3400" b="1" spc="-11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55" dirty="0">
                <a:solidFill>
                  <a:srgbClr val="FFFAFA"/>
                </a:solidFill>
                <a:latin typeface="Tahoma"/>
                <a:cs typeface="Tahoma"/>
              </a:rPr>
              <a:t>access </a:t>
            </a:r>
            <a:r>
              <a:rPr sz="3400" b="1" spc="-20" dirty="0">
                <a:solidFill>
                  <a:srgbClr val="FFFAFA"/>
                </a:solidFill>
                <a:latin typeface="Tahoma"/>
                <a:cs typeface="Tahoma"/>
              </a:rPr>
              <a:t>funds</a:t>
            </a:r>
            <a:r>
              <a:rPr sz="3400" b="1" spc="-16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20" dirty="0">
                <a:solidFill>
                  <a:srgbClr val="FFFAFA"/>
                </a:solidFill>
                <a:latin typeface="Tahoma"/>
                <a:cs typeface="Tahoma"/>
              </a:rPr>
              <a:t>at</a:t>
            </a:r>
            <a:r>
              <a:rPr sz="3400" b="1" spc="-15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40" dirty="0">
                <a:solidFill>
                  <a:srgbClr val="FFFAFA"/>
                </a:solidFill>
                <a:latin typeface="Tahoma"/>
                <a:cs typeface="Tahoma"/>
              </a:rPr>
              <a:t>lower</a:t>
            </a:r>
            <a:r>
              <a:rPr sz="3400" b="1" spc="-15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AFA"/>
                </a:solidFill>
                <a:latin typeface="Tahoma"/>
                <a:cs typeface="Tahoma"/>
              </a:rPr>
              <a:t>transaction</a:t>
            </a:r>
            <a:r>
              <a:rPr sz="3400" b="1" spc="-16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FFAFA"/>
                </a:solidFill>
                <a:latin typeface="Tahoma"/>
                <a:cs typeface="Tahoma"/>
              </a:rPr>
              <a:t>fees.</a:t>
            </a:r>
            <a:endParaRPr sz="3400">
              <a:latin typeface="Tahoma"/>
              <a:cs typeface="Tahoma"/>
            </a:endParaRPr>
          </a:p>
          <a:p>
            <a:pPr marL="12700" marR="818515" indent="213360" algn="just">
              <a:lnSpc>
                <a:spcPts val="4130"/>
              </a:lnSpc>
              <a:spcBef>
                <a:spcPts val="65"/>
              </a:spcBef>
            </a:pPr>
            <a:r>
              <a:rPr sz="3400" b="1" spc="114" dirty="0">
                <a:solidFill>
                  <a:srgbClr val="FFFAFA"/>
                </a:solidFill>
                <a:latin typeface="Tahoma"/>
                <a:cs typeface="Tahoma"/>
              </a:rPr>
              <a:t>-</a:t>
            </a:r>
            <a:r>
              <a:rPr sz="3400" b="1" spc="-10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90" dirty="0">
                <a:solidFill>
                  <a:srgbClr val="FFFAFA"/>
                </a:solidFill>
                <a:latin typeface="Tahoma"/>
                <a:cs typeface="Tahoma"/>
              </a:rPr>
              <a:t>Bridging</a:t>
            </a:r>
            <a:r>
              <a:rPr sz="3400" b="1" spc="-9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dirty="0">
                <a:solidFill>
                  <a:srgbClr val="FFFAFA"/>
                </a:solidFill>
                <a:latin typeface="Tahoma"/>
                <a:cs typeface="Tahoma"/>
              </a:rPr>
              <a:t>cross-</a:t>
            </a:r>
            <a:r>
              <a:rPr sz="3400" b="1" spc="-60" dirty="0">
                <a:solidFill>
                  <a:srgbClr val="FFFAFA"/>
                </a:solidFill>
                <a:latin typeface="Tahoma"/>
                <a:cs typeface="Tahoma"/>
              </a:rPr>
              <a:t>chain</a:t>
            </a:r>
            <a:r>
              <a:rPr sz="3400" b="1" spc="-9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05" dirty="0">
                <a:solidFill>
                  <a:srgbClr val="FFFAFA"/>
                </a:solidFill>
                <a:latin typeface="Tahoma"/>
                <a:cs typeface="Tahoma"/>
              </a:rPr>
              <a:t>liquidity</a:t>
            </a:r>
            <a:r>
              <a:rPr sz="3400" b="1" spc="-9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55" dirty="0">
                <a:solidFill>
                  <a:srgbClr val="FFFAFA"/>
                </a:solidFill>
                <a:latin typeface="Tahoma"/>
                <a:cs typeface="Tahoma"/>
              </a:rPr>
              <a:t>using</a:t>
            </a:r>
            <a:r>
              <a:rPr sz="3400" b="1" spc="-10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FFAFA"/>
                </a:solidFill>
                <a:latin typeface="Tahoma"/>
                <a:cs typeface="Tahoma"/>
              </a:rPr>
              <a:t>existing </a:t>
            </a:r>
            <a:r>
              <a:rPr sz="3400" b="1" spc="-55" dirty="0">
                <a:solidFill>
                  <a:srgbClr val="FFFAFA"/>
                </a:solidFill>
                <a:latin typeface="Tahoma"/>
                <a:cs typeface="Tahoma"/>
              </a:rPr>
              <a:t>blockchain</a:t>
            </a:r>
            <a:r>
              <a:rPr sz="3400" b="1" spc="-17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25" dirty="0">
                <a:solidFill>
                  <a:srgbClr val="FFFAFA"/>
                </a:solidFill>
                <a:latin typeface="Tahoma"/>
                <a:cs typeface="Tahoma"/>
              </a:rPr>
              <a:t>bridges</a:t>
            </a:r>
            <a:r>
              <a:rPr sz="3400" b="1" spc="-16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95" dirty="0">
                <a:solidFill>
                  <a:srgbClr val="FFFAFA"/>
                </a:solidFill>
                <a:latin typeface="Tahoma"/>
                <a:cs typeface="Tahoma"/>
              </a:rPr>
              <a:t>for</a:t>
            </a:r>
            <a:r>
              <a:rPr sz="3400" b="1" spc="-15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20" dirty="0">
                <a:solidFill>
                  <a:srgbClr val="FFFAFA"/>
                </a:solidFill>
                <a:latin typeface="Tahoma"/>
                <a:cs typeface="Tahoma"/>
              </a:rPr>
              <a:t>seamless</a:t>
            </a:r>
            <a:r>
              <a:rPr sz="3400" b="1" spc="-16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10" dirty="0">
                <a:solidFill>
                  <a:srgbClr val="FFFAFA"/>
                </a:solidFill>
                <a:latin typeface="Tahoma"/>
                <a:cs typeface="Tahoma"/>
              </a:rPr>
              <a:t>token</a:t>
            </a:r>
            <a:r>
              <a:rPr sz="3400" b="1" spc="-15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45" dirty="0">
                <a:solidFill>
                  <a:srgbClr val="FFFAFA"/>
                </a:solidFill>
                <a:latin typeface="Tahoma"/>
                <a:cs typeface="Tahoma"/>
              </a:rPr>
              <a:t>transfers.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3400">
              <a:latin typeface="Tahoma"/>
              <a:cs typeface="Tahoma"/>
            </a:endParaRPr>
          </a:p>
          <a:p>
            <a:pPr marL="13335" algn="just">
              <a:lnSpc>
                <a:spcPct val="100000"/>
              </a:lnSpc>
            </a:pPr>
            <a:r>
              <a:rPr sz="3400" b="1" dirty="0">
                <a:solidFill>
                  <a:srgbClr val="FFFAFA"/>
                </a:solidFill>
                <a:latin typeface="Tahoma"/>
                <a:cs typeface="Tahoma"/>
              </a:rPr>
              <a:t>KEY</a:t>
            </a:r>
            <a:r>
              <a:rPr sz="3400" b="1" spc="-15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FFAFA"/>
                </a:solidFill>
                <a:latin typeface="Tahoma"/>
                <a:cs typeface="Tahoma"/>
              </a:rPr>
              <a:t>FEATURES</a:t>
            </a:r>
            <a:endParaRPr sz="3400">
              <a:latin typeface="Tahoma"/>
              <a:cs typeface="Tahoma"/>
            </a:endParaRPr>
          </a:p>
          <a:p>
            <a:pPr marL="335915" indent="-331470">
              <a:lnSpc>
                <a:spcPct val="100000"/>
              </a:lnSpc>
              <a:spcBef>
                <a:spcPts val="2955"/>
              </a:spcBef>
              <a:buAutoNum type="arabicPeriod"/>
              <a:tabLst>
                <a:tab pos="335915" algn="l"/>
              </a:tabLst>
            </a:pPr>
            <a:r>
              <a:rPr sz="2650" b="1" spc="-10" dirty="0">
                <a:solidFill>
                  <a:srgbClr val="FFFAFA"/>
                </a:solidFill>
                <a:latin typeface="Tahoma"/>
                <a:cs typeface="Tahoma"/>
              </a:rPr>
              <a:t>Lenders</a:t>
            </a:r>
            <a:r>
              <a:rPr sz="2650" b="1" spc="-12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10" dirty="0">
                <a:solidFill>
                  <a:srgbClr val="FFFAFA"/>
                </a:solidFill>
                <a:latin typeface="Tahoma"/>
                <a:cs typeface="Tahoma"/>
              </a:rPr>
              <a:t>deposit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dirty="0">
                <a:solidFill>
                  <a:srgbClr val="FFFAFA"/>
                </a:solidFill>
                <a:latin typeface="Tahoma"/>
                <a:cs typeface="Tahoma"/>
              </a:rPr>
              <a:t>assets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30" dirty="0">
                <a:solidFill>
                  <a:srgbClr val="FFFAFA"/>
                </a:solidFill>
                <a:latin typeface="Tahoma"/>
                <a:cs typeface="Tahoma"/>
              </a:rPr>
              <a:t>on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75" dirty="0">
                <a:solidFill>
                  <a:srgbClr val="FFFAFA"/>
                </a:solidFill>
                <a:latin typeface="Tahoma"/>
                <a:cs typeface="Tahoma"/>
              </a:rPr>
              <a:t>Ethereum,</a:t>
            </a:r>
            <a:r>
              <a:rPr sz="2650" b="1" spc="-17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60" dirty="0">
                <a:solidFill>
                  <a:srgbClr val="FFFAFA"/>
                </a:solidFill>
                <a:latin typeface="Tahoma"/>
                <a:cs typeface="Tahoma"/>
              </a:rPr>
              <a:t>earn</a:t>
            </a:r>
            <a:r>
              <a:rPr sz="2650" b="1" spc="-12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10" dirty="0">
                <a:solidFill>
                  <a:srgbClr val="FFFAFA"/>
                </a:solidFill>
                <a:latin typeface="Tahoma"/>
                <a:cs typeface="Tahoma"/>
              </a:rPr>
              <a:t>interest.</a:t>
            </a:r>
            <a:endParaRPr sz="2650">
              <a:latin typeface="Tahoma"/>
              <a:cs typeface="Tahoma"/>
            </a:endParaRPr>
          </a:p>
          <a:p>
            <a:pPr marL="564515" indent="-38417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564515" algn="l"/>
              </a:tabLst>
            </a:pPr>
            <a:r>
              <a:rPr sz="2650" b="1" spc="-65" dirty="0">
                <a:solidFill>
                  <a:srgbClr val="FFFAFA"/>
                </a:solidFill>
                <a:latin typeface="Tahoma"/>
                <a:cs typeface="Tahoma"/>
              </a:rPr>
              <a:t>Borrowers</a:t>
            </a:r>
            <a:r>
              <a:rPr sz="2650" b="1" spc="-12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60" dirty="0">
                <a:solidFill>
                  <a:srgbClr val="FFFAFA"/>
                </a:solidFill>
                <a:latin typeface="Tahoma"/>
                <a:cs typeface="Tahoma"/>
              </a:rPr>
              <a:t>access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30" dirty="0">
                <a:solidFill>
                  <a:srgbClr val="FFFAFA"/>
                </a:solidFill>
                <a:latin typeface="Tahoma"/>
                <a:cs typeface="Tahoma"/>
              </a:rPr>
              <a:t>loans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30" dirty="0">
                <a:solidFill>
                  <a:srgbClr val="FFFAFA"/>
                </a:solidFill>
                <a:latin typeface="Tahoma"/>
                <a:cs typeface="Tahoma"/>
              </a:rPr>
              <a:t>on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50" dirty="0">
                <a:solidFill>
                  <a:srgbClr val="FFFAFA"/>
                </a:solidFill>
                <a:latin typeface="Tahoma"/>
                <a:cs typeface="Tahoma"/>
              </a:rPr>
              <a:t>Polygon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105" dirty="0">
                <a:solidFill>
                  <a:srgbClr val="FFFAFA"/>
                </a:solidFill>
                <a:latin typeface="Tahoma"/>
                <a:cs typeface="Tahoma"/>
              </a:rPr>
              <a:t>with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110" dirty="0">
                <a:solidFill>
                  <a:srgbClr val="FFFAFA"/>
                </a:solidFill>
                <a:latin typeface="Tahoma"/>
                <a:cs typeface="Tahoma"/>
              </a:rPr>
              <a:t>low</a:t>
            </a:r>
            <a:r>
              <a:rPr sz="2650" b="1" spc="-114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50" dirty="0">
                <a:solidFill>
                  <a:srgbClr val="FFFAFA"/>
                </a:solidFill>
                <a:latin typeface="Tahoma"/>
                <a:cs typeface="Tahoma"/>
              </a:rPr>
              <a:t>transaction</a:t>
            </a:r>
            <a:r>
              <a:rPr sz="2650" b="1" spc="-12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10" dirty="0">
                <a:solidFill>
                  <a:srgbClr val="FFFAFA"/>
                </a:solidFill>
                <a:latin typeface="Tahoma"/>
                <a:cs typeface="Tahoma"/>
              </a:rPr>
              <a:t>fees.</a:t>
            </a:r>
            <a:endParaRPr sz="2650">
              <a:latin typeface="Tahoma"/>
              <a:cs typeface="Tahoma"/>
            </a:endParaRPr>
          </a:p>
          <a:p>
            <a:pPr marL="567690" indent="-38735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567690" algn="l"/>
              </a:tabLst>
            </a:pPr>
            <a:r>
              <a:rPr sz="2650" b="1" dirty="0">
                <a:solidFill>
                  <a:srgbClr val="FFFAFA"/>
                </a:solidFill>
                <a:latin typeface="Tahoma"/>
                <a:cs typeface="Tahoma"/>
              </a:rPr>
              <a:t>Cross-</a:t>
            </a:r>
            <a:r>
              <a:rPr sz="2650" b="1" spc="-30" dirty="0">
                <a:solidFill>
                  <a:srgbClr val="FFFAFA"/>
                </a:solidFill>
                <a:latin typeface="Tahoma"/>
                <a:cs typeface="Tahoma"/>
              </a:rPr>
              <a:t>chain</a:t>
            </a:r>
            <a:r>
              <a:rPr sz="2650" b="1" spc="-10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30" dirty="0">
                <a:solidFill>
                  <a:srgbClr val="FFFAFA"/>
                </a:solidFill>
                <a:latin typeface="Tahoma"/>
                <a:cs typeface="Tahoma"/>
              </a:rPr>
              <a:t>bridge</a:t>
            </a:r>
            <a:r>
              <a:rPr sz="2650" b="1" spc="-9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50" dirty="0">
                <a:solidFill>
                  <a:srgbClr val="FFFAFA"/>
                </a:solidFill>
                <a:latin typeface="Tahoma"/>
                <a:cs typeface="Tahoma"/>
              </a:rPr>
              <a:t>for</a:t>
            </a:r>
            <a:r>
              <a:rPr sz="2650" b="1" spc="-10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dirty="0">
                <a:solidFill>
                  <a:srgbClr val="FFFAFA"/>
                </a:solidFill>
                <a:latin typeface="Tahoma"/>
                <a:cs typeface="Tahoma"/>
              </a:rPr>
              <a:t>secure</a:t>
            </a:r>
            <a:r>
              <a:rPr sz="2650" b="1" spc="-9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35" dirty="0">
                <a:solidFill>
                  <a:srgbClr val="FFFAFA"/>
                </a:solidFill>
                <a:latin typeface="Tahoma"/>
                <a:cs typeface="Tahoma"/>
              </a:rPr>
              <a:t>and</a:t>
            </a:r>
            <a:r>
              <a:rPr sz="2650" b="1" spc="-9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30" dirty="0">
                <a:solidFill>
                  <a:srgbClr val="FFFAFA"/>
                </a:solidFill>
                <a:latin typeface="Tahoma"/>
                <a:cs typeface="Tahoma"/>
              </a:rPr>
              <a:t>efficient</a:t>
            </a:r>
            <a:r>
              <a:rPr sz="2650" b="1" spc="-10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80" dirty="0">
                <a:solidFill>
                  <a:srgbClr val="FFFAFA"/>
                </a:solidFill>
                <a:latin typeface="Tahoma"/>
                <a:cs typeface="Tahoma"/>
              </a:rPr>
              <a:t>token</a:t>
            </a:r>
            <a:r>
              <a:rPr sz="2650" b="1" spc="-95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650" b="1" spc="-10" dirty="0">
                <a:solidFill>
                  <a:srgbClr val="FFFAFA"/>
                </a:solidFill>
                <a:latin typeface="Tahoma"/>
                <a:cs typeface="Tahoma"/>
              </a:rPr>
              <a:t>transfer.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2840736"/>
            <a:ext cx="4325112" cy="39380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79437" y="529304"/>
            <a:ext cx="10252075" cy="39458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144780" indent="104139">
              <a:lnSpc>
                <a:spcPts val="3829"/>
              </a:lnSpc>
              <a:spcBef>
                <a:spcPts val="254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*Step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40" dirty="0">
                <a:solidFill>
                  <a:srgbClr val="FFFFFF"/>
                </a:solidFill>
                <a:latin typeface="Trebuchet MS"/>
                <a:cs typeface="Trebuchet MS"/>
              </a:rPr>
              <a:t>1*: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Lenders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deposit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tokens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4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DAI,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Trebuchet MS"/>
                <a:cs typeface="Trebuchet MS"/>
              </a:rPr>
              <a:t>USDC)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Ethereum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smart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contracts.</a:t>
            </a:r>
            <a:endParaRPr sz="3200">
              <a:latin typeface="Trebuchet MS"/>
              <a:cs typeface="Trebuchet MS"/>
            </a:endParaRPr>
          </a:p>
          <a:p>
            <a:pPr marL="12700" marR="5080" indent="208279">
              <a:lnSpc>
                <a:spcPts val="3829"/>
              </a:lnSpc>
              <a:spcBef>
                <a:spcPts val="65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*Step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Trebuchet MS"/>
                <a:cs typeface="Trebuchet MS"/>
              </a:rPr>
              <a:t>2*: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Borrowers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rebuchet MS"/>
                <a:cs typeface="Trebuchet MS"/>
              </a:rPr>
              <a:t>Polygon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collateral</a:t>
            </a:r>
            <a:r>
              <a:rPr sz="32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stablecoins.</a:t>
            </a:r>
            <a:endParaRPr sz="3200">
              <a:latin typeface="Trebuchet MS"/>
              <a:cs typeface="Trebuchet MS"/>
            </a:endParaRPr>
          </a:p>
          <a:p>
            <a:pPr marL="12700" marR="400685" indent="208279">
              <a:lnSpc>
                <a:spcPts val="3829"/>
              </a:lnSpc>
              <a:spcBef>
                <a:spcPts val="65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*Step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FFFFFF"/>
                </a:solidFill>
                <a:latin typeface="Trebuchet MS"/>
                <a:cs typeface="Trebuchet MS"/>
              </a:rPr>
              <a:t>3*: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Cross-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bridge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locks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Ethereum-</a:t>
            </a: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tokens,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mints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tokens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Polygon.</a:t>
            </a:r>
            <a:endParaRPr sz="3200">
              <a:latin typeface="Trebuchet MS"/>
              <a:cs typeface="Trebuchet MS"/>
            </a:endParaRPr>
          </a:p>
          <a:p>
            <a:pPr marL="12700" marR="130175" indent="208279">
              <a:lnSpc>
                <a:spcPts val="3829"/>
              </a:lnSpc>
              <a:spcBef>
                <a:spcPts val="40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*Step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0" dirty="0">
                <a:solidFill>
                  <a:srgbClr val="FFFFFF"/>
                </a:solidFill>
                <a:latin typeface="Trebuchet MS"/>
                <a:cs typeface="Trebuchet MS"/>
              </a:rPr>
              <a:t>4*: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Borrowers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repay</a:t>
            </a:r>
            <a:r>
              <a:rPr sz="32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r>
              <a:rPr sz="32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interest,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lenders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receive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assets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Ethereum.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9016" y="5867400"/>
            <a:ext cx="567842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199" y="496805"/>
            <a:ext cx="17373600" cy="9293860"/>
            <a:chOff x="457199" y="496805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59" y="506165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1"/>
                  </a:lnTo>
                  <a:lnTo>
                    <a:pt x="8677427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258" y="8753759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842" y="453516"/>
                  </a:moveTo>
                  <a:lnTo>
                    <a:pt x="0" y="453516"/>
                  </a:lnTo>
                  <a:lnTo>
                    <a:pt x="0" y="0"/>
                  </a:lnTo>
                  <a:lnTo>
                    <a:pt x="453557" y="0"/>
                  </a:lnTo>
                  <a:lnTo>
                    <a:pt x="453557" y="453516"/>
                  </a:lnTo>
                  <a:lnTo>
                    <a:pt x="226842" y="453516"/>
                  </a:lnTo>
                  <a:close/>
                </a:path>
                <a:path w="1948180" h="454025">
                  <a:moveTo>
                    <a:pt x="973415" y="453516"/>
                  </a:moveTo>
                  <a:lnTo>
                    <a:pt x="746700" y="453516"/>
                  </a:lnTo>
                  <a:lnTo>
                    <a:pt x="746700" y="0"/>
                  </a:lnTo>
                  <a:lnTo>
                    <a:pt x="1200258" y="0"/>
                  </a:lnTo>
                  <a:lnTo>
                    <a:pt x="1200258" y="453516"/>
                  </a:lnTo>
                  <a:lnTo>
                    <a:pt x="973415" y="453516"/>
                  </a:lnTo>
                  <a:close/>
                </a:path>
                <a:path w="1948180" h="454025">
                  <a:moveTo>
                    <a:pt x="1720877" y="453516"/>
                  </a:moveTo>
                  <a:lnTo>
                    <a:pt x="1494035" y="453516"/>
                  </a:lnTo>
                  <a:lnTo>
                    <a:pt x="1494035" y="0"/>
                  </a:lnTo>
                  <a:lnTo>
                    <a:pt x="1947593" y="0"/>
                  </a:lnTo>
                  <a:lnTo>
                    <a:pt x="1947593" y="453516"/>
                  </a:lnTo>
                  <a:lnTo>
                    <a:pt x="1720877" y="453516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0" y="1060556"/>
              <a:ext cx="5558282" cy="81629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9963" y="1020286"/>
            <a:ext cx="7660005" cy="791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b="0" spc="350" dirty="0">
                <a:latin typeface="Tahoma"/>
                <a:cs typeface="Tahoma"/>
              </a:rPr>
              <a:t>Cross-</a:t>
            </a:r>
            <a:r>
              <a:rPr sz="5000" b="0" spc="229" dirty="0">
                <a:latin typeface="Tahoma"/>
                <a:cs typeface="Tahoma"/>
              </a:rPr>
              <a:t>Chain</a:t>
            </a:r>
            <a:r>
              <a:rPr sz="5000" b="0" spc="-135" dirty="0">
                <a:latin typeface="Tahoma"/>
                <a:cs typeface="Tahoma"/>
              </a:rPr>
              <a:t> </a:t>
            </a:r>
            <a:r>
              <a:rPr sz="5000" b="0" spc="185" dirty="0">
                <a:latin typeface="Tahoma"/>
                <a:cs typeface="Tahoma"/>
              </a:rPr>
              <a:t>Architecture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065" indent="240665">
              <a:lnSpc>
                <a:spcPct val="100400"/>
              </a:lnSpc>
              <a:spcBef>
                <a:spcPts val="100"/>
              </a:spcBef>
              <a:buChar char="-"/>
              <a:tabLst>
                <a:tab pos="253365" algn="l"/>
              </a:tabLst>
            </a:pPr>
            <a:r>
              <a:rPr spc="70" dirty="0"/>
              <a:t>Ethereum</a:t>
            </a:r>
            <a:r>
              <a:rPr spc="-114" dirty="0"/>
              <a:t> </a:t>
            </a:r>
            <a:r>
              <a:rPr spc="114" dirty="0"/>
              <a:t>Lending</a:t>
            </a:r>
            <a:r>
              <a:rPr spc="-114" dirty="0"/>
              <a:t> </a:t>
            </a:r>
            <a:r>
              <a:rPr spc="-10" dirty="0"/>
              <a:t>Contracts:</a:t>
            </a:r>
            <a:r>
              <a:rPr spc="-195" dirty="0"/>
              <a:t> </a:t>
            </a:r>
            <a:r>
              <a:rPr spc="90" dirty="0"/>
              <a:t>Accept</a:t>
            </a:r>
            <a:r>
              <a:rPr spc="-114" dirty="0"/>
              <a:t> </a:t>
            </a:r>
            <a:r>
              <a:rPr spc="-10" dirty="0"/>
              <a:t>deposits, </a:t>
            </a:r>
            <a:r>
              <a:rPr spc="145" dirty="0"/>
              <a:t>manage</a:t>
            </a:r>
            <a:r>
              <a:rPr spc="-120" dirty="0"/>
              <a:t> </a:t>
            </a:r>
            <a:r>
              <a:rPr spc="80" dirty="0"/>
              <a:t>lending</a:t>
            </a:r>
            <a:r>
              <a:rPr spc="-120" dirty="0"/>
              <a:t> </a:t>
            </a:r>
            <a:r>
              <a:rPr spc="-10" dirty="0"/>
              <a:t>pool.</a:t>
            </a:r>
          </a:p>
          <a:p>
            <a:pPr marL="12700" marR="5080" lvl="1" indent="422909">
              <a:lnSpc>
                <a:spcPct val="100400"/>
              </a:lnSpc>
              <a:buChar char="-"/>
              <a:tabLst>
                <a:tab pos="435609" algn="l"/>
              </a:tabLst>
            </a:pP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Polygon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Borrowing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Contracts:</a:t>
            </a:r>
            <a:r>
              <a:rPr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Accept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collateral,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release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loans.</a:t>
            </a:r>
            <a:endParaRPr sz="2800">
              <a:latin typeface="Trebuchet MS"/>
              <a:cs typeface="Trebuchet MS"/>
            </a:endParaRPr>
          </a:p>
          <a:p>
            <a:pPr marL="12700" marR="737235" lvl="1" indent="422909">
              <a:lnSpc>
                <a:spcPct val="100400"/>
              </a:lnSpc>
              <a:buChar char="-"/>
              <a:tabLst>
                <a:tab pos="435609" algn="l"/>
              </a:tabLst>
            </a:pP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Cross-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bridge: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Transfers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locked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assets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blockchains.</a:t>
            </a:r>
            <a:endParaRPr sz="2800">
              <a:latin typeface="Trebuchet MS"/>
              <a:cs typeface="Trebuchet MS"/>
            </a:endParaRPr>
          </a:p>
          <a:p>
            <a:pPr marL="12700" marR="745490" lvl="1" indent="422909">
              <a:lnSpc>
                <a:spcPct val="100400"/>
              </a:lnSpc>
              <a:spcBef>
                <a:spcPts val="5"/>
              </a:spcBef>
              <a:buChar char="-"/>
              <a:tabLst>
                <a:tab pos="435609" algn="l"/>
              </a:tabLst>
            </a:pP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Oracle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25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Chainlink)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ensure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accurate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pricing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collateral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valuation.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/>
          </a:p>
          <a:p>
            <a:pPr marL="1887855" marR="2887980" indent="90805">
              <a:lnSpc>
                <a:spcPct val="100400"/>
              </a:lnSpc>
              <a:spcBef>
                <a:spcPts val="5"/>
              </a:spcBef>
            </a:pPr>
            <a:r>
              <a:rPr spc="-30" dirty="0"/>
              <a:t>Visual:</a:t>
            </a:r>
            <a:r>
              <a:rPr spc="-135" dirty="0"/>
              <a:t> </a:t>
            </a:r>
            <a:r>
              <a:rPr spc="245" dirty="0"/>
              <a:t>A</a:t>
            </a:r>
            <a:r>
              <a:rPr spc="-135" dirty="0"/>
              <a:t> </a:t>
            </a:r>
            <a:r>
              <a:rPr dirty="0"/>
              <a:t>ﬂowchart</a:t>
            </a:r>
            <a:r>
              <a:rPr spc="-40" dirty="0"/>
              <a:t> </a:t>
            </a:r>
            <a:r>
              <a:rPr spc="-25" dirty="0"/>
              <a:t>of </a:t>
            </a:r>
            <a:r>
              <a:rPr dirty="0"/>
              <a:t>smart</a:t>
            </a:r>
            <a:r>
              <a:rPr spc="75" dirty="0"/>
              <a:t> </a:t>
            </a:r>
            <a:r>
              <a:rPr spc="-10" dirty="0"/>
              <a:t>contract </a:t>
            </a:r>
            <a:r>
              <a:rPr dirty="0"/>
              <a:t>interactions</a:t>
            </a:r>
            <a:r>
              <a:rPr spc="-155" dirty="0"/>
              <a:t> </a:t>
            </a:r>
            <a:r>
              <a:rPr spc="80" dirty="0"/>
              <a:t>and </a:t>
            </a:r>
            <a:r>
              <a:rPr spc="110" dirty="0"/>
              <a:t>cross-</a:t>
            </a:r>
            <a:r>
              <a:rPr dirty="0"/>
              <a:t>chain</a:t>
            </a:r>
            <a:r>
              <a:rPr spc="125" dirty="0"/>
              <a:t> </a:t>
            </a:r>
            <a:r>
              <a:rPr spc="-10" dirty="0"/>
              <a:t>bridge.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003" y="3594748"/>
            <a:ext cx="10038715" cy="3520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98805" indent="502284">
              <a:lnSpc>
                <a:spcPct val="100899"/>
              </a:lnSpc>
              <a:spcBef>
                <a:spcPts val="85"/>
              </a:spcBef>
              <a:buAutoNum type="arabicPeriod"/>
              <a:tabLst>
                <a:tab pos="514984" algn="l"/>
              </a:tabLst>
            </a:pP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*Lower</a:t>
            </a:r>
            <a:r>
              <a:rPr sz="28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Trebuchet MS"/>
                <a:cs typeface="Trebuchet MS"/>
              </a:rPr>
              <a:t>Fees*: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Borrowers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benefit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Polygon’s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lower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transaction</a:t>
            </a:r>
            <a:r>
              <a:rPr sz="28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costs.</a:t>
            </a:r>
            <a:endParaRPr sz="2850">
              <a:latin typeface="Trebuchet MS"/>
              <a:cs typeface="Trebuchet MS"/>
            </a:endParaRPr>
          </a:p>
          <a:p>
            <a:pPr marL="12700" marR="455930" indent="535940">
              <a:lnSpc>
                <a:spcPct val="100899"/>
              </a:lnSpc>
              <a:buAutoNum type="arabicPeriod"/>
              <a:tabLst>
                <a:tab pos="548640" algn="l"/>
              </a:tabLst>
            </a:pPr>
            <a:r>
              <a:rPr sz="2850" spc="100" dirty="0">
                <a:solidFill>
                  <a:srgbClr val="FFFFFF"/>
                </a:solidFill>
                <a:latin typeface="Trebuchet MS"/>
                <a:cs typeface="Trebuchet MS"/>
              </a:rPr>
              <a:t>*Cross-</a:t>
            </a:r>
            <a:r>
              <a:rPr sz="2850" spc="60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28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50" dirty="0">
                <a:solidFill>
                  <a:srgbClr val="FFFFFF"/>
                </a:solidFill>
                <a:latin typeface="Trebuchet MS"/>
                <a:cs typeface="Trebuchet MS"/>
              </a:rPr>
              <a:t>Liquidity*:</a:t>
            </a:r>
            <a:r>
              <a:rPr sz="28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Trebuchet MS"/>
                <a:cs typeface="Trebuchet MS"/>
              </a:rPr>
              <a:t>Lenders</a:t>
            </a:r>
            <a:r>
              <a:rPr sz="28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8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5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28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45" dirty="0">
                <a:solidFill>
                  <a:srgbClr val="FFFFFF"/>
                </a:solidFill>
                <a:latin typeface="Trebuchet MS"/>
                <a:cs typeface="Trebuchet MS"/>
              </a:rPr>
              <a:t>broader 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range</a:t>
            </a:r>
            <a:r>
              <a:rPr sz="2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55" dirty="0">
                <a:solidFill>
                  <a:srgbClr val="FFFFFF"/>
                </a:solidFill>
                <a:latin typeface="Trebuchet MS"/>
                <a:cs typeface="Trebuchet MS"/>
              </a:rPr>
              <a:t>borrowers</a:t>
            </a:r>
            <a:r>
              <a:rPr sz="2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chains.</a:t>
            </a:r>
            <a:endParaRPr sz="2850">
              <a:latin typeface="Trebuchet MS"/>
              <a:cs typeface="Trebuchet MS"/>
            </a:endParaRPr>
          </a:p>
          <a:p>
            <a:pPr marL="12700" marR="5080" indent="541020">
              <a:lnSpc>
                <a:spcPct val="100899"/>
              </a:lnSpc>
              <a:buAutoNum type="arabicPeriod"/>
              <a:tabLst>
                <a:tab pos="553720" algn="l"/>
              </a:tabLst>
            </a:pP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*Effcient</a:t>
            </a:r>
            <a:r>
              <a:rPr sz="28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Capital</a:t>
            </a:r>
            <a:r>
              <a:rPr sz="28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Use*:</a:t>
            </a:r>
            <a:r>
              <a:rPr sz="28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20" dirty="0">
                <a:solidFill>
                  <a:srgbClr val="FFFFFF"/>
                </a:solidFill>
                <a:latin typeface="Trebuchet MS"/>
                <a:cs typeface="Trebuchet MS"/>
              </a:rPr>
              <a:t>Unlock</a:t>
            </a:r>
            <a:r>
              <a:rPr sz="28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capital</a:t>
            </a:r>
            <a:r>
              <a:rPr sz="28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8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Ethereum</a:t>
            </a:r>
            <a:r>
              <a:rPr sz="28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9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28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30" dirty="0">
                <a:solidFill>
                  <a:srgbClr val="FFFFFF"/>
                </a:solidFill>
                <a:latin typeface="Trebuchet MS"/>
                <a:cs typeface="Trebuchet MS"/>
              </a:rPr>
              <a:t>liquidity</a:t>
            </a:r>
            <a:r>
              <a:rPr sz="28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10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8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blockchains.</a:t>
            </a:r>
            <a:endParaRPr sz="2850">
              <a:latin typeface="Trebuchet MS"/>
              <a:cs typeface="Trebuchet MS"/>
            </a:endParaRPr>
          </a:p>
          <a:p>
            <a:pPr marL="12700" marR="6985" indent="545465">
              <a:lnSpc>
                <a:spcPts val="3379"/>
              </a:lnSpc>
              <a:spcBef>
                <a:spcPts val="170"/>
              </a:spcBef>
              <a:buAutoNum type="arabicPeriod"/>
              <a:tabLst>
                <a:tab pos="558165" algn="l"/>
              </a:tabLst>
            </a:pP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*Decentralized </a:t>
            </a:r>
            <a:r>
              <a:rPr sz="2850" spc="114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25" dirty="0">
                <a:solidFill>
                  <a:srgbClr val="FFFFFF"/>
                </a:solidFill>
                <a:latin typeface="Trebuchet MS"/>
                <a:cs typeface="Trebuchet MS"/>
              </a:rPr>
              <a:t>Trustless*: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Trebuchet MS"/>
                <a:cs typeface="Trebuchet MS"/>
              </a:rPr>
              <a:t>Operates</a:t>
            </a:r>
            <a:r>
              <a:rPr sz="28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without </a:t>
            </a:r>
            <a:r>
              <a:rPr sz="2850" spc="-20" dirty="0">
                <a:solidFill>
                  <a:srgbClr val="FFFFFF"/>
                </a:solidFill>
                <a:latin typeface="Trebuchet MS"/>
                <a:cs typeface="Trebuchet MS"/>
              </a:rPr>
              <a:t>intermediaries,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powered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3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8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smart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contracts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14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blockchain.</a:t>
            </a:r>
            <a:endParaRPr sz="28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1944" y="235090"/>
            <a:ext cx="8037830" cy="2136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39010" marR="5080" indent="-2226945">
              <a:lnSpc>
                <a:spcPct val="100499"/>
              </a:lnSpc>
              <a:spcBef>
                <a:spcPts val="70"/>
              </a:spcBef>
            </a:pPr>
            <a:r>
              <a:rPr spc="-200" dirty="0"/>
              <a:t>Key</a:t>
            </a:r>
            <a:r>
              <a:rPr spc="-310" dirty="0"/>
              <a:t> </a:t>
            </a:r>
            <a:r>
              <a:rPr spc="-125" dirty="0"/>
              <a:t>Benefits</a:t>
            </a:r>
            <a:r>
              <a:rPr spc="-385" dirty="0"/>
              <a:t> </a:t>
            </a:r>
            <a:r>
              <a:rPr dirty="0"/>
              <a:t>of</a:t>
            </a:r>
            <a:r>
              <a:rPr spc="-380" dirty="0"/>
              <a:t> </a:t>
            </a:r>
            <a:r>
              <a:rPr spc="-25" dirty="0"/>
              <a:t>the </a:t>
            </a:r>
            <a:r>
              <a:rPr spc="-10" dirty="0"/>
              <a:t>Protocol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03" y="2365248"/>
            <a:ext cx="3575304" cy="27462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79437" y="2064271"/>
            <a:ext cx="10878820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7045" indent="353060">
              <a:lnSpc>
                <a:spcPct val="100000"/>
              </a:lnSpc>
              <a:spcBef>
                <a:spcPts val="95"/>
              </a:spcBef>
              <a:buChar char="-"/>
              <a:tabLst>
                <a:tab pos="365760" algn="l"/>
              </a:tabLst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*Smart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Contract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Audits*: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Conducted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firms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CertiK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safety.</a:t>
            </a:r>
            <a:endParaRPr sz="3000">
              <a:latin typeface="Trebuchet MS"/>
              <a:cs typeface="Trebuchet MS"/>
            </a:endParaRPr>
          </a:p>
          <a:p>
            <a:pPr marL="12700" marR="5080" lvl="1" indent="450215">
              <a:lnSpc>
                <a:spcPct val="100000"/>
              </a:lnSpc>
              <a:buChar char="-"/>
              <a:tabLst>
                <a:tab pos="462915" algn="l"/>
              </a:tabLst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*Price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Oracles*: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Chainlink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oracles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accurate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pricing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assets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collateral.</a:t>
            </a:r>
            <a:endParaRPr sz="3000">
              <a:latin typeface="Trebuchet MS"/>
              <a:cs typeface="Trebuchet MS"/>
            </a:endParaRPr>
          </a:p>
          <a:p>
            <a:pPr marL="12700" marR="583565" lvl="1" indent="450215">
              <a:lnSpc>
                <a:spcPct val="100000"/>
              </a:lnSpc>
              <a:buChar char="-"/>
              <a:tabLst>
                <a:tab pos="462915" algn="l"/>
              </a:tabLst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*Liquidation</a:t>
            </a:r>
            <a:r>
              <a:rPr sz="3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Mechanism*: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Protects</a:t>
            </a:r>
            <a:r>
              <a:rPr sz="3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lenders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liquidating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under-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collateralized</a:t>
            </a:r>
            <a:r>
              <a:rPr sz="3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loans.</a:t>
            </a:r>
            <a:endParaRPr sz="3000">
              <a:latin typeface="Trebuchet MS"/>
              <a:cs typeface="Trebuchet MS"/>
            </a:endParaRPr>
          </a:p>
          <a:p>
            <a:pPr marL="12700" marR="400050" lvl="1" indent="450215">
              <a:lnSpc>
                <a:spcPct val="100000"/>
              </a:lnSpc>
              <a:buChar char="-"/>
              <a:tabLst>
                <a:tab pos="462915" algn="l"/>
              </a:tabLst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*Multi-signature</a:t>
            </a:r>
            <a:r>
              <a:rPr sz="3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Governance*: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multi-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signature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wallets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added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protocol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security.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3038" y="4248302"/>
            <a:ext cx="1081659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7820" indent="4267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39420" algn="l"/>
              </a:tabLst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*Multi-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Expansion*: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chains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Binance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Smart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Chain,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Avalanche.</a:t>
            </a:r>
            <a:endParaRPr sz="3000">
              <a:latin typeface="Trebuchet MS"/>
              <a:cs typeface="Trebuchet MS"/>
            </a:endParaRPr>
          </a:p>
          <a:p>
            <a:pPr marL="12700" marR="290830" indent="559435">
              <a:lnSpc>
                <a:spcPct val="100000"/>
              </a:lnSpc>
              <a:buAutoNum type="arabicPeriod"/>
              <a:tabLst>
                <a:tab pos="572135" algn="l"/>
              </a:tabLst>
            </a:pP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*New</a:t>
            </a:r>
            <a:r>
              <a:rPr sz="3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Features*: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Flash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loans,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liquidity</a:t>
            </a:r>
            <a:r>
              <a:rPr sz="3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mining,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token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 integration.</a:t>
            </a:r>
            <a:endParaRPr sz="3000">
              <a:latin typeface="Trebuchet MS"/>
              <a:cs typeface="Trebuchet MS"/>
            </a:endParaRPr>
          </a:p>
          <a:p>
            <a:pPr marL="12700" marR="5080" indent="564515">
              <a:lnSpc>
                <a:spcPct val="100000"/>
              </a:lnSpc>
              <a:buAutoNum type="arabicPeriod"/>
              <a:tabLst>
                <a:tab pos="577215" algn="l"/>
              </a:tabLst>
            </a:pP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*Scaling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Solutions*: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cheaper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cross-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transactions.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904865" marR="5080" indent="-2453640">
              <a:lnSpc>
                <a:spcPct val="100499"/>
              </a:lnSpc>
              <a:spcBef>
                <a:spcPts val="70"/>
              </a:spcBef>
            </a:pPr>
            <a:r>
              <a:rPr spc="-245" dirty="0"/>
              <a:t>Future</a:t>
            </a:r>
            <a:r>
              <a:rPr spc="-310" dirty="0"/>
              <a:t> </a:t>
            </a:r>
            <a:r>
              <a:rPr spc="-45" dirty="0"/>
              <a:t>Upgrades</a:t>
            </a:r>
            <a:r>
              <a:rPr spc="-409" dirty="0"/>
              <a:t> </a:t>
            </a:r>
            <a:r>
              <a:rPr spc="-25" dirty="0"/>
              <a:t>and </a:t>
            </a:r>
            <a:r>
              <a:rPr spc="-60" dirty="0"/>
              <a:t>Roadmap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439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Cross-Chain Lending and Borrowing Protocol: Bridging Ethereum and Polygon</vt:lpstr>
      <vt:lpstr>Introduction to Decentralized Finance (DeFi)</vt:lpstr>
      <vt:lpstr>Problem Statement: Fragmented Blockchain Ecosystems</vt:lpstr>
      <vt:lpstr>Solution: Cross-Chain Borrowing and Lending Protocol</vt:lpstr>
      <vt:lpstr>Slide 5</vt:lpstr>
      <vt:lpstr>Cross-Chain Architecture</vt:lpstr>
      <vt:lpstr>Key Benefits of the Protocol</vt:lpstr>
      <vt:lpstr>Slide 8</vt:lpstr>
      <vt:lpstr>Future Upgrades and Roadmap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sriram</cp:lastModifiedBy>
  <cp:revision>1</cp:revision>
  <dcterms:created xsi:type="dcterms:W3CDTF">2024-12-16T15:57:21Z</dcterms:created>
  <dcterms:modified xsi:type="dcterms:W3CDTF">2025-01-25T05:04:39Z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2024-12-16T00:00:00Z</vt:filetime>
  </property>
  <property fmtid="{D5CDD505-2E9C-101B-9397-08002B2CF9AE}" pid="5" name="Producer">
    <vt:lpwstr>GPL Ghostscript 10.04.0</vt:lpwstr>
  </property>
</Properties>
</file>