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1" r:id="rId18"/>
    <p:sldId id="272" r:id="rId19"/>
  </p:sldIdLst>
  <p:sldSz cx="9144000" cy="5143500" type="screen16x9"/>
  <p:notesSz cx="6858000" cy="9144000"/>
  <p:embeddedFontLst>
    <p:embeddedFont>
      <p:font typeface="Oswald" charset="0"/>
      <p:regular r:id="rId21"/>
      <p:bold r:id="rId22"/>
    </p:embeddedFont>
    <p:embeddedFont>
      <p:font typeface="Average"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4" d="100"/>
          <a:sy n="84" d="100"/>
        </p:scale>
        <p:origin x="-96" y="-31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803937c96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f803937c9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803937c96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f803937c9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f803937c96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f803937c9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803937c96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f803937c9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f803937c96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f803937c9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803937e74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f803937e7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f803937e74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f803937e74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f803937e7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f803937e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803937e74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f803937e7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f803937c9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f803937c9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803937c9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803937c9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f803937c96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f803937c9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f803937c96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f803937c9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f803937c96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f803937c9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f803937e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f803937e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f803937e7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f803937e7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803937c96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803937c9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Predictive Demand </a:t>
            </a:r>
            <a:r>
              <a:rPr lang="en-GB" dirty="0" err="1"/>
              <a:t>Modeling</a:t>
            </a:r>
            <a:r>
              <a:rPr lang="en-GB" dirty="0"/>
              <a:t> in the Logistics Industry</a:t>
            </a:r>
            <a:endParaRPr/>
          </a:p>
        </p:txBody>
      </p:sp>
      <p:sp>
        <p:nvSpPr>
          <p:cNvPr id="60" name="Google Shape;60;p13"/>
          <p:cNvSpPr txBox="1">
            <a:spLocks noGrp="1"/>
          </p:cNvSpPr>
          <p:nvPr>
            <p:ph type="subTitle" idx="1"/>
          </p:nvPr>
        </p:nvSpPr>
        <p:spPr>
          <a:xfrm>
            <a:off x="547072" y="3612444"/>
            <a:ext cx="7801500" cy="355032"/>
          </a:xfrm>
          <a:prstGeom prst="rect">
            <a:avLst/>
          </a:prstGeom>
        </p:spPr>
        <p:txBody>
          <a:bodyPr spcFirstLastPara="1" wrap="square" lIns="91425" tIns="91425" rIns="91425" bIns="91425" anchor="t" anchorCtr="0">
            <a:normAutofit fontScale="25000" lnSpcReduction="20000"/>
          </a:bodyPr>
          <a:lstStyle/>
          <a:p>
            <a:pPr marL="0" lvl="0" indent="0" algn="r" rtl="0">
              <a:spcBef>
                <a:spcPts val="0"/>
              </a:spcBef>
              <a:spcAft>
                <a:spcPts val="0"/>
              </a:spcAft>
              <a:buNone/>
            </a:pPr>
            <a:r>
              <a:rPr lang="en-US" dirty="0" smtClean="0"/>
              <a:t>                              </a:t>
            </a:r>
            <a:r>
              <a:rPr lang="en-US" sz="4800" dirty="0" smtClean="0"/>
              <a:t>Presented by </a:t>
            </a:r>
          </a:p>
          <a:p>
            <a:pPr marL="0" lvl="0" indent="0" algn="r" rtl="0">
              <a:spcBef>
                <a:spcPts val="0"/>
              </a:spcBef>
              <a:spcAft>
                <a:spcPts val="0"/>
              </a:spcAft>
              <a:buNone/>
            </a:pPr>
            <a:r>
              <a:rPr lang="en-US" sz="6400" dirty="0" smtClean="0"/>
              <a:t>                                                                                  </a:t>
            </a:r>
            <a:r>
              <a:rPr lang="en-US" sz="6400" dirty="0" smtClean="0">
                <a:solidFill>
                  <a:srgbClr val="FFFF00"/>
                </a:solidFill>
              </a:rPr>
              <a:t>S.SRIRAM</a:t>
            </a:r>
            <a:endParaRPr sz="640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Total sales of each family</a:t>
            </a:r>
            <a:endParaRPr/>
          </a:p>
        </p:txBody>
      </p:sp>
      <p:pic>
        <p:nvPicPr>
          <p:cNvPr id="114" name="Google Shape;114;p22"/>
          <p:cNvPicPr preferRelativeResize="0"/>
          <p:nvPr/>
        </p:nvPicPr>
        <p:blipFill>
          <a:blip r:embed="rId3">
            <a:alphaModFix/>
          </a:blip>
          <a:stretch>
            <a:fillRect/>
          </a:stretch>
        </p:blipFill>
        <p:spPr>
          <a:xfrm>
            <a:off x="1316525" y="1307975"/>
            <a:ext cx="6788574" cy="310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Total Sales across years</a:t>
            </a:r>
            <a:endParaRPr/>
          </a:p>
        </p:txBody>
      </p:sp>
      <p:pic>
        <p:nvPicPr>
          <p:cNvPr id="120" name="Google Shape;120;p23"/>
          <p:cNvPicPr preferRelativeResize="0"/>
          <p:nvPr/>
        </p:nvPicPr>
        <p:blipFill>
          <a:blip r:embed="rId3">
            <a:alphaModFix/>
          </a:blip>
          <a:stretch>
            <a:fillRect/>
          </a:stretch>
        </p:blipFill>
        <p:spPr>
          <a:xfrm>
            <a:off x="944000" y="1017725"/>
            <a:ext cx="7255994"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Predicted Results</a:t>
            </a:r>
            <a:endParaRPr/>
          </a:p>
        </p:txBody>
      </p:sp>
      <p:pic>
        <p:nvPicPr>
          <p:cNvPr id="162" name="Google Shape;162;p30"/>
          <p:cNvPicPr preferRelativeResize="0"/>
          <p:nvPr/>
        </p:nvPicPr>
        <p:blipFill>
          <a:blip r:embed="rId3">
            <a:alphaModFix/>
          </a:blip>
          <a:stretch>
            <a:fillRect/>
          </a:stretch>
        </p:blipFill>
        <p:spPr>
          <a:xfrm>
            <a:off x="2407474" y="1017725"/>
            <a:ext cx="4171049" cy="391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 Selection</a:t>
            </a: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This project focuses on using XGBoost, a powerful machine learning , for time series forecasting. This aligns with the machine learning models mentioned in the presentation. You could expand your discussion to include why XGBoost was chosen over other models like ARIMA or LSTM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 Development</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We applied Bayesian optimization for hyperparameter tuning and used a time-based validation approach, which fits well with the model development slide. We evaluated the model using RMSE, which aligns with the evaluation metrics suggested in the presentation.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Prediction and Forecasting</a:t>
            </a:r>
            <a:endParaRPr/>
          </a:p>
        </p:txBody>
      </p:sp>
      <p:sp>
        <p:nvSpPr>
          <p:cNvPr id="138" name="Google Shape;13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This project involves making predictions and visualizing forecasted sales, which is in sync. You can further detail your scenario analysis or any stress testing you performed on the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 Deployment</a:t>
            </a:r>
            <a:endParaRPr/>
          </a:p>
        </p:txBody>
      </p:sp>
      <p:sp>
        <p:nvSpPr>
          <p:cNvPr id="144" name="Google Shape;14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While this project may not explicitly discuss deployment, we can extend our analysis to discuss how the model could be integrated into a retail business’s operations, similar to the logistics industry. Consider discussing potential automation and monitoring strategies.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Challenges and Limitations</a:t>
            </a:r>
            <a:endParaRPr/>
          </a:p>
        </p:txBody>
      </p:sp>
      <p:sp>
        <p:nvSpPr>
          <p:cNvPr id="150" name="Google Shape;15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This project touches on challenges like handling missing data and the potential impact of external factors (e.g., economic conditions represented by oil prices). This can be expanded to discuss the broader challenges of model accuracy, overfitting and data quality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a:t>Summary and Future Directions:</a:t>
            </a:r>
            <a:r>
              <a:rPr lang="en-GB"/>
              <a:t> This  project’s conclusion could summarize the key findings, such as the importance of feature engineering and the effectiveness of XGBoost for time series forecasting. We can suggest future improvements like incorporating additional external factors or testing with different model architectures.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project clearly addresses the importance of demand forecasting, particularly in retail, which is closely related to logistics. </a:t>
            </a:r>
            <a:endParaRPr/>
          </a:p>
          <a:p>
            <a:pPr marL="0" lvl="0" indent="0" algn="l" rtl="0">
              <a:spcBef>
                <a:spcPts val="1200"/>
              </a:spcBef>
              <a:spcAft>
                <a:spcPts val="1200"/>
              </a:spcAft>
              <a:buNone/>
            </a:pPr>
            <a:r>
              <a:rPr lang="en-GB"/>
              <a:t>It emphasizes how accurate sales forecasting can help manage inventory, staffing, and promotions, which are crucial for logistics as well.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Key Factors</a:t>
            </a:r>
            <a:endParaRPr/>
          </a:p>
        </p:txBody>
      </p:sp>
      <p:sp>
        <p:nvSpPr>
          <p:cNvPr id="72" name="Google Shape;72;p15"/>
          <p:cNvSpPr txBox="1">
            <a:spLocks noGrp="1"/>
          </p:cNvSpPr>
          <p:nvPr>
            <p:ph type="body" idx="1"/>
          </p:nvPr>
        </p:nvSpPr>
        <p:spPr>
          <a:xfrm>
            <a:off x="311700" y="1152475"/>
            <a:ext cx="8520600" cy="34164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B7B7B7"/>
                </a:solidFill>
              </a:rPr>
              <a:t>Economic Indicators, Seasonal Variations, Technological Advancements, and Regulatory Changes: </a:t>
            </a:r>
            <a:endParaRPr b="1">
              <a:solidFill>
                <a:srgbClr val="B7B7B7"/>
              </a:solidFill>
            </a:endParaRPr>
          </a:p>
          <a:p>
            <a:pPr marL="0" lvl="0" indent="0" algn="l" rtl="0">
              <a:spcBef>
                <a:spcPts val="1200"/>
              </a:spcBef>
              <a:spcAft>
                <a:spcPts val="1200"/>
              </a:spcAft>
              <a:buNone/>
            </a:pPr>
            <a:r>
              <a:rPr lang="en-GB">
                <a:solidFill>
                  <a:srgbClr val="B7B7B7"/>
                </a:solidFill>
              </a:rPr>
              <a:t>This project involves analyzing various factors like holidays (seasonal variations) and economic conditions (oil prices), which are analogous to the factors mentioned for logistics. This could be expanded to include broader economic indicators or industry-specific trends</a:t>
            </a:r>
            <a:endParaRPr>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Collection and Sources</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project uses historical sales data, economic indicators (oil prices), and potentially seasonal information. The data sources in this project include Kaggle datasets, which can be aligned with industry reports and company records in a broader context.</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Preprocessing</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We have worked on handling missing values, forward-filling oil prices, and creating features from the date column corresponds directly with the data preprocessing steps.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Exploratory Data Analysis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solidFill>
                  <a:srgbClr val="B7B7B7"/>
                </a:solidFill>
              </a:rPr>
              <a:t>Visualising Trends and Correlation Analysis</a:t>
            </a:r>
            <a:endParaRPr b="1">
              <a:solidFill>
                <a:srgbClr val="B7B7B7"/>
              </a:solidFill>
            </a:endParaRPr>
          </a:p>
          <a:p>
            <a:pPr marL="0" lvl="0" indent="0" algn="l" rtl="0">
              <a:spcBef>
                <a:spcPts val="1200"/>
              </a:spcBef>
              <a:spcAft>
                <a:spcPts val="1200"/>
              </a:spcAft>
              <a:buNone/>
            </a:pPr>
            <a:r>
              <a:rPr lang="en-GB">
                <a:solidFill>
                  <a:srgbClr val="B7B7B7"/>
                </a:solidFill>
              </a:rPr>
              <a:t>You conducted EDA by analyzing sales distribution, trends over time, and correlation between different features, which aligns with this slide’s focus on visualizing data trends and deriving key insights.</a:t>
            </a:r>
            <a:endParaRPr>
              <a:solidFill>
                <a:srgbClr val="B7B7B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Store-wise distribution of entries</a:t>
            </a:r>
            <a:endParaRPr/>
          </a:p>
        </p:txBody>
      </p:sp>
      <p:pic>
        <p:nvPicPr>
          <p:cNvPr id="96" name="Google Shape;96;p19"/>
          <p:cNvPicPr preferRelativeResize="0"/>
          <p:nvPr/>
        </p:nvPicPr>
        <p:blipFill>
          <a:blip r:embed="rId3">
            <a:alphaModFix/>
          </a:blip>
          <a:stretch>
            <a:fillRect/>
          </a:stretch>
        </p:blipFill>
        <p:spPr>
          <a:xfrm>
            <a:off x="1210850" y="1152472"/>
            <a:ext cx="6600701" cy="353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Total Sales per Store</a:t>
            </a:r>
            <a:endParaRPr/>
          </a:p>
        </p:txBody>
      </p:sp>
      <p:pic>
        <p:nvPicPr>
          <p:cNvPr id="102" name="Google Shape;102;p20"/>
          <p:cNvPicPr preferRelativeResize="0"/>
          <p:nvPr/>
        </p:nvPicPr>
        <p:blipFill>
          <a:blip r:embed="rId3">
            <a:alphaModFix/>
          </a:blip>
          <a:stretch>
            <a:fillRect/>
          </a:stretch>
        </p:blipFill>
        <p:spPr>
          <a:xfrm>
            <a:off x="1351775" y="1152471"/>
            <a:ext cx="6116982" cy="341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Number of entries in each family</a:t>
            </a:r>
            <a:endParaRPr/>
          </a:p>
        </p:txBody>
      </p:sp>
      <p:pic>
        <p:nvPicPr>
          <p:cNvPr id="108" name="Google Shape;108;p21"/>
          <p:cNvPicPr preferRelativeResize="0"/>
          <p:nvPr/>
        </p:nvPicPr>
        <p:blipFill>
          <a:blip r:embed="rId3">
            <a:alphaModFix/>
          </a:blip>
          <a:stretch>
            <a:fillRect/>
          </a:stretch>
        </p:blipFill>
        <p:spPr>
          <a:xfrm>
            <a:off x="2052612" y="1152475"/>
            <a:ext cx="5038776" cy="36879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521</Words>
  <PresentationFormat>On-screen Show (16:9)</PresentationFormat>
  <Paragraphs>34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Oswald</vt:lpstr>
      <vt:lpstr>Average</vt:lpstr>
      <vt:lpstr>Slate</vt:lpstr>
      <vt:lpstr>Predictive Demand Modeling in the Logistics Industry</vt:lpstr>
      <vt:lpstr>Objective</vt:lpstr>
      <vt:lpstr>Key Factors</vt:lpstr>
      <vt:lpstr>Data Collection and Sources</vt:lpstr>
      <vt:lpstr>Data Preprocessing</vt:lpstr>
      <vt:lpstr>Exploratory Data Analysis</vt:lpstr>
      <vt:lpstr>Store-wise distribution of entries</vt:lpstr>
      <vt:lpstr>Total Sales per Store</vt:lpstr>
      <vt:lpstr>Number of entries in each family</vt:lpstr>
      <vt:lpstr>Total sales of each family</vt:lpstr>
      <vt:lpstr>Total Sales across years</vt:lpstr>
      <vt:lpstr>Predicted Results</vt:lpstr>
      <vt:lpstr>Model Selection</vt:lpstr>
      <vt:lpstr>Model Development</vt:lpstr>
      <vt:lpstr>Prediction and Forecasting</vt:lpstr>
      <vt:lpstr>Model Deployment</vt:lpstr>
      <vt:lpstr>Challenges and Limitations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Demand Modeling in the Logistics Industry</dc:title>
  <cp:lastModifiedBy>sriram</cp:lastModifiedBy>
  <cp:revision>1</cp:revision>
  <dcterms:modified xsi:type="dcterms:W3CDTF">2024-08-31T22:57:33Z</dcterms:modified>
</cp:coreProperties>
</file>