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7A3A0-D873-4D32-A62A-B4EF932FB37D}" type="datetimeFigureOut">
              <a:rPr lang="en-US" smtClean="0"/>
              <a:t>20-Aug-22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6EE85-DC18-4FEA-9A79-E66D379E7C85}" type="slidenum">
              <a:rPr lang="en-US" smtClean="0"/>
              <a:t>‹#›</a:t>
            </a:fld>
            <a:endParaRPr lang="en-US"/>
          </a:p>
        </p:txBody>
      </p:sp>
    </p:spTree>
    <p:extLst>
      <p:ext uri="{BB962C8B-B14F-4D97-AF65-F5344CB8AC3E}">
        <p14:creationId xmlns:p14="http://schemas.microsoft.com/office/powerpoint/2010/main" val="370517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9870-85D2-F564-6BA3-A0C3E63EA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6DAD6-4BDE-A15A-7043-21CD3DADC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7670AE-EB72-A76A-FB05-A36B59602C0F}"/>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5" name="Footer Placeholder 4">
            <a:extLst>
              <a:ext uri="{FF2B5EF4-FFF2-40B4-BE49-F238E27FC236}">
                <a16:creationId xmlns:a16="http://schemas.microsoft.com/office/drawing/2014/main" id="{749D975C-1B32-3F4F-718B-F58FE8A08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C4CC6-80C0-DE47-86BB-77973E30A8A4}"/>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157727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43DF-222C-B588-568C-6E1DA851EF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C58F73-8F85-28D5-BC28-D5A7D44BB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A5A65-8DA7-A544-7D8B-E14F00504FB5}"/>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5" name="Footer Placeholder 4">
            <a:extLst>
              <a:ext uri="{FF2B5EF4-FFF2-40B4-BE49-F238E27FC236}">
                <a16:creationId xmlns:a16="http://schemas.microsoft.com/office/drawing/2014/main" id="{5D3E4B77-B914-E014-18B0-A40865E8D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B266-A159-3E01-DBA8-446BA08293A8}"/>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141345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3162D-BC74-D4AB-78B4-4582778C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ADA3A9-BECF-1ED1-EBA9-08C274D26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0B535-930F-18D9-3F48-D68C909A1483}"/>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5" name="Footer Placeholder 4">
            <a:extLst>
              <a:ext uri="{FF2B5EF4-FFF2-40B4-BE49-F238E27FC236}">
                <a16:creationId xmlns:a16="http://schemas.microsoft.com/office/drawing/2014/main" id="{05E031F8-B0ED-40B5-6526-E9C7A39EC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504EA-B8BC-D16A-4550-5627EB276042}"/>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296050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2782-7218-5F68-BB46-FDB8DDD1E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B748E-06E6-4985-2EFE-75D3FFF4A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4B2FC-6920-54D3-B0BD-0F6E34F31D76}"/>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5" name="Footer Placeholder 4">
            <a:extLst>
              <a:ext uri="{FF2B5EF4-FFF2-40B4-BE49-F238E27FC236}">
                <a16:creationId xmlns:a16="http://schemas.microsoft.com/office/drawing/2014/main" id="{F5F757ED-779A-11D9-FD92-FE2A3EB2B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6F2E7-6189-7F9C-6F1A-FF961744209E}"/>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311133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6206-F913-4D31-58E5-2C29EE717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13A3AB-8201-ABE2-4BEC-D987F8F7F7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A5F1EC-F5D4-8A13-A925-83E29DECE4CF}"/>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5" name="Footer Placeholder 4">
            <a:extLst>
              <a:ext uri="{FF2B5EF4-FFF2-40B4-BE49-F238E27FC236}">
                <a16:creationId xmlns:a16="http://schemas.microsoft.com/office/drawing/2014/main" id="{E717A9CE-404C-C7AA-72C0-CBE2CD121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D4CB1-7F23-39BD-752C-91A04B22BC68}"/>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179011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5657-60DA-33B9-AD71-484EC8876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C9701-9814-D0CE-2C88-FEE2F162F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A2587-8593-B410-A465-EB5A0F948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A237DC-57B1-E5A5-6E96-673D0C4EDCAA}"/>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6" name="Footer Placeholder 5">
            <a:extLst>
              <a:ext uri="{FF2B5EF4-FFF2-40B4-BE49-F238E27FC236}">
                <a16:creationId xmlns:a16="http://schemas.microsoft.com/office/drawing/2014/main" id="{1E47CA1A-441E-2DBA-F8ED-9E8719C43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FD391-95E5-821F-292B-2469F33494AC}"/>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83402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09D7-3AE3-AC53-2E67-D01E7F1DC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6A7C7-F49F-E217-2962-65FC104BE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66A67-EA1C-0A4B-E4E5-73FA60914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7094F-C3D8-E965-C735-461359189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DCDF8-7DD0-29DC-B50D-8A754FF2A6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BCB9A-3A0B-5BC2-B485-9E6548F49699}"/>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8" name="Footer Placeholder 7">
            <a:extLst>
              <a:ext uri="{FF2B5EF4-FFF2-40B4-BE49-F238E27FC236}">
                <a16:creationId xmlns:a16="http://schemas.microsoft.com/office/drawing/2014/main" id="{8E6C5F0E-2572-87F3-EE57-304887CF94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2DB52D-17D9-CBC2-CF29-B3BA2187C4F3}"/>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72124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6295-EC5E-2F7D-B358-BB81FF8314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43F29-6A25-706E-EC42-9F5FC63E35C0}"/>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4" name="Footer Placeholder 3">
            <a:extLst>
              <a:ext uri="{FF2B5EF4-FFF2-40B4-BE49-F238E27FC236}">
                <a16:creationId xmlns:a16="http://schemas.microsoft.com/office/drawing/2014/main" id="{11AECC23-84B1-9965-A0CD-9DA79CEA0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61867-4A5C-1058-156B-F196DC545EC2}"/>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38102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7C4AFA-D963-0218-7EB4-41062F3C09BD}"/>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3" name="Footer Placeholder 2">
            <a:extLst>
              <a:ext uri="{FF2B5EF4-FFF2-40B4-BE49-F238E27FC236}">
                <a16:creationId xmlns:a16="http://schemas.microsoft.com/office/drawing/2014/main" id="{72E1FEC8-E67A-6DD6-630D-91A59FBA73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FE0270-537A-B26E-C99D-398AFA954300}"/>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105422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9774-CC3C-985A-8641-446B6FF4E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A0EB43-8F11-3EED-47E8-A7D0FCA43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A4E5D-AD24-C65B-D6F7-580FE8474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A8E64-9E24-4264-9584-A3117CE6C213}"/>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6" name="Footer Placeholder 5">
            <a:extLst>
              <a:ext uri="{FF2B5EF4-FFF2-40B4-BE49-F238E27FC236}">
                <a16:creationId xmlns:a16="http://schemas.microsoft.com/office/drawing/2014/main" id="{B47FEA68-9293-AD04-7284-E378932D4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E21EC-63F4-56A1-B3F1-B52871371BEE}"/>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398413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42F3-F7C3-ED50-8FC4-D66402781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C8F1BF-E091-05E8-BFEE-DF64D799F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4AC23-7454-F734-AF0E-1A9D1CC2F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CEE57-67A5-84DF-AC5C-BA081358FB5F}"/>
              </a:ext>
            </a:extLst>
          </p:cNvPr>
          <p:cNvSpPr>
            <a:spLocks noGrp="1"/>
          </p:cNvSpPr>
          <p:nvPr>
            <p:ph type="dt" sz="half" idx="10"/>
          </p:nvPr>
        </p:nvSpPr>
        <p:spPr/>
        <p:txBody>
          <a:bodyPr/>
          <a:lstStyle/>
          <a:p>
            <a:fld id="{14B89FE7-AA2C-4B86-AC53-404AEE277399}" type="datetimeFigureOut">
              <a:rPr lang="en-US" smtClean="0"/>
              <a:t>20-Aug-22</a:t>
            </a:fld>
            <a:endParaRPr lang="en-US"/>
          </a:p>
        </p:txBody>
      </p:sp>
      <p:sp>
        <p:nvSpPr>
          <p:cNvPr id="6" name="Footer Placeholder 5">
            <a:extLst>
              <a:ext uri="{FF2B5EF4-FFF2-40B4-BE49-F238E27FC236}">
                <a16:creationId xmlns:a16="http://schemas.microsoft.com/office/drawing/2014/main" id="{8A874F36-4A6E-FA3B-C243-39736CE06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FEB06-20BA-7732-F241-F80B395CEAE4}"/>
              </a:ext>
            </a:extLst>
          </p:cNvPr>
          <p:cNvSpPr>
            <a:spLocks noGrp="1"/>
          </p:cNvSpPr>
          <p:nvPr>
            <p:ph type="sldNum" sz="quarter" idx="12"/>
          </p:nvPr>
        </p:nvSpPr>
        <p:spPr/>
        <p:txBody>
          <a:bodyPr/>
          <a:lstStyle/>
          <a:p>
            <a:fld id="{7E453815-A34E-4024-BA31-727EDD296BB5}" type="slidenum">
              <a:rPr lang="en-US" smtClean="0"/>
              <a:t>‹#›</a:t>
            </a:fld>
            <a:endParaRPr lang="en-US"/>
          </a:p>
        </p:txBody>
      </p:sp>
    </p:spTree>
    <p:extLst>
      <p:ext uri="{BB962C8B-B14F-4D97-AF65-F5344CB8AC3E}">
        <p14:creationId xmlns:p14="http://schemas.microsoft.com/office/powerpoint/2010/main" val="174973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D8336-C0C4-F8A3-9C67-36469C798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8C98F7-1D35-1CD1-7148-9228A6E4F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0B73C-9AD2-FAEE-D07D-6854E509A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89FE7-AA2C-4B86-AC53-404AEE277399}" type="datetimeFigureOut">
              <a:rPr lang="en-US" smtClean="0"/>
              <a:t>20-Aug-22</a:t>
            </a:fld>
            <a:endParaRPr lang="en-US"/>
          </a:p>
        </p:txBody>
      </p:sp>
      <p:sp>
        <p:nvSpPr>
          <p:cNvPr id="5" name="Footer Placeholder 4">
            <a:extLst>
              <a:ext uri="{FF2B5EF4-FFF2-40B4-BE49-F238E27FC236}">
                <a16:creationId xmlns:a16="http://schemas.microsoft.com/office/drawing/2014/main" id="{03B2549D-AD08-5460-3DBB-0C7C9130B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0B59C-63E9-6DBD-F334-17ED89D1A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53815-A34E-4024-BA31-727EDD296BB5}" type="slidenum">
              <a:rPr lang="en-US" smtClean="0"/>
              <a:t>‹#›</a:t>
            </a:fld>
            <a:endParaRPr lang="en-US"/>
          </a:p>
        </p:txBody>
      </p:sp>
    </p:spTree>
    <p:extLst>
      <p:ext uri="{BB962C8B-B14F-4D97-AF65-F5344CB8AC3E}">
        <p14:creationId xmlns:p14="http://schemas.microsoft.com/office/powerpoint/2010/main" val="233073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A81E-FF6C-0FAE-D90B-3C510CD3E931}"/>
              </a:ext>
            </a:extLst>
          </p:cNvPr>
          <p:cNvSpPr>
            <a:spLocks noGrp="1"/>
          </p:cNvSpPr>
          <p:nvPr>
            <p:ph type="ctrTitle"/>
          </p:nvPr>
        </p:nvSpPr>
        <p:spPr/>
        <p:txBody>
          <a:bodyPr/>
          <a:lstStyle/>
          <a:p>
            <a:r>
              <a:rPr lang="en-US" dirty="0">
                <a:solidFill>
                  <a:srgbClr val="0070C0"/>
                </a:solidFill>
              </a:rPr>
              <a:t>DIGITAL IDENTIFICATION-AI</a:t>
            </a:r>
          </a:p>
        </p:txBody>
      </p:sp>
      <p:sp>
        <p:nvSpPr>
          <p:cNvPr id="3" name="Subtitle 2">
            <a:extLst>
              <a:ext uri="{FF2B5EF4-FFF2-40B4-BE49-F238E27FC236}">
                <a16:creationId xmlns:a16="http://schemas.microsoft.com/office/drawing/2014/main" id="{C9E0B260-06E6-336C-6D11-594D1532F9FB}"/>
              </a:ext>
            </a:extLst>
          </p:cNvPr>
          <p:cNvSpPr>
            <a:spLocks noGrp="1"/>
          </p:cNvSpPr>
          <p:nvPr>
            <p:ph type="subTitle" idx="1"/>
          </p:nvPr>
        </p:nvSpPr>
        <p:spPr/>
        <p:txBody>
          <a:bodyPr/>
          <a:lstStyle/>
          <a:p>
            <a:endParaRPr lang="en-US" dirty="0"/>
          </a:p>
          <a:p>
            <a:r>
              <a:rPr lang="en-US" dirty="0"/>
              <a:t>PRESENTED BY </a:t>
            </a:r>
          </a:p>
          <a:p>
            <a:r>
              <a:rPr lang="en-US" dirty="0"/>
              <a:t>[S.SRIRAM]</a:t>
            </a:r>
          </a:p>
        </p:txBody>
      </p:sp>
      <p:sp>
        <p:nvSpPr>
          <p:cNvPr id="4" name="Google Shape;342;p1">
            <a:extLst>
              <a:ext uri="{FF2B5EF4-FFF2-40B4-BE49-F238E27FC236}">
                <a16:creationId xmlns:a16="http://schemas.microsoft.com/office/drawing/2014/main" id="{1B5373AB-3CEC-14B4-46D6-436DB2CAB492}"/>
              </a:ext>
            </a:extLst>
          </p:cNvPr>
          <p:cNvSpPr txBox="1"/>
          <p:nvPr/>
        </p:nvSpPr>
        <p:spPr>
          <a:xfrm>
            <a:off x="9076600" y="156767"/>
            <a:ext cx="3181600" cy="800179"/>
          </a:xfrm>
          <a:prstGeom prst="rect">
            <a:avLst/>
          </a:prstGeom>
          <a:noFill/>
          <a:ln>
            <a:noFill/>
          </a:ln>
        </p:spPr>
        <p:txBody>
          <a:bodyPr spcFirstLastPara="1" wrap="square" lIns="121900" tIns="121900" rIns="121900" bIns="121900" anchor="t" anchorCtr="0">
            <a:spAutoFit/>
          </a:bodyPr>
          <a:lstStyle/>
          <a:p>
            <a:pPr algn="ctr">
              <a:lnSpc>
                <a:spcPct val="150000"/>
              </a:lnSpc>
            </a:pPr>
            <a:r>
              <a:rPr lang="en" sz="2400" dirty="0">
                <a:solidFill>
                  <a:schemeClr val="dk1"/>
                </a:solidFill>
                <a:latin typeface="Lato"/>
                <a:ea typeface="Lato"/>
                <a:cs typeface="Lato"/>
                <a:sym typeface="Lato"/>
              </a:rPr>
              <a:t>Technology Partner</a:t>
            </a:r>
            <a:endParaRPr sz="1333" dirty="0"/>
          </a:p>
        </p:txBody>
      </p:sp>
      <p:pic>
        <p:nvPicPr>
          <p:cNvPr id="5" name="Google Shape;341;p1">
            <a:extLst>
              <a:ext uri="{FF2B5EF4-FFF2-40B4-BE49-F238E27FC236}">
                <a16:creationId xmlns:a16="http://schemas.microsoft.com/office/drawing/2014/main" id="{DB8B2C50-64B5-949B-B624-B079BB09ED82}"/>
              </a:ext>
            </a:extLst>
          </p:cNvPr>
          <p:cNvPicPr preferRelativeResize="0"/>
          <p:nvPr/>
        </p:nvPicPr>
        <p:blipFill>
          <a:blip r:embed="rId2">
            <a:alphaModFix/>
          </a:blip>
          <a:stretch>
            <a:fillRect/>
          </a:stretch>
        </p:blipFill>
        <p:spPr>
          <a:xfrm>
            <a:off x="9076600" y="360467"/>
            <a:ext cx="2980304" cy="985200"/>
          </a:xfrm>
          <a:prstGeom prst="rect">
            <a:avLst/>
          </a:prstGeom>
          <a:noFill/>
          <a:ln>
            <a:noFill/>
          </a:ln>
        </p:spPr>
      </p:pic>
    </p:spTree>
    <p:extLst>
      <p:ext uri="{BB962C8B-B14F-4D97-AF65-F5344CB8AC3E}">
        <p14:creationId xmlns:p14="http://schemas.microsoft.com/office/powerpoint/2010/main" val="2894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659505" y="306067"/>
            <a:ext cx="11040000" cy="7680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2800"/>
            </a:pPr>
            <a:r>
              <a:rPr lang="en" sz="2667" dirty="0">
                <a:latin typeface="Times New Roman" panose="02020603050405020304" pitchFamily="18" charset="0"/>
                <a:cs typeface="Times New Roman" panose="02020603050405020304" pitchFamily="18" charset="0"/>
              </a:rPr>
              <a:t>Problem Statement</a:t>
            </a:r>
            <a:endParaRPr sz="2667" dirty="0">
              <a:latin typeface="Times New Roman" panose="02020603050405020304" pitchFamily="18" charset="0"/>
              <a:cs typeface="Times New Roman" panose="02020603050405020304" pitchFamily="18" charset="0"/>
            </a:endParaRPr>
          </a:p>
        </p:txBody>
      </p:sp>
      <p:sp>
        <p:nvSpPr>
          <p:cNvPr id="348" name="Google Shape;348;p2"/>
          <p:cNvSpPr txBox="1"/>
          <p:nvPr/>
        </p:nvSpPr>
        <p:spPr>
          <a:xfrm>
            <a:off x="683167" y="1535067"/>
            <a:ext cx="10984800" cy="4552400"/>
          </a:xfrm>
          <a:prstGeom prst="rect">
            <a:avLst/>
          </a:prstGeom>
          <a:noFill/>
          <a:ln>
            <a:noFill/>
          </a:ln>
        </p:spPr>
        <p:txBody>
          <a:bodyPr spcFirstLastPara="1" wrap="square" lIns="121900" tIns="121900" rIns="121900" bIns="121900" anchor="t" anchorCtr="0">
            <a:noAutofit/>
          </a:bodyPr>
          <a:lstStyle/>
          <a:p>
            <a:pPr>
              <a:buClr>
                <a:srgbClr val="000000"/>
              </a:buClr>
              <a:buSzPts val="1400"/>
            </a:pPr>
            <a:r>
              <a:rPr lang="en-US" sz="2400" dirty="0">
                <a:latin typeface="Times New Roman" panose="02020603050405020304" pitchFamily="18" charset="0"/>
                <a:cs typeface="Times New Roman" panose="02020603050405020304" pitchFamily="18" charset="0"/>
              </a:rPr>
              <a:t>physical identity documents that are straightforward to issue, manage and verify, delivering a powerful tool to fight ID fraud, reduce red tape and boost efficiency.</a:t>
            </a:r>
          </a:p>
          <a:p>
            <a:pPr>
              <a:buClr>
                <a:srgbClr val="000000"/>
              </a:buClr>
              <a:buSzPts val="1400"/>
            </a:pPr>
            <a:endParaRPr lang="en-US" sz="1867" dirty="0">
              <a:solidFill>
                <a:srgbClr val="5B5B5B"/>
              </a:solidFill>
              <a:latin typeface="gibson"/>
              <a:ea typeface="Lato"/>
              <a:cs typeface="Lato"/>
              <a:sym typeface="Lato"/>
            </a:endParaRPr>
          </a:p>
          <a:p>
            <a:pPr>
              <a:buClr>
                <a:srgbClr val="000000"/>
              </a:buClr>
              <a:buSzPts val="1400"/>
            </a:pPr>
            <a:endParaRPr lang="en-US" sz="2400" dirty="0">
              <a:solidFill>
                <a:srgbClr val="5B5B5B"/>
              </a:solidFill>
              <a:latin typeface="gibson"/>
              <a:ea typeface="Lato"/>
              <a:cs typeface="Lato"/>
              <a:sym typeface="Lato"/>
            </a:endParaRPr>
          </a:p>
          <a:p>
            <a:pPr>
              <a:buClr>
                <a:srgbClr val="000000"/>
              </a:buClr>
              <a:buSzPts val="1400"/>
            </a:pPr>
            <a:endParaRPr sz="1867"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659505" y="306067"/>
            <a:ext cx="11040000" cy="7680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2800"/>
            </a:pPr>
            <a:r>
              <a:rPr lang="en" sz="2667" dirty="0">
                <a:solidFill>
                  <a:srgbClr val="222222"/>
                </a:solidFill>
                <a:highlight>
                  <a:srgbClr val="FFFFFF"/>
                </a:highlight>
              </a:rPr>
              <a:t>User Segment &amp; Pain Points</a:t>
            </a:r>
            <a:endParaRPr sz="2667" dirty="0"/>
          </a:p>
        </p:txBody>
      </p:sp>
      <p:sp>
        <p:nvSpPr>
          <p:cNvPr id="354" name="Google Shape;354;p3"/>
          <p:cNvSpPr txBox="1"/>
          <p:nvPr/>
        </p:nvSpPr>
        <p:spPr>
          <a:xfrm>
            <a:off x="683167" y="1535067"/>
            <a:ext cx="10984800" cy="4552400"/>
          </a:xfrm>
          <a:prstGeom prst="rect">
            <a:avLst/>
          </a:prstGeom>
          <a:noFill/>
          <a:ln>
            <a:noFill/>
          </a:ln>
        </p:spPr>
        <p:txBody>
          <a:bodyPr spcFirstLastPara="1" wrap="square" lIns="121900" tIns="121900" rIns="121900" bIns="121900" anchor="t" anchorCtr="0">
            <a:noAutofit/>
          </a:bodyPr>
          <a:lstStyle/>
          <a:p>
            <a:pPr>
              <a:lnSpc>
                <a:spcPct val="115000"/>
              </a:lnSpc>
              <a:spcBef>
                <a:spcPts val="1333"/>
              </a:spcBef>
              <a:buClr>
                <a:srgbClr val="000000"/>
              </a:buClr>
              <a:buSzPts val="1400"/>
            </a:pPr>
            <a:r>
              <a:rPr lang="en-US" sz="2400" dirty="0">
                <a:solidFill>
                  <a:srgbClr val="323648"/>
                </a:solidFill>
                <a:latin typeface="Times New Roman" panose="02020603050405020304" pitchFamily="18" charset="0"/>
                <a:cs typeface="Times New Roman" panose="02020603050405020304" pitchFamily="18" charset="0"/>
              </a:rPr>
              <a:t>Customer service executives are often loaded with too many requests and they fail to provide the required attention to each customer</a:t>
            </a:r>
            <a:endParaRPr lang="en" sz="24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a:lnSpc>
                <a:spcPct val="115000"/>
              </a:lnSpc>
              <a:spcBef>
                <a:spcPts val="1333"/>
              </a:spcBef>
              <a:buClr>
                <a:srgbClr val="000000"/>
              </a:buClr>
              <a:buSzPts val="1400"/>
            </a:pPr>
            <a:r>
              <a:rPr lang="en" sz="1867" dirty="0">
                <a:solidFill>
                  <a:srgbClr val="222222"/>
                </a:solidFill>
                <a:highlight>
                  <a:srgbClr val="FFFFFF"/>
                </a:highlight>
                <a:latin typeface="Lato"/>
                <a:ea typeface="Lato"/>
                <a:cs typeface="Lato"/>
                <a:sym typeface="Lato"/>
              </a:rPr>
              <a:t> examples : Cusomt</a:t>
            </a:r>
            <a:r>
              <a:rPr lang="en" sz="2400" dirty="0">
                <a:solidFill>
                  <a:srgbClr val="222222"/>
                </a:solidFill>
                <a:highlight>
                  <a:srgbClr val="FFFFFF"/>
                </a:highlight>
                <a:latin typeface="Lato"/>
                <a:ea typeface="Lato"/>
                <a:cs typeface="Lato"/>
                <a:sym typeface="Lato"/>
              </a:rPr>
              <a:t>er verification process takes long time to open a new account.</a:t>
            </a:r>
            <a:endParaRPr lang="en" sz="1867" dirty="0">
              <a:solidFill>
                <a:srgbClr val="222222"/>
              </a:solidFill>
              <a:highlight>
                <a:srgbClr val="FFFFFF"/>
              </a:highlight>
              <a:latin typeface="Lato"/>
              <a:ea typeface="Lato"/>
              <a:cs typeface="Lato"/>
              <a:sym typeface="Lato"/>
            </a:endParaRPr>
          </a:p>
          <a:p>
            <a:pPr>
              <a:lnSpc>
                <a:spcPct val="115000"/>
              </a:lnSpc>
              <a:spcBef>
                <a:spcPts val="1333"/>
              </a:spcBef>
              <a:buClr>
                <a:srgbClr val="000000"/>
              </a:buClr>
              <a:buSzPts val="1400"/>
            </a:pPr>
            <a:endParaRPr sz="1867" dirty="0">
              <a:solidFill>
                <a:srgbClr val="222222"/>
              </a:solidFill>
              <a:highlight>
                <a:srgbClr val="FFFFFF"/>
              </a:highlight>
              <a:latin typeface="Lato"/>
              <a:ea typeface="Lato"/>
              <a:cs typeface="Lato"/>
              <a:sym typeface="Lato"/>
            </a:endParaRPr>
          </a:p>
          <a:p>
            <a:pPr>
              <a:lnSpc>
                <a:spcPct val="115000"/>
              </a:lnSpc>
              <a:spcBef>
                <a:spcPts val="1333"/>
              </a:spcBef>
              <a:spcAft>
                <a:spcPts val="1333"/>
              </a:spcAft>
              <a:buClr>
                <a:srgbClr val="000000"/>
              </a:buClr>
              <a:buSzPts val="1200"/>
            </a:pPr>
            <a:endParaRPr sz="1600"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81567" y="1636667"/>
            <a:ext cx="10984800" cy="4552400"/>
          </a:xfrm>
          <a:prstGeom prst="rect">
            <a:avLst/>
          </a:prstGeom>
          <a:noFill/>
          <a:ln>
            <a:noFill/>
          </a:ln>
        </p:spPr>
        <p:txBody>
          <a:bodyPr spcFirstLastPara="1" wrap="square" lIns="121900" tIns="121900" rIns="121900" bIns="121900" anchor="t" anchorCtr="0">
            <a:noAutofit/>
          </a:bodyPr>
          <a:lstStyle/>
          <a:p>
            <a:pPr>
              <a:lnSpc>
                <a:spcPct val="115000"/>
              </a:lnSpc>
              <a:spcBef>
                <a:spcPts val="1333"/>
              </a:spcBef>
              <a:spcAft>
                <a:spcPts val="1333"/>
              </a:spcAft>
              <a:buClr>
                <a:srgbClr val="000000"/>
              </a:buClr>
              <a:buSzPts val="1400"/>
            </a:pPr>
            <a:r>
              <a:rPr lang="en" sz="2400" dirty="0">
                <a:solidFill>
                  <a:srgbClr val="222222"/>
                </a:solidFill>
                <a:highlight>
                  <a:srgbClr val="FFFFFF"/>
                </a:highlight>
                <a:latin typeface="Lato"/>
                <a:ea typeface="Lato"/>
                <a:cs typeface="Lato"/>
                <a:sym typeface="Lato"/>
              </a:rPr>
              <a:t>Digital Identification system –using Artifical Intelligence Techniques</a:t>
            </a:r>
            <a:endParaRPr sz="1867"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456305" y="306067"/>
            <a:ext cx="11040000" cy="7680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2800"/>
            </a:pPr>
            <a:r>
              <a:rPr lang="en" sz="2667"/>
              <a:t>Pre-Requisite</a:t>
            </a:r>
            <a:endParaRPr sz="266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5" y="1091467"/>
            <a:ext cx="11040000" cy="7680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2800"/>
            </a:pPr>
            <a:r>
              <a:rPr lang="en" sz="2667" dirty="0">
                <a:solidFill>
                  <a:srgbClr val="4A4548"/>
                </a:solidFill>
                <a:highlight>
                  <a:srgbClr val="FFFFFF"/>
                </a:highlight>
              </a:rPr>
              <a:t>Azure tools or resources</a:t>
            </a:r>
            <a:endParaRPr sz="2667" dirty="0"/>
          </a:p>
        </p:txBody>
      </p:sp>
      <p:sp>
        <p:nvSpPr>
          <p:cNvPr id="366" name="Google Shape;366;p5"/>
          <p:cNvSpPr txBox="1">
            <a:spLocks noGrp="1"/>
          </p:cNvSpPr>
          <p:nvPr>
            <p:ph type="title"/>
          </p:nvPr>
        </p:nvSpPr>
        <p:spPr>
          <a:xfrm>
            <a:off x="5" y="2693100"/>
            <a:ext cx="11040000" cy="768000"/>
          </a:xfrm>
          <a:prstGeom prst="rect">
            <a:avLst/>
          </a:prstGeom>
          <a:noFill/>
          <a:ln>
            <a:noFill/>
          </a:ln>
        </p:spPr>
        <p:txBody>
          <a:bodyPr spcFirstLastPara="1" vert="horz" wrap="square" lIns="121900" tIns="121900" rIns="121900" bIns="121900" rtlCol="0" anchor="t" anchorCtr="0">
            <a:noAutofit/>
          </a:bodyPr>
          <a:lstStyle/>
          <a:p>
            <a:r>
              <a:rPr lang="en" sz="1867" dirty="0">
                <a:solidFill>
                  <a:srgbClr val="4A4548"/>
                </a:solidFill>
                <a:highlight>
                  <a:srgbClr val="FFFFFF"/>
                </a:highlight>
              </a:rPr>
              <a:t>Azure tools - </a:t>
            </a:r>
            <a:r>
              <a:rPr lang="en-US" sz="1333" dirty="0" err="1">
                <a:solidFill>
                  <a:srgbClr val="FF0000"/>
                </a:solidFill>
                <a:latin typeface="Work Sans" panose="020B0604020202020204" pitchFamily="2" charset="0"/>
              </a:rPr>
              <a:t>CloudMonix</a:t>
            </a:r>
            <a:br>
              <a:rPr lang="en-US" sz="1333" dirty="0">
                <a:solidFill>
                  <a:srgbClr val="3A3A3A"/>
                </a:solidFill>
                <a:latin typeface="Work Sans" panose="020B0604020202020204" pitchFamily="2" charset="0"/>
              </a:rPr>
            </a:br>
            <a:endParaRPr sz="186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659505" y="306067"/>
            <a:ext cx="11040000" cy="7680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2800"/>
            </a:pPr>
            <a:r>
              <a:rPr lang="en" sz="2667" dirty="0"/>
              <a:t>Any Supporting Functional Documents</a:t>
            </a:r>
            <a:endParaRPr sz="2667" dirty="0"/>
          </a:p>
        </p:txBody>
      </p:sp>
      <p:sp>
        <p:nvSpPr>
          <p:cNvPr id="372" name="Google Shape;372;p6"/>
          <p:cNvSpPr txBox="1"/>
          <p:nvPr/>
        </p:nvSpPr>
        <p:spPr>
          <a:xfrm>
            <a:off x="683167" y="1535067"/>
            <a:ext cx="10984800" cy="4552400"/>
          </a:xfrm>
          <a:prstGeom prst="rect">
            <a:avLst/>
          </a:prstGeom>
          <a:noFill/>
          <a:ln>
            <a:noFill/>
          </a:ln>
        </p:spPr>
        <p:txBody>
          <a:bodyPr spcFirstLastPara="1" wrap="square" lIns="121900" tIns="121900" rIns="121900" bIns="121900" anchor="t" anchorCtr="0">
            <a:noAutofit/>
          </a:bodyPr>
          <a:lstStyle/>
          <a:p>
            <a:pPr>
              <a:buClr>
                <a:srgbClr val="000000"/>
              </a:buClr>
              <a:buSzPts val="1400"/>
            </a:pPr>
            <a:r>
              <a:rPr lang="en" sz="1867" dirty="0">
                <a:solidFill>
                  <a:srgbClr val="222222"/>
                </a:solidFill>
                <a:highlight>
                  <a:srgbClr val="FFFFFF"/>
                </a:highlight>
                <a:latin typeface="Lato"/>
                <a:ea typeface="Lato"/>
                <a:cs typeface="Lato"/>
                <a:sym typeface="Lato"/>
              </a:rPr>
              <a:t>Present your solution, talk about methodology, architecture &amp; scalability</a:t>
            </a:r>
            <a:endParaRPr sz="1867" dirty="0">
              <a:solidFill>
                <a:srgbClr val="000000"/>
              </a:solidFill>
              <a:latin typeface="Lato"/>
              <a:ea typeface="Lato"/>
              <a:cs typeface="Lato"/>
              <a:sym typeface="Lato"/>
            </a:endParaRPr>
          </a:p>
          <a:p>
            <a:pPr marL="1219170">
              <a:buClr>
                <a:srgbClr val="000000"/>
              </a:buClr>
              <a:buSzPts val="1200"/>
            </a:pPr>
            <a:endParaRPr sz="1600" dirty="0">
              <a:solidFill>
                <a:srgbClr val="000000"/>
              </a:solidFill>
              <a:latin typeface="Lato"/>
              <a:ea typeface="Lato"/>
              <a:cs typeface="Lato"/>
              <a:sym typeface="Lato"/>
            </a:endParaRPr>
          </a:p>
        </p:txBody>
      </p:sp>
      <p:pic>
        <p:nvPicPr>
          <p:cNvPr id="2" name="Picture 1">
            <a:extLst>
              <a:ext uri="{FF2B5EF4-FFF2-40B4-BE49-F238E27FC236}">
                <a16:creationId xmlns:a16="http://schemas.microsoft.com/office/drawing/2014/main" id="{4934BA13-2C8C-26C9-14F8-69CC75EC2C99}"/>
              </a:ext>
            </a:extLst>
          </p:cNvPr>
          <p:cNvPicPr>
            <a:picLocks noChangeAspect="1"/>
          </p:cNvPicPr>
          <p:nvPr/>
        </p:nvPicPr>
        <p:blipFill>
          <a:blip r:embed="rId3"/>
          <a:stretch>
            <a:fillRect/>
          </a:stretch>
        </p:blipFill>
        <p:spPr>
          <a:xfrm>
            <a:off x="1072363" y="2660881"/>
            <a:ext cx="10047275" cy="40546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659505" y="306067"/>
            <a:ext cx="11040000" cy="7680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2800"/>
            </a:pPr>
            <a:r>
              <a:rPr lang="en" sz="2667">
                <a:solidFill>
                  <a:srgbClr val="222222"/>
                </a:solidFill>
                <a:highlight>
                  <a:srgbClr val="FFFFFF"/>
                </a:highlight>
              </a:rPr>
              <a:t>Key Differentiators &amp; Adoption Plan</a:t>
            </a:r>
            <a:endParaRPr sz="2667"/>
          </a:p>
        </p:txBody>
      </p:sp>
      <p:sp>
        <p:nvSpPr>
          <p:cNvPr id="378" name="Google Shape;378;p7"/>
          <p:cNvSpPr txBox="1"/>
          <p:nvPr/>
        </p:nvSpPr>
        <p:spPr>
          <a:xfrm>
            <a:off x="683167" y="1535067"/>
            <a:ext cx="10984800" cy="4552400"/>
          </a:xfrm>
          <a:prstGeom prst="rect">
            <a:avLst/>
          </a:prstGeom>
          <a:noFill/>
          <a:ln>
            <a:noFill/>
          </a:ln>
        </p:spPr>
        <p:txBody>
          <a:bodyPr spcFirstLastPara="1" wrap="square" lIns="121900" tIns="121900" rIns="121900" bIns="121900" anchor="t" anchorCtr="0">
            <a:noAutofit/>
          </a:bodyPr>
          <a:lstStyle/>
          <a:p>
            <a:pPr>
              <a:buClr>
                <a:srgbClr val="000000"/>
              </a:buClr>
              <a:buSzPts val="1400"/>
            </a:pPr>
            <a:r>
              <a:rPr lang="en" sz="1867" dirty="0">
                <a:solidFill>
                  <a:srgbClr val="222222"/>
                </a:solidFill>
                <a:highlight>
                  <a:srgbClr val="FFFFFF"/>
                </a:highlight>
                <a:latin typeface="Lato"/>
                <a:ea typeface="Lato"/>
                <a:cs typeface="Lato"/>
                <a:sym typeface="Lato"/>
              </a:rPr>
              <a:t> solution :</a:t>
            </a:r>
          </a:p>
          <a:p>
            <a:pPr>
              <a:buClr>
                <a:srgbClr val="000000"/>
              </a:buClr>
              <a:buSzPts val="1400"/>
            </a:pPr>
            <a:endParaRPr lang="en" sz="1867" dirty="0">
              <a:solidFill>
                <a:srgbClr val="222222"/>
              </a:solidFill>
              <a:highlight>
                <a:srgbClr val="FFFFFF"/>
              </a:highlight>
              <a:latin typeface="Lato"/>
              <a:ea typeface="Lato"/>
              <a:cs typeface="Lato"/>
              <a:sym typeface="Lato"/>
            </a:endParaRPr>
          </a:p>
          <a:p>
            <a:r>
              <a:rPr lang="en-US" sz="2400" b="1" dirty="0">
                <a:latin typeface="Times New Roman" panose="02020603050405020304" pitchFamily="18" charset="0"/>
                <a:cs typeface="Times New Roman" panose="02020603050405020304" pitchFamily="18" charset="0"/>
              </a:rPr>
              <a:t>AI technology is an ecosystem, it’s a framework built around people, their experience, skills, and ability to make sense of the data analysis and findings. People in the KYC, AML, and identity verification industries would not get replaced, but reassigned. Their roles would simply develop and evolve around the new technology. AI is not something that would take their jobs but a powerful tool that would help them do their job better.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br>
              <a:rPr lang="en-US" sz="2400" dirty="0"/>
            </a:br>
            <a:endParaRPr sz="1867"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1"/>
            <a:ext cx="12279200" cy="656614"/>
          </a:xfrm>
          <a:prstGeom prst="rect">
            <a:avLst/>
          </a:prstGeom>
          <a:noFill/>
          <a:ln>
            <a:noFill/>
          </a:ln>
        </p:spPr>
        <p:txBody>
          <a:bodyPr spcFirstLastPara="1" wrap="square" lIns="121900" tIns="121900" rIns="121900" bIns="121900" anchor="t" anchorCtr="0">
            <a:spAutoFit/>
          </a:bodyPr>
          <a:lstStyle/>
          <a:p>
            <a:pPr>
              <a:buClr>
                <a:srgbClr val="000000"/>
              </a:buClr>
              <a:buSzPts val="2000"/>
            </a:pPr>
            <a:r>
              <a:rPr lang="en" sz="2667" b="1">
                <a:solidFill>
                  <a:srgbClr val="1F1F50"/>
                </a:solidFill>
                <a:latin typeface="Lato"/>
                <a:ea typeface="Lato"/>
                <a:cs typeface="Lato"/>
                <a:sym typeface="Lato"/>
              </a:rPr>
              <a:t>GitHub Repository Link &amp; </a:t>
            </a:r>
            <a:r>
              <a:rPr lang="en" sz="2667" b="1">
                <a:solidFill>
                  <a:srgbClr val="4A4548"/>
                </a:solidFill>
                <a:highlight>
                  <a:srgbClr val="FFFFFF"/>
                </a:highlight>
                <a:latin typeface="Lato"/>
                <a:ea typeface="Lato"/>
                <a:cs typeface="Lato"/>
                <a:sym typeface="Lato"/>
              </a:rPr>
              <a:t>supporting diagrams, screenshots, if any</a:t>
            </a:r>
            <a:endParaRPr sz="2667" b="1">
              <a:solidFill>
                <a:srgbClr val="1F1F50"/>
              </a:solidFill>
              <a:latin typeface="Lato"/>
              <a:ea typeface="Lato"/>
              <a:cs typeface="Lato"/>
              <a:sym typeface="Lato"/>
            </a:endParaRPr>
          </a:p>
        </p:txBody>
      </p:sp>
      <p:sp>
        <p:nvSpPr>
          <p:cNvPr id="384" name="Google Shape;384;p8"/>
          <p:cNvSpPr txBox="1"/>
          <p:nvPr/>
        </p:nvSpPr>
        <p:spPr>
          <a:xfrm>
            <a:off x="0" y="1392200"/>
            <a:ext cx="11181600" cy="615513"/>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2400" dirty="0">
                <a:solidFill>
                  <a:srgbClr val="222222"/>
                </a:solidFill>
                <a:highlight>
                  <a:srgbClr val="FFFFFF"/>
                </a:highlight>
                <a:latin typeface="Lato"/>
                <a:ea typeface="Lato"/>
                <a:cs typeface="Lato"/>
                <a:sym typeface="Lato"/>
              </a:rPr>
              <a:t>AI identification-Methodology</a:t>
            </a:r>
            <a:endParaRPr sz="1867"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BCC2F546-7B4A-2AC7-907E-49705AA6973B}"/>
              </a:ext>
            </a:extLst>
          </p:cNvPr>
          <p:cNvPicPr>
            <a:picLocks noChangeAspect="1"/>
          </p:cNvPicPr>
          <p:nvPr/>
        </p:nvPicPr>
        <p:blipFill>
          <a:blip r:embed="rId3"/>
          <a:stretch>
            <a:fillRect/>
          </a:stretch>
        </p:blipFill>
        <p:spPr>
          <a:xfrm>
            <a:off x="903609" y="1824349"/>
            <a:ext cx="10104788" cy="48557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451033" y="2555900"/>
            <a:ext cx="11532400" cy="1103200"/>
          </a:xfrm>
          <a:prstGeom prst="rect">
            <a:avLst/>
          </a:prstGeom>
          <a:noFill/>
          <a:ln>
            <a:noFill/>
          </a:ln>
        </p:spPr>
        <p:txBody>
          <a:bodyPr spcFirstLastPara="1" vert="horz" wrap="square" lIns="121900" tIns="121900" rIns="121900" bIns="121900" rtlCol="0" anchor="t" anchorCtr="0">
            <a:noAutofit/>
          </a:bodyPr>
          <a:lstStyle/>
          <a:p>
            <a:pPr algn="l">
              <a:lnSpc>
                <a:spcPct val="100000"/>
              </a:lnSpc>
              <a:spcBef>
                <a:spcPts val="0"/>
              </a:spcBef>
              <a:buSzPts val="2800"/>
            </a:pPr>
            <a:r>
              <a:rPr lang="en" sz="4800"/>
              <a:t>Thank You</a:t>
            </a:r>
            <a:endParaRPr sz="4800"/>
          </a:p>
        </p:txBody>
      </p:sp>
      <p:sp>
        <p:nvSpPr>
          <p:cNvPr id="390" name="Google Shape;390;p9"/>
          <p:cNvSpPr txBox="1">
            <a:spLocks noGrp="1"/>
          </p:cNvSpPr>
          <p:nvPr>
            <p:ph type="subTitle" idx="1"/>
          </p:nvPr>
        </p:nvSpPr>
        <p:spPr>
          <a:xfrm>
            <a:off x="452949" y="3667500"/>
            <a:ext cx="6078800" cy="503600"/>
          </a:xfrm>
          <a:prstGeom prst="rect">
            <a:avLst/>
          </a:prstGeom>
          <a:noFill/>
          <a:ln>
            <a:noFill/>
          </a:ln>
        </p:spPr>
        <p:txBody>
          <a:bodyPr spcFirstLastPara="1" vert="horz" wrap="square" lIns="121900" tIns="121900" rIns="121900" bIns="121900" rtlCol="0" anchor="t" anchorCtr="0">
            <a:noAutofit/>
          </a:bodyPr>
          <a:lstStyle/>
          <a:p>
            <a:pPr algn="l">
              <a:lnSpc>
                <a:spcPct val="150000"/>
              </a:lnSpc>
              <a:spcBef>
                <a:spcPts val="0"/>
              </a:spcBef>
              <a:spcAft>
                <a:spcPts val="2133"/>
              </a:spcAft>
              <a:buSzPts val="1800"/>
            </a:pPr>
            <a:r>
              <a:rPr lang="en" sz="2000" dirty="0"/>
              <a:t>Team member names</a:t>
            </a:r>
          </a:p>
          <a:p>
            <a:pPr algn="l">
              <a:lnSpc>
                <a:spcPct val="150000"/>
              </a:lnSpc>
              <a:spcBef>
                <a:spcPts val="0"/>
              </a:spcBef>
              <a:spcAft>
                <a:spcPts val="2133"/>
              </a:spcAft>
              <a:buSzPts val="1800"/>
            </a:pPr>
            <a:r>
              <a:rPr lang="en" sz="2000" dirty="0"/>
              <a:t>S.Sriram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230</Words>
  <Application>Microsoft Office PowerPoint</Application>
  <PresentationFormat>Widescreen</PresentationFormat>
  <Paragraphs>27</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gibson</vt:lpstr>
      <vt:lpstr>Lato</vt:lpstr>
      <vt:lpstr>Times New Roman</vt:lpstr>
      <vt:lpstr>Work Sans</vt:lpstr>
      <vt:lpstr>Office Theme</vt:lpstr>
      <vt:lpstr>DIGITAL IDENTIFICATION-AI</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cp:revision>
  <dcterms:created xsi:type="dcterms:W3CDTF">2022-08-20T10:36:40Z</dcterms:created>
  <dcterms:modified xsi:type="dcterms:W3CDTF">2022-08-20T10:39:42Z</dcterms:modified>
</cp:coreProperties>
</file>