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52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52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52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66513" y="0"/>
            <a:ext cx="3430904" cy="5393690"/>
          </a:xfrm>
          <a:custGeom>
            <a:avLst/>
            <a:gdLst/>
            <a:ahLst/>
            <a:cxnLst/>
            <a:rect l="l" t="t" r="r" b="b"/>
            <a:pathLst>
              <a:path w="3430904" h="5393690">
                <a:moveTo>
                  <a:pt x="3430767" y="5393161"/>
                </a:moveTo>
                <a:lnTo>
                  <a:pt x="0" y="5393161"/>
                </a:lnTo>
                <a:lnTo>
                  <a:pt x="0" y="0"/>
                </a:lnTo>
                <a:lnTo>
                  <a:pt x="3430767" y="0"/>
                </a:lnTo>
                <a:lnTo>
                  <a:pt x="3430767" y="5393161"/>
                </a:lnTo>
                <a:close/>
              </a:path>
            </a:pathLst>
          </a:custGeom>
          <a:solidFill>
            <a:srgbClr val="E7E7E7">
              <a:alpha val="3843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1107" y="5390896"/>
            <a:ext cx="607695" cy="607695"/>
          </a:xfrm>
          <a:custGeom>
            <a:avLst/>
            <a:gdLst/>
            <a:ahLst/>
            <a:cxnLst/>
            <a:rect l="l" t="t" r="r" b="b"/>
            <a:pathLst>
              <a:path w="607694" h="607695">
                <a:moveTo>
                  <a:pt x="607298" y="607298"/>
                </a:moveTo>
                <a:lnTo>
                  <a:pt x="0" y="607298"/>
                </a:lnTo>
                <a:lnTo>
                  <a:pt x="0" y="0"/>
                </a:lnTo>
                <a:lnTo>
                  <a:pt x="607298" y="0"/>
                </a:lnTo>
                <a:lnTo>
                  <a:pt x="607298" y="607298"/>
                </a:lnTo>
                <a:close/>
              </a:path>
            </a:pathLst>
          </a:custGeom>
          <a:solidFill>
            <a:srgbClr val="2872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76067" y="5108797"/>
            <a:ext cx="287020" cy="282575"/>
          </a:xfrm>
          <a:custGeom>
            <a:avLst/>
            <a:gdLst/>
            <a:ahLst/>
            <a:cxnLst/>
            <a:rect l="l" t="t" r="r" b="b"/>
            <a:pathLst>
              <a:path w="287019" h="282575">
                <a:moveTo>
                  <a:pt x="286653" y="282072"/>
                </a:moveTo>
                <a:lnTo>
                  <a:pt x="0" y="282072"/>
                </a:lnTo>
                <a:lnTo>
                  <a:pt x="0" y="0"/>
                </a:lnTo>
                <a:lnTo>
                  <a:pt x="286653" y="0"/>
                </a:lnTo>
                <a:lnTo>
                  <a:pt x="286653" y="282072"/>
                </a:lnTo>
                <a:close/>
              </a:path>
            </a:pathLst>
          </a:custGeom>
          <a:solidFill>
            <a:srgbClr val="00C7F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61107" y="4952473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80" h="157479">
                <a:moveTo>
                  <a:pt x="157460" y="157461"/>
                </a:moveTo>
                <a:lnTo>
                  <a:pt x="0" y="157461"/>
                </a:lnTo>
                <a:lnTo>
                  <a:pt x="0" y="0"/>
                </a:lnTo>
                <a:lnTo>
                  <a:pt x="157460" y="0"/>
                </a:lnTo>
                <a:lnTo>
                  <a:pt x="157460" y="157461"/>
                </a:lnTo>
                <a:close/>
              </a:path>
            </a:pathLst>
          </a:custGeom>
          <a:solidFill>
            <a:srgbClr val="2872C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6513" y="5992753"/>
            <a:ext cx="1031757" cy="3847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634" y="92619"/>
            <a:ext cx="514673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25252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067" y="0"/>
            <a:ext cx="4321810" cy="6377940"/>
            <a:chOff x="576067" y="0"/>
            <a:chExt cx="4321810" cy="6377940"/>
          </a:xfrm>
        </p:grpSpPr>
        <p:sp>
          <p:nvSpPr>
            <p:cNvPr id="3" name="object 3"/>
            <p:cNvSpPr/>
            <p:nvPr/>
          </p:nvSpPr>
          <p:spPr>
            <a:xfrm>
              <a:off x="1466513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>
                  <a:moveTo>
                    <a:pt x="3430767" y="5393161"/>
                  </a:moveTo>
                  <a:lnTo>
                    <a:pt x="0" y="5393161"/>
                  </a:lnTo>
                  <a:lnTo>
                    <a:pt x="0" y="0"/>
                  </a:lnTo>
                  <a:lnTo>
                    <a:pt x="3430767" y="0"/>
                  </a:lnTo>
                  <a:lnTo>
                    <a:pt x="3430767" y="5393161"/>
                  </a:lnTo>
                  <a:close/>
                </a:path>
              </a:pathLst>
            </a:custGeom>
            <a:solidFill>
              <a:srgbClr val="E7E7E7">
                <a:alpha val="3843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1107" y="5390896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>
                  <a:moveTo>
                    <a:pt x="607298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8" y="0"/>
                  </a:lnTo>
                  <a:lnTo>
                    <a:pt x="607298" y="607298"/>
                  </a:lnTo>
                  <a:close/>
                </a:path>
              </a:pathLst>
            </a:custGeom>
            <a:solidFill>
              <a:srgbClr val="2872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6067" y="5108797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>
                  <a:moveTo>
                    <a:pt x="286653" y="282072"/>
                  </a:moveTo>
                  <a:lnTo>
                    <a:pt x="0" y="282072"/>
                  </a:lnTo>
                  <a:lnTo>
                    <a:pt x="0" y="0"/>
                  </a:lnTo>
                  <a:lnTo>
                    <a:pt x="286653" y="0"/>
                  </a:lnTo>
                  <a:lnTo>
                    <a:pt x="286653" y="282072"/>
                  </a:lnTo>
                  <a:close/>
                </a:path>
              </a:pathLst>
            </a:custGeom>
            <a:solidFill>
              <a:srgbClr val="00C7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1107" y="4952473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>
                  <a:moveTo>
                    <a:pt x="157460" y="157461"/>
                  </a:moveTo>
                  <a:lnTo>
                    <a:pt x="0" y="157461"/>
                  </a:lnTo>
                  <a:lnTo>
                    <a:pt x="0" y="0"/>
                  </a:lnTo>
                  <a:lnTo>
                    <a:pt x="157460" y="0"/>
                  </a:lnTo>
                  <a:lnTo>
                    <a:pt x="157460" y="157461"/>
                  </a:lnTo>
                  <a:close/>
                </a:path>
              </a:pathLst>
            </a:custGeom>
            <a:solidFill>
              <a:srgbClr val="2872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513" y="5992753"/>
              <a:ext cx="1031757" cy="38472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2848" y="3783139"/>
            <a:ext cx="5288525" cy="280291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19120" marR="5080">
              <a:lnSpc>
                <a:spcPct val="135700"/>
              </a:lnSpc>
              <a:spcBef>
                <a:spcPts val="100"/>
              </a:spcBef>
            </a:pPr>
            <a:r>
              <a:rPr dirty="0" spc="-5"/>
              <a:t>Theme: </a:t>
            </a:r>
            <a:r>
              <a:rPr dirty="0"/>
              <a:t> </a:t>
            </a:r>
            <a:r>
              <a:rPr dirty="0" spc="-85"/>
              <a:t>Team </a:t>
            </a:r>
            <a:r>
              <a:rPr dirty="0" spc="-5"/>
              <a:t>Name: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110" y="1403258"/>
            <a:ext cx="25742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85">
                <a:solidFill>
                  <a:srgbClr val="525252"/>
                </a:solidFill>
                <a:latin typeface="Arial MT"/>
                <a:cs typeface="Arial MT"/>
              </a:rPr>
              <a:t>Team</a:t>
            </a:r>
            <a:r>
              <a:rPr dirty="0" sz="2800" spc="-8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525252"/>
                </a:solidFill>
                <a:latin typeface="Arial MT"/>
                <a:cs typeface="Arial MT"/>
              </a:rPr>
              <a:t>Members: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8" y="210838"/>
            <a:ext cx="69564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15">
                <a:solidFill>
                  <a:srgbClr val="000000"/>
                </a:solidFill>
              </a:rPr>
              <a:t>Problem</a:t>
            </a:r>
            <a:r>
              <a:rPr dirty="0" sz="6400" spc="-100">
                <a:solidFill>
                  <a:srgbClr val="000000"/>
                </a:solidFill>
              </a:rPr>
              <a:t> </a:t>
            </a:r>
            <a:r>
              <a:rPr dirty="0" sz="6400" spc="-15">
                <a:solidFill>
                  <a:srgbClr val="000000"/>
                </a:solidFill>
              </a:rPr>
              <a:t>Statement</a:t>
            </a:r>
            <a:endParaRPr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067" y="0"/>
            <a:ext cx="4321810" cy="6377940"/>
            <a:chOff x="576067" y="0"/>
            <a:chExt cx="4321810" cy="6377940"/>
          </a:xfrm>
        </p:grpSpPr>
        <p:sp>
          <p:nvSpPr>
            <p:cNvPr id="3" name="object 3"/>
            <p:cNvSpPr/>
            <p:nvPr/>
          </p:nvSpPr>
          <p:spPr>
            <a:xfrm>
              <a:off x="1466513" y="0"/>
              <a:ext cx="3430904" cy="5393690"/>
            </a:xfrm>
            <a:custGeom>
              <a:avLst/>
              <a:gdLst/>
              <a:ahLst/>
              <a:cxnLst/>
              <a:rect l="l" t="t" r="r" b="b"/>
              <a:pathLst>
                <a:path w="3430904" h="5393690">
                  <a:moveTo>
                    <a:pt x="3430767" y="5393161"/>
                  </a:moveTo>
                  <a:lnTo>
                    <a:pt x="0" y="5393161"/>
                  </a:lnTo>
                  <a:lnTo>
                    <a:pt x="0" y="0"/>
                  </a:lnTo>
                  <a:lnTo>
                    <a:pt x="3430767" y="0"/>
                  </a:lnTo>
                  <a:lnTo>
                    <a:pt x="3430767" y="5393161"/>
                  </a:lnTo>
                  <a:close/>
                </a:path>
              </a:pathLst>
            </a:custGeom>
            <a:solidFill>
              <a:srgbClr val="E7E7E7">
                <a:alpha val="3843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1107" y="5390896"/>
              <a:ext cx="607695" cy="607695"/>
            </a:xfrm>
            <a:custGeom>
              <a:avLst/>
              <a:gdLst/>
              <a:ahLst/>
              <a:cxnLst/>
              <a:rect l="l" t="t" r="r" b="b"/>
              <a:pathLst>
                <a:path w="607694" h="607695">
                  <a:moveTo>
                    <a:pt x="607298" y="607298"/>
                  </a:moveTo>
                  <a:lnTo>
                    <a:pt x="0" y="607298"/>
                  </a:lnTo>
                  <a:lnTo>
                    <a:pt x="0" y="0"/>
                  </a:lnTo>
                  <a:lnTo>
                    <a:pt x="607298" y="0"/>
                  </a:lnTo>
                  <a:lnTo>
                    <a:pt x="607298" y="607298"/>
                  </a:lnTo>
                  <a:close/>
                </a:path>
              </a:pathLst>
            </a:custGeom>
            <a:solidFill>
              <a:srgbClr val="2872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6067" y="5108797"/>
              <a:ext cx="287020" cy="282575"/>
            </a:xfrm>
            <a:custGeom>
              <a:avLst/>
              <a:gdLst/>
              <a:ahLst/>
              <a:cxnLst/>
              <a:rect l="l" t="t" r="r" b="b"/>
              <a:pathLst>
                <a:path w="287019" h="282575">
                  <a:moveTo>
                    <a:pt x="286653" y="282072"/>
                  </a:moveTo>
                  <a:lnTo>
                    <a:pt x="0" y="282072"/>
                  </a:lnTo>
                  <a:lnTo>
                    <a:pt x="0" y="0"/>
                  </a:lnTo>
                  <a:lnTo>
                    <a:pt x="286653" y="0"/>
                  </a:lnTo>
                  <a:lnTo>
                    <a:pt x="286653" y="282072"/>
                  </a:lnTo>
                  <a:close/>
                </a:path>
              </a:pathLst>
            </a:custGeom>
            <a:solidFill>
              <a:srgbClr val="00C7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61107" y="4952473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79">
                  <a:moveTo>
                    <a:pt x="157460" y="157461"/>
                  </a:moveTo>
                  <a:lnTo>
                    <a:pt x="0" y="157461"/>
                  </a:lnTo>
                  <a:lnTo>
                    <a:pt x="0" y="0"/>
                  </a:lnTo>
                  <a:lnTo>
                    <a:pt x="157460" y="0"/>
                  </a:lnTo>
                  <a:lnTo>
                    <a:pt x="157460" y="157461"/>
                  </a:lnTo>
                  <a:close/>
                </a:path>
              </a:pathLst>
            </a:custGeom>
            <a:solidFill>
              <a:srgbClr val="2872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513" y="5992753"/>
              <a:ext cx="1031757" cy="38472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2475" y="49700"/>
            <a:ext cx="8744585" cy="2031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360"/>
              </a:lnSpc>
              <a:spcBef>
                <a:spcPts val="100"/>
              </a:spcBef>
            </a:pPr>
            <a:r>
              <a:rPr dirty="0" sz="4700" spc="-525">
                <a:solidFill>
                  <a:srgbClr val="525252"/>
                </a:solidFill>
                <a:latin typeface="Arial MT"/>
                <a:cs typeface="Arial MT"/>
              </a:rPr>
              <a:t>T</a:t>
            </a:r>
            <a:r>
              <a:rPr dirty="0" sz="4700" spc="-5">
                <a:solidFill>
                  <a:srgbClr val="525252"/>
                </a:solidFill>
                <a:latin typeface="Arial MT"/>
                <a:cs typeface="Arial MT"/>
              </a:rPr>
              <a:t>ec</a:t>
            </a:r>
            <a:r>
              <a:rPr dirty="0" sz="4700">
                <a:solidFill>
                  <a:srgbClr val="525252"/>
                </a:solidFill>
                <a:latin typeface="Arial MT"/>
                <a:cs typeface="Arial MT"/>
              </a:rPr>
              <a:t>h</a:t>
            </a:r>
            <a:r>
              <a:rPr dirty="0" sz="4700" spc="-26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4700" spc="-5">
                <a:solidFill>
                  <a:srgbClr val="525252"/>
                </a:solidFill>
                <a:latin typeface="Arial MT"/>
                <a:cs typeface="Arial MT"/>
              </a:rPr>
              <a:t>Architecture</a:t>
            </a:r>
            <a:endParaRPr sz="4700">
              <a:latin typeface="Arial MT"/>
              <a:cs typeface="Arial MT"/>
            </a:endParaRPr>
          </a:p>
          <a:p>
            <a:pPr marL="12700" marR="5080">
              <a:lnSpc>
                <a:spcPts val="5080"/>
              </a:lnSpc>
              <a:spcBef>
                <a:spcPts val="355"/>
              </a:spcBef>
            </a:pPr>
            <a:r>
              <a:rPr dirty="0" sz="4700" spc="-5">
                <a:solidFill>
                  <a:srgbClr val="525252"/>
                </a:solidFill>
                <a:latin typeface="Arial MT"/>
                <a:cs typeface="Arial MT"/>
              </a:rPr>
              <a:t>(Highlight usage of oneAPI in </a:t>
            </a:r>
            <a:r>
              <a:rPr dirty="0" sz="4700" spc="-10">
                <a:solidFill>
                  <a:srgbClr val="525252"/>
                </a:solidFill>
                <a:latin typeface="Arial MT"/>
                <a:cs typeface="Arial MT"/>
              </a:rPr>
              <a:t>the </a:t>
            </a:r>
            <a:r>
              <a:rPr dirty="0" sz="4700" spc="-129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4700" spc="-5">
                <a:solidFill>
                  <a:srgbClr val="525252"/>
                </a:solidFill>
                <a:latin typeface="Arial MT"/>
                <a:cs typeface="Arial MT"/>
              </a:rPr>
              <a:t>architecture,</a:t>
            </a:r>
            <a:r>
              <a:rPr dirty="0" sz="4700" spc="-1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4700">
                <a:solidFill>
                  <a:srgbClr val="525252"/>
                </a:solidFill>
                <a:latin typeface="Arial MT"/>
                <a:cs typeface="Arial MT"/>
              </a:rPr>
              <a:t>clearly)</a:t>
            </a:r>
            <a:endParaRPr sz="4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475" y="28974"/>
            <a:ext cx="7919084" cy="924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900" spc="-5">
                <a:solidFill>
                  <a:srgbClr val="000000"/>
                </a:solidFill>
              </a:rPr>
              <a:t>Demo</a:t>
            </a:r>
            <a:r>
              <a:rPr dirty="0" sz="5900" spc="-35">
                <a:solidFill>
                  <a:srgbClr val="000000"/>
                </a:solidFill>
              </a:rPr>
              <a:t> </a:t>
            </a:r>
            <a:r>
              <a:rPr dirty="0" sz="5900" spc="-20">
                <a:solidFill>
                  <a:srgbClr val="000000"/>
                </a:solidFill>
              </a:rPr>
              <a:t>Video/Live</a:t>
            </a:r>
            <a:r>
              <a:rPr dirty="0" sz="5900" spc="-35">
                <a:solidFill>
                  <a:srgbClr val="000000"/>
                </a:solidFill>
              </a:rPr>
              <a:t> </a:t>
            </a:r>
            <a:r>
              <a:rPr dirty="0" sz="5900" spc="-5">
                <a:solidFill>
                  <a:srgbClr val="000000"/>
                </a:solidFill>
              </a:rPr>
              <a:t>Demo</a:t>
            </a:r>
            <a:endParaRPr sz="5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984" y="6407442"/>
                </a:moveTo>
                <a:lnTo>
                  <a:pt x="0" y="6407442"/>
                </a:lnTo>
                <a:lnTo>
                  <a:pt x="0" y="6857987"/>
                </a:lnTo>
                <a:lnTo>
                  <a:pt x="11736984" y="6857987"/>
                </a:lnTo>
                <a:lnTo>
                  <a:pt x="11736984" y="6407442"/>
                </a:lnTo>
                <a:close/>
              </a:path>
              <a:path w="12187555" h="6858000">
                <a:moveTo>
                  <a:pt x="12187530" y="0"/>
                </a:moveTo>
                <a:lnTo>
                  <a:pt x="11736984" y="0"/>
                </a:lnTo>
                <a:lnTo>
                  <a:pt x="11736984" y="6407442"/>
                </a:lnTo>
                <a:lnTo>
                  <a:pt x="12187530" y="6407442"/>
                </a:lnTo>
                <a:lnTo>
                  <a:pt x="121875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6035" y="6570632"/>
            <a:ext cx="6032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40"/>
              </a:lnSpc>
              <a:spcBef>
                <a:spcPts val="100"/>
              </a:spcBef>
            </a:pPr>
            <a:r>
              <a:rPr dirty="0" sz="1000" spc="-5">
                <a:solidFill>
                  <a:srgbClr val="525252"/>
                </a:solidFill>
                <a:latin typeface="Arial MT"/>
                <a:cs typeface="Arial MT"/>
              </a:rPr>
              <a:t>DPC++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40"/>
              </a:lnSpc>
            </a:pPr>
            <a:r>
              <a:rPr dirty="0" sz="1000" spc="-5">
                <a:solidFill>
                  <a:srgbClr val="525252"/>
                </a:solidFill>
                <a:latin typeface="Arial MT"/>
                <a:cs typeface="Arial MT"/>
              </a:rPr>
              <a:t>Essentials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7465" y="6554735"/>
            <a:ext cx="476084" cy="1775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31827" y="6562408"/>
            <a:ext cx="819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525252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670" y="458622"/>
            <a:ext cx="3865879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-10">
                <a:solidFill>
                  <a:srgbClr val="000000"/>
                </a:solidFill>
              </a:rPr>
              <a:t>GitHub</a:t>
            </a:r>
            <a:r>
              <a:rPr dirty="0" sz="5800" spc="-100">
                <a:solidFill>
                  <a:srgbClr val="000000"/>
                </a:solidFill>
              </a:rPr>
              <a:t> </a:t>
            </a:r>
            <a:r>
              <a:rPr dirty="0" sz="5800" spc="-5">
                <a:solidFill>
                  <a:srgbClr val="000000"/>
                </a:solidFill>
              </a:rPr>
              <a:t>Link</a:t>
            </a:r>
            <a:endParaRPr sz="5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475" y="39337"/>
            <a:ext cx="5330190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5">
                <a:solidFill>
                  <a:srgbClr val="000000"/>
                </a:solidFill>
              </a:rPr>
              <a:t>Results</a:t>
            </a:r>
            <a:r>
              <a:rPr dirty="0" sz="5300" spc="-100">
                <a:solidFill>
                  <a:srgbClr val="000000"/>
                </a:solidFill>
              </a:rPr>
              <a:t> </a:t>
            </a:r>
            <a:r>
              <a:rPr dirty="0" sz="5300" spc="-10">
                <a:solidFill>
                  <a:srgbClr val="000000"/>
                </a:solidFill>
              </a:rPr>
              <a:t>Summary</a:t>
            </a:r>
            <a:endParaRPr sz="5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68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948" y="2409775"/>
            <a:ext cx="4080107" cy="15213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88216" y="6414598"/>
            <a:ext cx="8572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"/>
            <a:ext cx="12187555" cy="6858000"/>
          </a:xfrm>
          <a:custGeom>
            <a:avLst/>
            <a:gdLst/>
            <a:ahLst/>
            <a:cxnLst/>
            <a:rect l="l" t="t" r="r" b="b"/>
            <a:pathLst>
              <a:path w="12187555" h="6858000">
                <a:moveTo>
                  <a:pt x="11736984" y="6407442"/>
                </a:moveTo>
                <a:lnTo>
                  <a:pt x="0" y="6407442"/>
                </a:lnTo>
                <a:lnTo>
                  <a:pt x="0" y="6857987"/>
                </a:lnTo>
                <a:lnTo>
                  <a:pt x="11736984" y="6857987"/>
                </a:lnTo>
                <a:lnTo>
                  <a:pt x="11736984" y="6407442"/>
                </a:lnTo>
                <a:close/>
              </a:path>
              <a:path w="12187555" h="6858000">
                <a:moveTo>
                  <a:pt x="12187530" y="0"/>
                </a:moveTo>
                <a:lnTo>
                  <a:pt x="11736984" y="0"/>
                </a:lnTo>
                <a:lnTo>
                  <a:pt x="11736984" y="6407442"/>
                </a:lnTo>
                <a:lnTo>
                  <a:pt x="12187530" y="6407442"/>
                </a:lnTo>
                <a:lnTo>
                  <a:pt x="12187530" y="0"/>
                </a:lnTo>
                <a:close/>
              </a:path>
            </a:pathLst>
          </a:custGeom>
          <a:solidFill>
            <a:srgbClr val="004A8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oneAPICodeMaven_Sample_POC_Submission .pptx</dc:title>
  <dcterms:created xsi:type="dcterms:W3CDTF">2023-05-02T09:24:15Z</dcterms:created>
  <dcterms:modified xsi:type="dcterms:W3CDTF">2023-05-02T09:24:15Z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