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4"/>
  </p:notesMasterIdLst>
  <p:sldIdLst>
    <p:sldId id="3825" r:id="rId5"/>
    <p:sldId id="3843" r:id="rId6"/>
    <p:sldId id="3827" r:id="rId7"/>
    <p:sldId id="3850" r:id="rId8"/>
    <p:sldId id="3851" r:id="rId9"/>
    <p:sldId id="3852" r:id="rId10"/>
    <p:sldId id="3854" r:id="rId11"/>
    <p:sldId id="3855" r:id="rId12"/>
    <p:sldId id="3835" r:id="rId13"/>
    <p:sldId id="3844" r:id="rId14"/>
    <p:sldId id="3842" r:id="rId15"/>
    <p:sldId id="3836" r:id="rId16"/>
    <p:sldId id="3841" r:id="rId17"/>
    <p:sldId id="3839" r:id="rId18"/>
    <p:sldId id="3846" r:id="rId19"/>
    <p:sldId id="3847" r:id="rId20"/>
    <p:sldId id="3848" r:id="rId21"/>
    <p:sldId id="3849" r:id="rId22"/>
    <p:sldId id="38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4" d="100"/>
          <a:sy n="64" d="100"/>
        </p:scale>
        <p:origin x="-108" y="-300"/>
      </p:cViewPr>
      <p:guideLst>
        <p:guide orient="horz" pos="1200"/>
        <p:guide orient="horz" pos="3408"/>
        <p:guide pos="6936"/>
        <p:guide pos="7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pPr/>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pPr/>
              <a:t>‹#›</a:t>
            </a:fld>
            <a:endParaRPr lang="en-US" dirty="0"/>
          </a:p>
        </p:txBody>
      </p:sp>
    </p:spTree>
    <p:extLst>
      <p:ext uri="{BB962C8B-B14F-4D97-AF65-F5344CB8AC3E}">
        <p14:creationId xmlns=""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g2U85DgvTDyKMbQpWXZbUHmJveBGA8hb?usp=sharing" TargetMode="External"/><Relationship Id="rId2" Type="http://schemas.openxmlformats.org/officeDocument/2006/relationships/hyperlink" Target="https://github.com/SRISUDIV/Mobile-Health-care-for-underserved-community/blob/main/Healthcare_Project.ipynb"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08836-40C5-46C2-81BA-21AA27176925}"/>
              </a:ext>
            </a:extLst>
          </p:cNvPr>
          <p:cNvSpPr>
            <a:spLocks noGrp="1"/>
          </p:cNvSpPr>
          <p:nvPr>
            <p:ph type="ctrTitle"/>
          </p:nvPr>
        </p:nvSpPr>
        <p:spPr>
          <a:xfrm>
            <a:off x="4128654" y="1723869"/>
            <a:ext cx="7557377" cy="3405915"/>
          </a:xfrm>
        </p:spPr>
        <p:txBody>
          <a:bodyPr>
            <a:noAutofit/>
          </a:bodyPr>
          <a:lstStyle/>
          <a:p>
            <a:r>
              <a:rPr lang="en-IN" sz="4400" dirty="0" smtClean="0">
                <a:solidFill>
                  <a:srgbClr val="FFFFFF"/>
                </a:solidFill>
                <a:sym typeface="Helvetica"/>
              </a:rPr>
              <a:t/>
            </a:r>
            <a:br>
              <a:rPr lang="en-IN" sz="4400" dirty="0" smtClean="0">
                <a:solidFill>
                  <a:srgbClr val="FFFFFF"/>
                </a:solidFill>
                <a:sym typeface="Helvetica"/>
              </a:rPr>
            </a:br>
            <a:r>
              <a:rPr lang="en-IN" sz="4400" dirty="0" smtClean="0">
                <a:solidFill>
                  <a:srgbClr val="FFFFFF"/>
                </a:solidFill>
                <a:sym typeface="Helvetica"/>
              </a:rPr>
              <a:t/>
            </a:r>
            <a:br>
              <a:rPr lang="en-IN" sz="4400" dirty="0" smtClean="0">
                <a:solidFill>
                  <a:srgbClr val="FFFFFF"/>
                </a:solidFill>
                <a:sym typeface="Helvetica"/>
              </a:rPr>
            </a:br>
            <a:r>
              <a:rPr lang="en-IN" sz="4400" dirty="0" smtClean="0">
                <a:solidFill>
                  <a:srgbClr val="FFFFFF"/>
                </a:solidFill>
                <a:sym typeface="Helvetica"/>
              </a:rPr>
              <a:t/>
            </a:r>
            <a:br>
              <a:rPr lang="en-IN" sz="4400" dirty="0" smtClean="0">
                <a:solidFill>
                  <a:srgbClr val="FFFFFF"/>
                </a:solidFill>
                <a:sym typeface="Helvetica"/>
              </a:rPr>
            </a:br>
            <a:r>
              <a:rPr lang="en-IN" sz="4400" dirty="0" smtClean="0">
                <a:solidFill>
                  <a:srgbClr val="FFFFFF"/>
                </a:solidFill>
                <a:sym typeface="Helvetica"/>
              </a:rPr>
              <a:t>M</a:t>
            </a:r>
            <a:r>
              <a:rPr lang="en-US" sz="4400" dirty="0" err="1" smtClean="0">
                <a:solidFill>
                  <a:srgbClr val="FFFFFF"/>
                </a:solidFill>
                <a:sym typeface="Helvetica"/>
              </a:rPr>
              <a:t>obile</a:t>
            </a:r>
            <a:r>
              <a:rPr lang="en-US" sz="4400" dirty="0" smtClean="0">
                <a:solidFill>
                  <a:srgbClr val="FFFFFF"/>
                </a:solidFill>
                <a:sym typeface="Helvetica"/>
              </a:rPr>
              <a:t> Health care for underserved community </a:t>
            </a:r>
            <a:r>
              <a:rPr lang="en-IN" sz="4400" dirty="0" smtClean="0">
                <a:solidFill>
                  <a:srgbClr val="FFFFFF"/>
                </a:solidFill>
              </a:rPr>
              <a:t/>
            </a:r>
            <a:br>
              <a:rPr lang="en-IN" sz="4400" dirty="0" smtClean="0">
                <a:solidFill>
                  <a:srgbClr val="FFFFFF"/>
                </a:solidFill>
              </a:rPr>
            </a:br>
            <a:r>
              <a:rPr lang="en-IN" sz="4400" dirty="0" err="1" smtClean="0">
                <a:solidFill>
                  <a:srgbClr val="FFFF00"/>
                </a:solidFill>
              </a:rPr>
              <a:t>oneAPI</a:t>
            </a:r>
            <a:r>
              <a:rPr lang="en-IN" sz="4400" dirty="0" smtClean="0">
                <a:solidFill>
                  <a:srgbClr val="FFFF00"/>
                </a:solidFill>
              </a:rPr>
              <a:t> -</a:t>
            </a:r>
            <a:r>
              <a:rPr lang="en-US" sz="4400" dirty="0" smtClean="0">
                <a:solidFill>
                  <a:srgbClr val="FFFF00"/>
                </a:solidFill>
              </a:rPr>
              <a:t> Data Analytics Library (</a:t>
            </a:r>
            <a:r>
              <a:rPr lang="en-US" sz="4400" dirty="0" err="1" smtClean="0">
                <a:solidFill>
                  <a:srgbClr val="FFFF00"/>
                </a:solidFill>
              </a:rPr>
              <a:t>oneDAL</a:t>
            </a:r>
            <a:r>
              <a:rPr lang="en-US" sz="4400" dirty="0" smtClean="0">
                <a:solidFill>
                  <a:srgbClr val="FFFF00"/>
                </a:solidFill>
              </a:rPr>
              <a:t>) </a:t>
            </a:r>
            <a:r>
              <a:rPr lang="en-IN" sz="4400" dirty="0" smtClean="0">
                <a:solidFill>
                  <a:srgbClr val="FFFFFF"/>
                </a:solidFill>
              </a:rPr>
              <a:t/>
            </a:r>
            <a:br>
              <a:rPr lang="en-IN" sz="4400" dirty="0" smtClean="0">
                <a:solidFill>
                  <a:srgbClr val="FFFFFF"/>
                </a:solidFill>
              </a:rPr>
            </a:br>
            <a:endParaRPr lang="en-US" sz="4400" dirty="0"/>
          </a:p>
        </p:txBody>
      </p:sp>
      <p:sp>
        <p:nvSpPr>
          <p:cNvPr id="3" name="Subtitle 2">
            <a:extLst>
              <a:ext uri="{FF2B5EF4-FFF2-40B4-BE49-F238E27FC236}">
                <a16:creationId xmlns=""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Team </a:t>
            </a:r>
            <a:r>
              <a:rPr lang="en-US" dirty="0" smtClean="0">
                <a:solidFill>
                  <a:srgbClr val="FFFFFF"/>
                </a:solidFill>
              </a:rPr>
              <a:t>Name : BIT </a:t>
            </a:r>
            <a:endParaRPr lang="en-US" dirty="0">
              <a:solidFill>
                <a:srgbClr val="FFFFFF"/>
              </a:solidFill>
            </a:endParaRPr>
          </a:p>
          <a:p>
            <a:r>
              <a:rPr lang="en-US" dirty="0">
                <a:solidFill>
                  <a:srgbClr val="FFFFFF"/>
                </a:solidFill>
              </a:rPr>
              <a:t>Team </a:t>
            </a:r>
            <a:r>
              <a:rPr lang="en-US" dirty="0" smtClean="0">
                <a:solidFill>
                  <a:srgbClr val="FFFFFF"/>
                </a:solidFill>
              </a:rPr>
              <a:t>Members: S.SRIRAM</a:t>
            </a:r>
            <a:endParaRPr lang="en-US" dirty="0">
              <a:solidFill>
                <a:srgbClr val="FFFFFF"/>
              </a:solidFill>
            </a:endParaRPr>
          </a:p>
          <a:p>
            <a:endParaRPr lang="en-US" dirty="0"/>
          </a:p>
        </p:txBody>
      </p:sp>
    </p:spTree>
    <p:extLst>
      <p:ext uri="{BB962C8B-B14F-4D97-AF65-F5344CB8AC3E}">
        <p14:creationId xmlns=""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656D16-C5A9-41C3-BCE6-905A01D5BFFE}"/>
              </a:ext>
            </a:extLst>
          </p:cNvPr>
          <p:cNvSpPr>
            <a:spLocks noGrp="1"/>
          </p:cNvSpPr>
          <p:nvPr>
            <p:ph type="title"/>
          </p:nvPr>
        </p:nvSpPr>
        <p:spPr>
          <a:xfrm>
            <a:off x="539495" y="365123"/>
            <a:ext cx="10658157" cy="5975716"/>
          </a:xfrm>
        </p:spPr>
        <p:txBody>
          <a:bodyPr>
            <a:normAutofit fontScale="90000"/>
          </a:bodyPr>
          <a:lstStyle/>
          <a:p>
            <a:r>
              <a:rPr lang="en-US" altLang="en-US" sz="4000" b="1" dirty="0" smtClean="0">
                <a:solidFill>
                  <a:srgbClr val="7030A0"/>
                </a:solidFill>
              </a:rPr>
              <a:t>Optimization :   </a:t>
            </a:r>
            <a:r>
              <a:rPr lang="en-US" sz="4000" dirty="0" smtClean="0"/>
              <a:t>A  better  understanding  of  diabetic </a:t>
            </a:r>
            <a:r>
              <a:rPr lang="en-US" sz="4000" dirty="0" err="1" smtClean="0"/>
              <a:t>pathophysiology</a:t>
            </a:r>
            <a:r>
              <a:rPr lang="en-US" sz="4000" dirty="0" smtClean="0"/>
              <a:t> has contributed to the development of effective prevention or treatment of many of its complications. </a:t>
            </a:r>
            <a:br>
              <a:rPr lang="en-US" sz="4000" dirty="0" smtClean="0"/>
            </a:br>
            <a:r>
              <a:rPr lang="en-US" sz="4000" dirty="0" smtClean="0"/>
              <a:t/>
            </a:r>
            <a:br>
              <a:rPr lang="en-US" sz="4000" dirty="0" smtClean="0"/>
            </a:br>
            <a:r>
              <a:rPr lang="en-US" sz="4000" dirty="0" smtClean="0"/>
              <a:t>    The systematic application of several therapeutic recommendations  based  on  clinical  evidence  can significantly reduce the rate of diabetic complications and improve the quality of life of the diabetic patient.</a:t>
            </a:r>
            <a:r>
              <a:rPr lang="en-US" altLang="en-US" sz="4000" dirty="0" smtClean="0"/>
              <a:t/>
            </a:r>
            <a:br>
              <a:rPr lang="en-US" altLang="en-US" sz="4000" dirty="0" smtClean="0"/>
            </a:br>
            <a:r>
              <a:rPr lang="en-US" altLang="en-US" dirty="0" smtClean="0"/>
              <a:t/>
            </a:r>
            <a:br>
              <a:rPr lang="en-US" altLang="en-US" dirty="0" smtClean="0"/>
            </a:br>
            <a:endParaRPr lang="en-US" dirty="0"/>
          </a:p>
        </p:txBody>
      </p:sp>
      <p:sp>
        <p:nvSpPr>
          <p:cNvPr id="6" name="Date Placeholder 5">
            <a:extLst>
              <a:ext uri="{FF2B5EF4-FFF2-40B4-BE49-F238E27FC236}">
                <a16:creationId xmlns="" xmlns:a16="http://schemas.microsoft.com/office/drawing/2014/main" id="{D434C117-2D37-41A2-A898-C3520C2F885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56E9271E-6F24-427F-84F7-781B98EAB84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B5C8F803-171B-4429-A1DA-405E4AF1CA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 xmlns:p14="http://schemas.microsoft.com/office/powerpoint/2010/main" val="166207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656D16-C5A9-41C3-BCE6-905A01D5BFFE}"/>
              </a:ext>
            </a:extLst>
          </p:cNvPr>
          <p:cNvSpPr>
            <a:spLocks noGrp="1"/>
          </p:cNvSpPr>
          <p:nvPr>
            <p:ph type="title"/>
          </p:nvPr>
        </p:nvSpPr>
        <p:spPr>
          <a:xfrm>
            <a:off x="539495" y="365124"/>
            <a:ext cx="11132551" cy="3442378"/>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Core components of oneAPI/SYCL used in the project</a:t>
            </a:r>
            <a:br>
              <a:rPr lang="en-US" dirty="0" smtClean="0"/>
            </a:br>
            <a:r>
              <a:rPr lang="en-US" dirty="0" smtClean="0"/>
              <a:t/>
            </a:r>
            <a:br>
              <a:rPr lang="en-US" dirty="0" smtClean="0"/>
            </a:br>
            <a:r>
              <a:rPr lang="en-US" dirty="0" smtClean="0"/>
              <a:t/>
            </a:r>
            <a:br>
              <a:rPr lang="en-US" dirty="0" smtClean="0"/>
            </a:br>
            <a:r>
              <a:rPr lang="en-US" dirty="0" smtClean="0">
                <a:solidFill>
                  <a:srgbClr val="0070C0"/>
                </a:solidFill>
              </a:rPr>
              <a:t>Intel® </a:t>
            </a:r>
            <a:r>
              <a:rPr lang="en-US" dirty="0" err="1" smtClean="0">
                <a:solidFill>
                  <a:srgbClr val="0070C0"/>
                </a:solidFill>
              </a:rPr>
              <a:t>oneAPI</a:t>
            </a:r>
            <a:r>
              <a:rPr lang="en-US" dirty="0" smtClean="0">
                <a:solidFill>
                  <a:srgbClr val="0070C0"/>
                </a:solidFill>
              </a:rPr>
              <a:t> Data Analytics Library (</a:t>
            </a:r>
            <a:r>
              <a:rPr lang="en-US" dirty="0" err="1" smtClean="0">
                <a:solidFill>
                  <a:srgbClr val="0070C0"/>
                </a:solidFill>
              </a:rPr>
              <a:t>oneDAL</a:t>
            </a:r>
            <a:r>
              <a:rPr lang="en-US" dirty="0" smtClean="0">
                <a:solidFill>
                  <a:srgbClr val="0070C0"/>
                </a:solidFill>
              </a:rPr>
              <a:t>)</a:t>
            </a:r>
            <a:br>
              <a:rPr lang="en-US" dirty="0" smtClean="0">
                <a:solidFill>
                  <a:srgbClr val="0070C0"/>
                </a:solidFill>
              </a:rPr>
            </a:br>
            <a:r>
              <a:rPr lang="en-US" sz="2700" dirty="0" smtClean="0">
                <a:solidFill>
                  <a:srgbClr val="0070C0"/>
                </a:solidFill>
              </a:rPr>
              <a:t> </a:t>
            </a:r>
            <a:br>
              <a:rPr lang="en-US" sz="2700" dirty="0" smtClean="0">
                <a:solidFill>
                  <a:srgbClr val="0070C0"/>
                </a:solidFill>
              </a:rPr>
            </a:br>
            <a:r>
              <a:rPr lang="en-US" sz="2700" dirty="0" err="1" smtClean="0">
                <a:solidFill>
                  <a:srgbClr val="0070C0"/>
                </a:solidFill>
              </a:rPr>
              <a:t>XGBoost</a:t>
            </a:r>
            <a:r>
              <a:rPr lang="en-US" sz="2700" dirty="0" smtClean="0">
                <a:solidFill>
                  <a:srgbClr val="0070C0"/>
                </a:solidFill>
              </a:rPr>
              <a:t> </a:t>
            </a:r>
            <a:r>
              <a:rPr lang="en-US" sz="2700" dirty="0" smtClean="0">
                <a:solidFill>
                  <a:srgbClr val="00B0F0"/>
                </a:solidFill>
              </a:rPr>
              <a:t>( Intel® AI Analytics Toolkit) </a:t>
            </a:r>
            <a:r>
              <a:rPr lang="en-US" sz="2700" dirty="0" smtClean="0">
                <a:solidFill>
                  <a:srgbClr val="0070C0"/>
                </a:solidFill>
              </a:rPr>
              <a:t/>
            </a:r>
            <a:br>
              <a:rPr lang="en-US" sz="2700" dirty="0" smtClean="0">
                <a:solidFill>
                  <a:srgbClr val="0070C0"/>
                </a:solidFill>
              </a:rPr>
            </a:br>
            <a:r>
              <a:rPr lang="en-US" sz="2700" dirty="0" smtClean="0"/>
              <a:t>Benefits : </a:t>
            </a:r>
            <a:br>
              <a:rPr lang="en-US" sz="2700" dirty="0" smtClean="0"/>
            </a:br>
            <a:r>
              <a:rPr lang="en-US" sz="2700" dirty="0" smtClean="0"/>
              <a:t>Analyze large datasets with available compute resources.</a:t>
            </a:r>
            <a:br>
              <a:rPr lang="en-US" sz="2700" dirty="0" smtClean="0"/>
            </a:br>
            <a:r>
              <a:rPr lang="en-US" sz="2700" dirty="0" smtClean="0"/>
              <a:t>Make better predictions faster.</a:t>
            </a:r>
            <a:br>
              <a:rPr lang="en-US" sz="2700" dirty="0" smtClean="0"/>
            </a:br>
            <a:r>
              <a:rPr lang="en-US" sz="2700" dirty="0" smtClean="0"/>
              <a:t>Optimize data ingestion and algorithmic compute simultaneously.</a:t>
            </a:r>
            <a:br>
              <a:rPr lang="en-US" sz="2700" dirty="0" smtClean="0"/>
            </a:br>
            <a:r>
              <a:rPr lang="en-US" sz="2700" dirty="0" smtClean="0"/>
              <a:t>Support offline, streaming, and distributed usage models. </a:t>
            </a:r>
            <a:r>
              <a:rPr lang="en-US" dirty="0" smtClean="0"/>
              <a:t/>
            </a:r>
            <a:br>
              <a:rPr lang="en-US" dirty="0" smtClean="0"/>
            </a:br>
            <a:endParaRPr lang="en-US" dirty="0"/>
          </a:p>
        </p:txBody>
      </p:sp>
      <p:sp>
        <p:nvSpPr>
          <p:cNvPr id="6" name="Date Placeholder 5">
            <a:extLst>
              <a:ext uri="{FF2B5EF4-FFF2-40B4-BE49-F238E27FC236}">
                <a16:creationId xmlns="" xmlns:a16="http://schemas.microsoft.com/office/drawing/2014/main" id="{D434C117-2D37-41A2-A898-C3520C2F885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56E9271E-6F24-427F-84F7-781B98EAB84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B5C8F803-171B-4429-A1DA-405E4AF1CA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 xmlns:p14="http://schemas.microsoft.com/office/powerpoint/2010/main" val="166207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B31E19C-BDE7-40C1-97C1-49BA6D1D2CDD}"/>
              </a:ext>
            </a:extLst>
          </p:cNvPr>
          <p:cNvSpPr>
            <a:spLocks noGrp="1"/>
          </p:cNvSpPr>
          <p:nvPr>
            <p:ph type="title"/>
          </p:nvPr>
        </p:nvSpPr>
        <p:spPr>
          <a:xfrm>
            <a:off x="539496" y="365124"/>
            <a:ext cx="5806440" cy="4161906"/>
          </a:xfrm>
        </p:spPr>
        <p:txBody>
          <a:bodyPr>
            <a:normAutofit fontScale="90000"/>
          </a:bodyPr>
          <a:lstStyle/>
          <a:p>
            <a:r>
              <a:rPr lang="en-US" dirty="0"/>
              <a:t>Demo Video/Live </a:t>
            </a:r>
            <a:r>
              <a:rPr lang="en-US" dirty="0" smtClean="0"/>
              <a:t>Demo</a:t>
            </a:r>
            <a:br>
              <a:rPr lang="en-US" dirty="0" smtClean="0"/>
            </a:br>
            <a:r>
              <a:rPr lang="en-US" dirty="0" smtClean="0"/>
              <a:t>Please elaborate </a:t>
            </a:r>
            <a:r>
              <a:rPr lang="en-US" dirty="0" err="1" smtClean="0"/>
              <a:t>oneAPI</a:t>
            </a:r>
            <a:r>
              <a:rPr lang="en-US" dirty="0" smtClean="0"/>
              <a:t>/SYCL usage</a:t>
            </a:r>
            <a:br>
              <a:rPr lang="en-US" dirty="0" smtClean="0"/>
            </a:br>
            <a:r>
              <a:rPr lang="en-US" dirty="0" smtClean="0"/>
              <a:t/>
            </a:r>
            <a:br>
              <a:rPr lang="en-US" dirty="0" smtClean="0"/>
            </a:br>
            <a:r>
              <a:rPr lang="en-US" dirty="0" smtClean="0"/>
              <a:t/>
            </a:r>
            <a:br>
              <a:rPr lang="en-US" dirty="0" smtClean="0"/>
            </a:br>
            <a:r>
              <a:rPr lang="en-US" sz="4000" spc="-5" dirty="0" smtClean="0">
                <a:solidFill>
                  <a:srgbClr val="0070C0"/>
                </a:solidFill>
                <a:latin typeface="Times New Roman" pitchFamily="18" charset="0"/>
                <a:cs typeface="Times New Roman" pitchFamily="18" charset="0"/>
              </a:rPr>
              <a:t> https://youtu.be/TN7BIjl3Ja4</a:t>
            </a:r>
            <a:r>
              <a:rPr lang="en-US" sz="4000" dirty="0" smtClean="0"/>
              <a:t> </a:t>
            </a:r>
            <a:endParaRPr lang="en-US" sz="4000" dirty="0"/>
          </a:p>
        </p:txBody>
      </p:sp>
      <p:sp>
        <p:nvSpPr>
          <p:cNvPr id="6" name="Date Placeholder 5">
            <a:extLst>
              <a:ext uri="{FF2B5EF4-FFF2-40B4-BE49-F238E27FC236}">
                <a16:creationId xmlns="" xmlns:a16="http://schemas.microsoft.com/office/drawing/2014/main" id="{D4365BEA-246B-46D5-8C9E-4A9D49194E8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FB0BCB1E-CB65-4BEB-B0FD-AB4A3DC895F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87B46039-0A89-4BCD-A6E7-7B81BDF9F19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 xmlns:p14="http://schemas.microsoft.com/office/powerpoint/2010/main" val="169421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E0D21D29-0D1B-F60D-8C01-BDA75B706A3F}"/>
              </a:ext>
            </a:extLst>
          </p:cNvPr>
          <p:cNvSpPr>
            <a:spLocks noGrp="1"/>
          </p:cNvSpPr>
          <p:nvPr>
            <p:ph type="pic" sz="quarter" idx="14"/>
          </p:nvPr>
        </p:nvSpPr>
        <p:spPr/>
      </p:sp>
      <p:sp>
        <p:nvSpPr>
          <p:cNvPr id="4" name="Title 3">
            <a:extLst>
              <a:ext uri="{FF2B5EF4-FFF2-40B4-BE49-F238E27FC236}">
                <a16:creationId xmlns="" xmlns:a16="http://schemas.microsoft.com/office/drawing/2014/main" id="{F15B1542-844A-E91D-8BFF-8288DA8FA18F}"/>
              </a:ext>
            </a:extLst>
          </p:cNvPr>
          <p:cNvSpPr>
            <a:spLocks noGrp="1"/>
          </p:cNvSpPr>
          <p:nvPr>
            <p:ph type="title"/>
          </p:nvPr>
        </p:nvSpPr>
        <p:spPr>
          <a:xfrm>
            <a:off x="539496" y="365124"/>
            <a:ext cx="7791704" cy="1325880"/>
          </a:xfrm>
        </p:spPr>
        <p:txBody>
          <a:bodyPr>
            <a:normAutofit fontScale="90000"/>
          </a:bodyPr>
          <a:lstStyle/>
          <a:p>
            <a:r>
              <a:rPr lang="en-US" dirty="0"/>
              <a:t>GitHub </a:t>
            </a:r>
            <a:r>
              <a:rPr lang="en-US" dirty="0" smtClean="0"/>
              <a:t>Link(Codes should be public and available after hackathon also)</a:t>
            </a:r>
            <a:endParaRPr lang="en-US" dirty="0"/>
          </a:p>
        </p:txBody>
      </p:sp>
      <p:sp>
        <p:nvSpPr>
          <p:cNvPr id="5" name="Content Placeholder 4">
            <a:extLst>
              <a:ext uri="{FF2B5EF4-FFF2-40B4-BE49-F238E27FC236}">
                <a16:creationId xmlns="" xmlns:a16="http://schemas.microsoft.com/office/drawing/2014/main" id="{7826DDA5-2BA0-422E-2270-9741583E3534}"/>
              </a:ext>
            </a:extLst>
          </p:cNvPr>
          <p:cNvSpPr>
            <a:spLocks noGrp="1"/>
          </p:cNvSpPr>
          <p:nvPr>
            <p:ph idx="1"/>
          </p:nvPr>
        </p:nvSpPr>
        <p:spPr>
          <a:xfrm>
            <a:off x="539495" y="1825625"/>
            <a:ext cx="9066841" cy="4352544"/>
          </a:xfrm>
        </p:spPr>
        <p:txBody>
          <a:bodyPr>
            <a:normAutofit/>
          </a:bodyPr>
          <a:lstStyle/>
          <a:p>
            <a:endParaRPr lang="en-US" dirty="0" smtClean="0"/>
          </a:p>
          <a:p>
            <a:endParaRPr lang="en-US" dirty="0" smtClean="0"/>
          </a:p>
          <a:p>
            <a:r>
              <a:rPr lang="en-US" spc="-5" dirty="0" smtClean="0">
                <a:solidFill>
                  <a:srgbClr val="002060"/>
                </a:solidFill>
                <a:hlinkClick r:id="rId2"/>
              </a:rPr>
              <a:t>https://github.com/SRISUDIV/Mobile-Health-care-for-underserved-community/blob/main/Healthcare_Project.ipynb</a:t>
            </a:r>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r>
              <a:rPr lang="en-US" spc="-5" dirty="0" smtClean="0">
                <a:solidFill>
                  <a:srgbClr val="002060"/>
                </a:solidFill>
                <a:hlinkClick r:id="rId3"/>
              </a:rPr>
              <a:t>https://colab.research.google.com/drive/1g2U85DgvTDyKMbQpWXZbUHmJveBGA8hb?usp=sharing</a:t>
            </a:r>
            <a:endParaRPr lang="en-US" dirty="0">
              <a:solidFill>
                <a:srgbClr val="002060"/>
              </a:solidFill>
            </a:endParaRPr>
          </a:p>
        </p:txBody>
      </p:sp>
      <p:sp>
        <p:nvSpPr>
          <p:cNvPr id="6" name="Date Placeholder 5">
            <a:extLst>
              <a:ext uri="{FF2B5EF4-FFF2-40B4-BE49-F238E27FC236}">
                <a16:creationId xmlns="" xmlns:a16="http://schemas.microsoft.com/office/drawing/2014/main" id="{7ABE3E7F-1814-CF34-E795-80417A72D43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B2FC7982-393B-0B37-C15D-E50164BC165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366ACD8D-353A-C798-81B1-947158A3E81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 xmlns:p14="http://schemas.microsoft.com/office/powerpoint/2010/main" val="162496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4FA044E-9A94-45EC-B934-398A6AEAFE3A}"/>
              </a:ext>
            </a:extLst>
          </p:cNvPr>
          <p:cNvSpPr>
            <a:spLocks noGrp="1"/>
          </p:cNvSpPr>
          <p:nvPr>
            <p:ph type="title"/>
          </p:nvPr>
        </p:nvSpPr>
        <p:spPr>
          <a:xfrm>
            <a:off x="539496" y="365124"/>
            <a:ext cx="7613904" cy="1325880"/>
          </a:xfrm>
        </p:spPr>
        <p:txBody>
          <a:bodyPr>
            <a:normAutofit fontScale="90000"/>
          </a:bodyPr>
          <a:lstStyle/>
          <a:p>
            <a:r>
              <a:rPr lang="en-US" dirty="0"/>
              <a:t>Results </a:t>
            </a:r>
            <a:r>
              <a:rPr lang="en-US" dirty="0" smtClean="0"/>
              <a:t>Summary(focus on unique aspects of oneAPI/SYCL that you have used)</a:t>
            </a:r>
            <a:endParaRPr lang="en-US" dirty="0"/>
          </a:p>
        </p:txBody>
      </p:sp>
      <p:sp>
        <p:nvSpPr>
          <p:cNvPr id="6" name="Date Placeholder 5">
            <a:extLst>
              <a:ext uri="{FF2B5EF4-FFF2-40B4-BE49-F238E27FC236}">
                <a16:creationId xmlns="" xmlns:a16="http://schemas.microsoft.com/office/drawing/2014/main" id="{5B837499-E40B-4564-B398-D8434A4732F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7F284053-0C4B-48E4-9688-F096AEF861A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8E303ADA-BD89-4718-A098-DE72B2A061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9" name="Picture 2"/>
          <p:cNvPicPr>
            <a:picLocks noChangeAspect="1"/>
          </p:cNvPicPr>
          <p:nvPr/>
        </p:nvPicPr>
        <p:blipFill>
          <a:blip r:embed="rId2"/>
          <a:srcRect/>
          <a:stretch>
            <a:fillRect/>
          </a:stretch>
        </p:blipFill>
        <p:spPr bwMode="auto">
          <a:xfrm>
            <a:off x="539646" y="1919990"/>
            <a:ext cx="9229725" cy="4381500"/>
          </a:xfrm>
          <a:prstGeom prst="rect">
            <a:avLst/>
          </a:prstGeom>
          <a:noFill/>
          <a:ln w="9525">
            <a:noFill/>
            <a:miter lim="800000"/>
            <a:headEnd/>
            <a:tailEnd/>
          </a:ln>
        </p:spPr>
      </p:pic>
    </p:spTree>
    <p:extLst>
      <p:ext uri="{BB962C8B-B14F-4D97-AF65-F5344CB8AC3E}">
        <p14:creationId xmlns="" xmlns:p14="http://schemas.microsoft.com/office/powerpoint/2010/main" val="180745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4FA044E-9A94-45EC-B934-398A6AEAFE3A}"/>
              </a:ext>
            </a:extLst>
          </p:cNvPr>
          <p:cNvSpPr>
            <a:spLocks noGrp="1"/>
          </p:cNvSpPr>
          <p:nvPr>
            <p:ph type="title"/>
          </p:nvPr>
        </p:nvSpPr>
        <p:spPr>
          <a:xfrm>
            <a:off x="539496" y="365124"/>
            <a:ext cx="7613904" cy="204502"/>
          </a:xfrm>
        </p:spPr>
        <p:txBody>
          <a:bodyPr>
            <a:normAutofit fontScale="90000"/>
          </a:bodyPr>
          <a:lstStyle/>
          <a:p>
            <a:r>
              <a:rPr lang="en-US" sz="2000" dirty="0" smtClean="0">
                <a:solidFill>
                  <a:schemeClr val="accent2">
                    <a:lumMod val="75000"/>
                  </a:schemeClr>
                </a:solidFill>
              </a:rPr>
              <a:t>Results</a:t>
            </a:r>
            <a:endParaRPr lang="en-US" sz="2000" dirty="0">
              <a:solidFill>
                <a:schemeClr val="accent2">
                  <a:lumMod val="75000"/>
                </a:schemeClr>
              </a:solidFill>
            </a:endParaRPr>
          </a:p>
        </p:txBody>
      </p:sp>
      <p:sp>
        <p:nvSpPr>
          <p:cNvPr id="6" name="Date Placeholder 5">
            <a:extLst>
              <a:ext uri="{FF2B5EF4-FFF2-40B4-BE49-F238E27FC236}">
                <a16:creationId xmlns="" xmlns:a16="http://schemas.microsoft.com/office/drawing/2014/main" id="{5B837499-E40B-4564-B398-D8434A4732F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7F284053-0C4B-48E4-9688-F096AEF861A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8E303ADA-BD89-4718-A098-DE72B2A061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pic>
        <p:nvPicPr>
          <p:cNvPr id="1026" name="Picture 2" descr="C:\Users\sriram\Desktop\bb1.png"/>
          <p:cNvPicPr>
            <a:picLocks noChangeAspect="1" noChangeArrowheads="1"/>
          </p:cNvPicPr>
          <p:nvPr/>
        </p:nvPicPr>
        <p:blipFill>
          <a:blip r:embed="rId2"/>
          <a:srcRect/>
          <a:stretch>
            <a:fillRect/>
          </a:stretch>
        </p:blipFill>
        <p:spPr bwMode="auto">
          <a:xfrm>
            <a:off x="239843" y="719528"/>
            <a:ext cx="11726096" cy="6138472"/>
          </a:xfrm>
          <a:prstGeom prst="rect">
            <a:avLst/>
          </a:prstGeom>
          <a:noFill/>
        </p:spPr>
      </p:pic>
    </p:spTree>
    <p:extLst>
      <p:ext uri="{BB962C8B-B14F-4D97-AF65-F5344CB8AC3E}">
        <p14:creationId xmlns="" xmlns:p14="http://schemas.microsoft.com/office/powerpoint/2010/main" val="180745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4FA044E-9A94-45EC-B934-398A6AEAFE3A}"/>
              </a:ext>
            </a:extLst>
          </p:cNvPr>
          <p:cNvSpPr>
            <a:spLocks noGrp="1"/>
          </p:cNvSpPr>
          <p:nvPr>
            <p:ph type="title"/>
          </p:nvPr>
        </p:nvSpPr>
        <p:spPr>
          <a:xfrm>
            <a:off x="539496" y="365124"/>
            <a:ext cx="7613904" cy="504306"/>
          </a:xfrm>
        </p:spPr>
        <p:txBody>
          <a:bodyPr>
            <a:normAutofit fontScale="90000"/>
          </a:bodyPr>
          <a:lstStyle/>
          <a:p>
            <a:r>
              <a:rPr lang="en-US" dirty="0" smtClean="0"/>
              <a:t>Results</a:t>
            </a:r>
            <a:endParaRPr lang="en-US" dirty="0"/>
          </a:p>
        </p:txBody>
      </p:sp>
      <p:sp>
        <p:nvSpPr>
          <p:cNvPr id="6" name="Date Placeholder 5">
            <a:extLst>
              <a:ext uri="{FF2B5EF4-FFF2-40B4-BE49-F238E27FC236}">
                <a16:creationId xmlns="" xmlns:a16="http://schemas.microsoft.com/office/drawing/2014/main" id="{5B837499-E40B-4564-B398-D8434A4732F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7F284053-0C4B-48E4-9688-F096AEF861A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8E303ADA-BD89-4718-A098-DE72B2A061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2050" name="Picture 2" descr="C:\Users\sriram\Desktop\bb2.png"/>
          <p:cNvPicPr>
            <a:picLocks noChangeAspect="1" noChangeArrowheads="1"/>
          </p:cNvPicPr>
          <p:nvPr/>
        </p:nvPicPr>
        <p:blipFill>
          <a:blip r:embed="rId2"/>
          <a:srcRect/>
          <a:stretch>
            <a:fillRect/>
          </a:stretch>
        </p:blipFill>
        <p:spPr bwMode="auto">
          <a:xfrm>
            <a:off x="194872" y="203983"/>
            <a:ext cx="11752289" cy="6676075"/>
          </a:xfrm>
          <a:prstGeom prst="rect">
            <a:avLst/>
          </a:prstGeom>
          <a:noFill/>
        </p:spPr>
      </p:pic>
    </p:spTree>
    <p:extLst>
      <p:ext uri="{BB962C8B-B14F-4D97-AF65-F5344CB8AC3E}">
        <p14:creationId xmlns="" xmlns:p14="http://schemas.microsoft.com/office/powerpoint/2010/main" val="180745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4FA044E-9A94-45EC-B934-398A6AEAFE3A}"/>
              </a:ext>
            </a:extLst>
          </p:cNvPr>
          <p:cNvSpPr>
            <a:spLocks noGrp="1"/>
          </p:cNvSpPr>
          <p:nvPr>
            <p:ph type="title"/>
          </p:nvPr>
        </p:nvSpPr>
        <p:spPr>
          <a:xfrm>
            <a:off x="539496" y="365124"/>
            <a:ext cx="7613904" cy="504306"/>
          </a:xfrm>
        </p:spPr>
        <p:txBody>
          <a:bodyPr>
            <a:normAutofit fontScale="90000"/>
          </a:bodyPr>
          <a:lstStyle/>
          <a:p>
            <a:r>
              <a:rPr lang="en-US" dirty="0" smtClean="0"/>
              <a:t>Results</a:t>
            </a:r>
            <a:endParaRPr lang="en-US" dirty="0"/>
          </a:p>
        </p:txBody>
      </p:sp>
      <p:sp>
        <p:nvSpPr>
          <p:cNvPr id="6" name="Date Placeholder 5">
            <a:extLst>
              <a:ext uri="{FF2B5EF4-FFF2-40B4-BE49-F238E27FC236}">
                <a16:creationId xmlns="" xmlns:a16="http://schemas.microsoft.com/office/drawing/2014/main" id="{5B837499-E40B-4564-B398-D8434A4732F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7F284053-0C4B-48E4-9688-F096AEF861A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8E303ADA-BD89-4718-A098-DE72B2A061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pic>
        <p:nvPicPr>
          <p:cNvPr id="3074" name="Picture 2" descr="C:\Users\sriram\Desktop\bb3.png"/>
          <p:cNvPicPr>
            <a:picLocks noChangeAspect="1" noChangeArrowheads="1"/>
          </p:cNvPicPr>
          <p:nvPr/>
        </p:nvPicPr>
        <p:blipFill>
          <a:blip r:embed="rId2"/>
          <a:srcRect/>
          <a:stretch>
            <a:fillRect/>
          </a:stretch>
        </p:blipFill>
        <p:spPr bwMode="auto">
          <a:xfrm>
            <a:off x="221859" y="183182"/>
            <a:ext cx="11999851" cy="6442470"/>
          </a:xfrm>
          <a:prstGeom prst="rect">
            <a:avLst/>
          </a:prstGeom>
          <a:noFill/>
        </p:spPr>
      </p:pic>
    </p:spTree>
    <p:extLst>
      <p:ext uri="{BB962C8B-B14F-4D97-AF65-F5344CB8AC3E}">
        <p14:creationId xmlns="" xmlns:p14="http://schemas.microsoft.com/office/powerpoint/2010/main" val="180745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4FA044E-9A94-45EC-B934-398A6AEAFE3A}"/>
              </a:ext>
            </a:extLst>
          </p:cNvPr>
          <p:cNvSpPr>
            <a:spLocks noGrp="1"/>
          </p:cNvSpPr>
          <p:nvPr>
            <p:ph type="title"/>
          </p:nvPr>
        </p:nvSpPr>
        <p:spPr>
          <a:xfrm>
            <a:off x="539496" y="365124"/>
            <a:ext cx="7613904" cy="504306"/>
          </a:xfrm>
        </p:spPr>
        <p:txBody>
          <a:bodyPr>
            <a:normAutofit fontScale="90000"/>
          </a:bodyPr>
          <a:lstStyle/>
          <a:p>
            <a:r>
              <a:rPr lang="en-US" dirty="0" smtClean="0"/>
              <a:t>Results</a:t>
            </a:r>
            <a:endParaRPr lang="en-US" dirty="0"/>
          </a:p>
        </p:txBody>
      </p:sp>
      <p:sp>
        <p:nvSpPr>
          <p:cNvPr id="6" name="Date Placeholder 5">
            <a:extLst>
              <a:ext uri="{FF2B5EF4-FFF2-40B4-BE49-F238E27FC236}">
                <a16:creationId xmlns="" xmlns:a16="http://schemas.microsoft.com/office/drawing/2014/main" id="{5B837499-E40B-4564-B398-D8434A4732F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7F284053-0C4B-48E4-9688-F096AEF861A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8E303ADA-BD89-4718-A098-DE72B2A061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pic>
        <p:nvPicPr>
          <p:cNvPr id="4098" name="Picture 2" descr="C:\Users\sriram\Desktop\bb4.png"/>
          <p:cNvPicPr>
            <a:picLocks noChangeAspect="1" noChangeArrowheads="1"/>
          </p:cNvPicPr>
          <p:nvPr/>
        </p:nvPicPr>
        <p:blipFill>
          <a:blip r:embed="rId2"/>
          <a:srcRect/>
          <a:stretch>
            <a:fillRect/>
          </a:stretch>
        </p:blipFill>
        <p:spPr bwMode="auto">
          <a:xfrm>
            <a:off x="0" y="0"/>
            <a:ext cx="12029960" cy="6777871"/>
          </a:xfrm>
          <a:prstGeom prst="rect">
            <a:avLst/>
          </a:prstGeom>
          <a:noFill/>
        </p:spPr>
      </p:pic>
    </p:spTree>
    <p:extLst>
      <p:ext uri="{BB962C8B-B14F-4D97-AF65-F5344CB8AC3E}">
        <p14:creationId xmlns="" xmlns:p14="http://schemas.microsoft.com/office/powerpoint/2010/main" val="180745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19</a:t>
            </a:fld>
            <a:endParaRPr lang="en-US" noProof="0" dirty="0"/>
          </a:p>
        </p:txBody>
      </p:sp>
    </p:spTree>
    <p:extLst>
      <p:ext uri="{BB962C8B-B14F-4D97-AF65-F5344CB8AC3E}">
        <p14:creationId xmlns=""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p:txBody>
          <a:bodyPr/>
          <a:lstStyle/>
          <a:p>
            <a:r>
              <a:rPr lang="en-US" dirty="0"/>
              <a:t>Problem Statement </a:t>
            </a:r>
          </a:p>
        </p:txBody>
      </p:sp>
      <p:sp>
        <p:nvSpPr>
          <p:cNvPr id="5" name="Content Placeholder 4">
            <a:extLst>
              <a:ext uri="{FF2B5EF4-FFF2-40B4-BE49-F238E27FC236}">
                <a16:creationId xmlns="" xmlns:a16="http://schemas.microsoft.com/office/drawing/2014/main" id="{B67B1E24-2840-4BB0-AE5A-2320A01CB80F}"/>
              </a:ext>
            </a:extLst>
          </p:cNvPr>
          <p:cNvSpPr>
            <a:spLocks noGrp="1"/>
          </p:cNvSpPr>
          <p:nvPr>
            <p:ph idx="1"/>
          </p:nvPr>
        </p:nvSpPr>
        <p:spPr>
          <a:xfrm>
            <a:off x="539495" y="1371600"/>
            <a:ext cx="9456560" cy="4806569"/>
          </a:xfrm>
        </p:spPr>
        <p:txBody>
          <a:bodyPr>
            <a:normAutofit/>
          </a:bodyPr>
          <a:lstStyle/>
          <a:p>
            <a:endParaRPr lang="en-US" dirty="0"/>
          </a:p>
          <a:p>
            <a:r>
              <a:rPr lang="en-US" dirty="0" smtClean="0">
                <a:solidFill>
                  <a:srgbClr val="7030A0"/>
                </a:solidFill>
                <a:latin typeface="Times New Roman" pitchFamily="18" charset="0"/>
                <a:cs typeface="Times New Roman" pitchFamily="18" charset="0"/>
                <a:sym typeface="Helvetica"/>
              </a:rPr>
              <a:t> </a:t>
            </a:r>
            <a:r>
              <a:rPr lang="en-US" dirty="0" smtClean="0">
                <a:latin typeface="Times New Roman" pitchFamily="18" charset="0"/>
                <a:cs typeface="Times New Roman" pitchFamily="18" charset="0"/>
                <a:sym typeface="Helvetica"/>
              </a:rPr>
              <a:t>It is a pipe dream to be able to pay for adequate medical care in a nation where more than 90% of elderly people must work to make ends meet. Humans are living longer, and  by  2050,  there  will  be 53 million Oldest Old, or individuals who are 80 or older. </a:t>
            </a:r>
          </a:p>
          <a:p>
            <a:r>
              <a:rPr lang="en-US" dirty="0" smtClean="0">
                <a:latin typeface="Times New Roman" pitchFamily="18" charset="0"/>
                <a:cs typeface="Times New Roman" pitchFamily="18" charset="0"/>
                <a:sym typeface="Helvetica"/>
              </a:rPr>
              <a:t>88% of people who are 80 years  or  older  have  serious  diseases  such  high blood pressure, asthma, arthritis, heart issues, etc. Via its Mobile Healthcare Units aims to offer sustainable healthcare solutions to (undeserved)elderly people in need and their community. </a:t>
            </a:r>
            <a:endParaRPr lang="en-US" dirty="0"/>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00219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p:txBody>
          <a:bodyPr/>
          <a:lstStyle/>
          <a:p>
            <a:r>
              <a:rPr lang="en-US" dirty="0"/>
              <a:t>Problem Statement </a:t>
            </a:r>
          </a:p>
        </p:txBody>
      </p:sp>
      <p:sp>
        <p:nvSpPr>
          <p:cNvPr id="5" name="Content Placeholder 4">
            <a:extLst>
              <a:ext uri="{FF2B5EF4-FFF2-40B4-BE49-F238E27FC236}">
                <a16:creationId xmlns="" xmlns:a16="http://schemas.microsoft.com/office/drawing/2014/main" id="{B67B1E24-2840-4BB0-AE5A-2320A01CB80F}"/>
              </a:ext>
            </a:extLst>
          </p:cNvPr>
          <p:cNvSpPr>
            <a:spLocks noGrp="1"/>
          </p:cNvSpPr>
          <p:nvPr>
            <p:ph idx="1"/>
          </p:nvPr>
        </p:nvSpPr>
        <p:spPr>
          <a:xfrm>
            <a:off x="539496" y="1433945"/>
            <a:ext cx="10204704" cy="4744224"/>
          </a:xfrm>
        </p:spPr>
        <p:txBody>
          <a:bodyPr>
            <a:normAutofit/>
          </a:bodyPr>
          <a:lstStyle/>
          <a:p>
            <a:endParaRPr lang="en-US" dirty="0"/>
          </a:p>
          <a:p>
            <a:r>
              <a:rPr lang="en-US" dirty="0" smtClean="0">
                <a:latin typeface="Times New Roman" pitchFamily="18" charset="0"/>
                <a:cs typeface="Times New Roman" pitchFamily="18" charset="0"/>
              </a:rPr>
              <a:t>The healthcare condition  among  the  poor  is  pathetic. These people lack in quality healthcare due to increased cost, lack  of  doctors and medicines. Healthcare camps are the only hope for the poor people who cannot afford to pay for expensive treatments or medicines. </a:t>
            </a:r>
          </a:p>
          <a:p>
            <a:r>
              <a:rPr lang="en-US" dirty="0" smtClean="0">
                <a:latin typeface="Times New Roman" pitchFamily="18" charset="0"/>
                <a:cs typeface="Times New Roman" pitchFamily="18" charset="0"/>
              </a:rPr>
              <a:t>Therefore patients should be treated with proper care, love, and respect in the camps. There  should  be no discrimination  done  at  any  stage  of   treatment. </a:t>
            </a:r>
          </a:p>
          <a:p>
            <a:r>
              <a:rPr lang="en-US" dirty="0" smtClean="0">
                <a:solidFill>
                  <a:srgbClr val="002060"/>
                </a:solidFill>
                <a:latin typeface="Times New Roman" pitchFamily="18" charset="0"/>
                <a:cs typeface="Times New Roman" pitchFamily="18" charset="0"/>
              </a:rPr>
              <a:t>Healthcare camps are the only hope for the unprivileged community where their problems are heard and resolved with respect and dignity</a:t>
            </a:r>
            <a:r>
              <a:rPr lang="en-US" sz="2000" dirty="0" smtClean="0">
                <a:solidFill>
                  <a:srgbClr val="002060"/>
                </a:solidFill>
              </a:rPr>
              <a:t>.</a:t>
            </a:r>
            <a:endParaRPr lang="en-US" dirty="0">
              <a:solidFill>
                <a:srgbClr val="002060"/>
              </a:solidFill>
            </a:endParaRPr>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a:xfrm>
            <a:off x="539496" y="365124"/>
            <a:ext cx="5806440" cy="489315"/>
          </a:xfrm>
        </p:spPr>
        <p:txBody>
          <a:bodyPr>
            <a:normAutofit fontScale="90000"/>
          </a:bodyPr>
          <a:lstStyle/>
          <a:p>
            <a:r>
              <a:rPr lang="en-US" dirty="0" smtClean="0"/>
              <a:t>Flow Chart </a:t>
            </a:r>
            <a:endParaRPr lang="en-US" dirty="0"/>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26" name="Picture 2"/>
          <p:cNvPicPr>
            <a:picLocks noGrp="1" noChangeAspect="1" noChangeArrowheads="1"/>
          </p:cNvPicPr>
          <p:nvPr>
            <p:ph idx="1"/>
          </p:nvPr>
        </p:nvPicPr>
        <p:blipFill>
          <a:blip r:embed="rId2"/>
          <a:srcRect/>
          <a:stretch>
            <a:fillRect/>
          </a:stretch>
        </p:blipFill>
        <p:spPr bwMode="auto">
          <a:xfrm>
            <a:off x="749507" y="809469"/>
            <a:ext cx="10882859" cy="6048531"/>
          </a:xfrm>
          <a:prstGeom prst="rect">
            <a:avLst/>
          </a:prstGeom>
          <a:noFill/>
          <a:ln w="9525">
            <a:noFill/>
            <a:miter lim="800000"/>
            <a:headEnd/>
            <a:tailEnd/>
          </a:ln>
          <a:effectLst/>
        </p:spPr>
      </p:pic>
    </p:spTree>
    <p:extLst>
      <p:ext uri="{BB962C8B-B14F-4D97-AF65-F5344CB8AC3E}">
        <p14:creationId xmlns="" xmlns:p14="http://schemas.microsoft.com/office/powerpoint/2010/main" val="100219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a:xfrm>
            <a:off x="539496" y="365124"/>
            <a:ext cx="5806440" cy="489315"/>
          </a:xfrm>
        </p:spPr>
        <p:txBody>
          <a:bodyPr>
            <a:normAutofit fontScale="90000"/>
          </a:bodyPr>
          <a:lstStyle/>
          <a:p>
            <a:r>
              <a:rPr lang="en-US" dirty="0" smtClean="0"/>
              <a:t>Flow Chart -</a:t>
            </a:r>
            <a:r>
              <a:rPr lang="en-US" dirty="0" err="1" smtClean="0"/>
              <a:t>Explaination</a:t>
            </a:r>
            <a:endParaRPr lang="en-US" dirty="0"/>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Content Placeholder 6"/>
          <p:cNvSpPr>
            <a:spLocks noGrp="1"/>
          </p:cNvSpPr>
          <p:nvPr>
            <p:ph idx="1"/>
          </p:nvPr>
        </p:nvSpPr>
        <p:spPr>
          <a:xfrm>
            <a:off x="539495" y="1825624"/>
            <a:ext cx="9968609" cy="4605155"/>
          </a:xfrm>
        </p:spPr>
        <p:txBody>
          <a:bodyPr>
            <a:normAutofit lnSpcReduction="10000"/>
          </a:bodyPr>
          <a:lstStyle/>
          <a:p>
            <a:r>
              <a:rPr lang="en-US" b="1" dirty="0" smtClean="0"/>
              <a:t>Steps</a:t>
            </a:r>
            <a:endParaRPr lang="en-US" dirty="0" smtClean="0"/>
          </a:p>
          <a:p>
            <a:pPr marL="457200" indent="-457200">
              <a:buFont typeface="+mj-lt"/>
              <a:buAutoNum type="arabicPeriod"/>
            </a:pPr>
            <a:r>
              <a:rPr lang="en-US" dirty="0" smtClean="0"/>
              <a:t>Installing the Libraries</a:t>
            </a:r>
          </a:p>
          <a:p>
            <a:pPr marL="457200" indent="-457200">
              <a:buFont typeface="+mj-lt"/>
              <a:buAutoNum type="arabicPeriod"/>
            </a:pPr>
            <a:r>
              <a:rPr lang="en-US" dirty="0" smtClean="0"/>
              <a:t>Importing the Dataset</a:t>
            </a:r>
          </a:p>
          <a:p>
            <a:pPr marL="457200" indent="-457200">
              <a:buFont typeface="+mj-lt"/>
              <a:buAutoNum type="arabicPeriod"/>
            </a:pPr>
            <a:r>
              <a:rPr lang="en-US" dirty="0" smtClean="0"/>
              <a:t>Filling the Missing Values</a:t>
            </a:r>
          </a:p>
          <a:p>
            <a:pPr marL="457200" indent="-457200">
              <a:buFont typeface="+mj-lt"/>
              <a:buAutoNum type="arabicPeriod"/>
            </a:pPr>
            <a:r>
              <a:rPr lang="en-US" dirty="0" smtClean="0"/>
              <a:t>Exploratory Data Analysis</a:t>
            </a:r>
          </a:p>
          <a:p>
            <a:pPr marL="457200" indent="-457200">
              <a:buFont typeface="+mj-lt"/>
              <a:buAutoNum type="arabicPeriod"/>
            </a:pPr>
            <a:r>
              <a:rPr lang="en-US" dirty="0" smtClean="0"/>
              <a:t>Feature Engineering</a:t>
            </a:r>
          </a:p>
          <a:p>
            <a:pPr marL="457200" indent="-457200">
              <a:buFont typeface="+mj-lt"/>
              <a:buAutoNum type="arabicPeriod"/>
            </a:pPr>
            <a:r>
              <a:rPr lang="en-US" dirty="0" smtClean="0"/>
              <a:t>Implementing Machine Learning Models</a:t>
            </a:r>
          </a:p>
          <a:p>
            <a:pPr marL="457200" indent="-457200">
              <a:buFont typeface="+mj-lt"/>
              <a:buAutoNum type="arabicPeriod"/>
            </a:pPr>
            <a:r>
              <a:rPr lang="en-US" dirty="0" smtClean="0"/>
              <a:t>Predicting Unseen Data</a:t>
            </a:r>
          </a:p>
          <a:p>
            <a:pPr marL="457200" indent="-457200">
              <a:buFont typeface="+mj-lt"/>
              <a:buAutoNum type="arabicPeriod"/>
            </a:pPr>
            <a:r>
              <a:rPr lang="en-US" dirty="0" smtClean="0"/>
              <a:t>Concluding the Report</a:t>
            </a:r>
          </a:p>
          <a:p>
            <a:endParaRPr lang="en-US" dirty="0"/>
          </a:p>
        </p:txBody>
      </p:sp>
    </p:spTree>
    <p:extLst>
      <p:ext uri="{BB962C8B-B14F-4D97-AF65-F5344CB8AC3E}">
        <p14:creationId xmlns="" xmlns:p14="http://schemas.microsoft.com/office/powerpoint/2010/main" val="100219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a:xfrm>
            <a:off x="539496" y="365124"/>
            <a:ext cx="5806440" cy="489315"/>
          </a:xfrm>
        </p:spPr>
        <p:txBody>
          <a:bodyPr>
            <a:normAutofit fontScale="90000"/>
          </a:bodyPr>
          <a:lstStyle/>
          <a:p>
            <a:r>
              <a:rPr lang="en-US" dirty="0" smtClean="0"/>
              <a:t>Flow Chart -</a:t>
            </a:r>
            <a:r>
              <a:rPr lang="en-US" dirty="0" err="1" smtClean="0"/>
              <a:t>Explaination</a:t>
            </a:r>
            <a:endParaRPr lang="en-US" dirty="0"/>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Content Placeholder 6"/>
          <p:cNvSpPr>
            <a:spLocks noGrp="1"/>
          </p:cNvSpPr>
          <p:nvPr>
            <p:ph idx="1"/>
          </p:nvPr>
        </p:nvSpPr>
        <p:spPr>
          <a:xfrm>
            <a:off x="539495" y="1825624"/>
            <a:ext cx="9968609" cy="4605155"/>
          </a:xfrm>
        </p:spPr>
        <p:txBody>
          <a:bodyPr>
            <a:normAutofit/>
          </a:bodyPr>
          <a:lstStyle/>
          <a:p>
            <a:r>
              <a:rPr lang="en-US" dirty="0" smtClean="0"/>
              <a:t>Title given  “ Diabetes Checkup” –Individual user inputs given such as (glucose level, Blood pressure) Adjusting the slider present in the application ,after that it will get process to Generate the Individual Result.</a:t>
            </a:r>
          </a:p>
          <a:p>
            <a:endParaRPr lang="en-US" dirty="0" smtClean="0"/>
          </a:p>
          <a:p>
            <a:endParaRPr lang="en-US" dirty="0"/>
          </a:p>
        </p:txBody>
      </p:sp>
    </p:spTree>
    <p:extLst>
      <p:ext uri="{BB962C8B-B14F-4D97-AF65-F5344CB8AC3E}">
        <p14:creationId xmlns="" xmlns:p14="http://schemas.microsoft.com/office/powerpoint/2010/main" val="100219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a:xfrm>
            <a:off x="539496" y="365124"/>
            <a:ext cx="5806440" cy="489315"/>
          </a:xfrm>
        </p:spPr>
        <p:txBody>
          <a:bodyPr>
            <a:normAutofit fontScale="90000"/>
          </a:bodyPr>
          <a:lstStyle/>
          <a:p>
            <a:r>
              <a:rPr lang="en-US" dirty="0" smtClean="0"/>
              <a:t>Output Samples</a:t>
            </a:r>
            <a:endParaRPr lang="en-US" dirty="0"/>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26" name="Picture 2"/>
          <p:cNvPicPr>
            <a:picLocks noGrp="1" noChangeAspect="1" noChangeArrowheads="1"/>
          </p:cNvPicPr>
          <p:nvPr>
            <p:ph idx="1"/>
          </p:nvPr>
        </p:nvPicPr>
        <p:blipFill>
          <a:blip r:embed="rId2"/>
          <a:srcRect/>
          <a:stretch>
            <a:fillRect/>
          </a:stretch>
        </p:blipFill>
        <p:spPr bwMode="auto">
          <a:xfrm>
            <a:off x="404024" y="868680"/>
            <a:ext cx="10980256" cy="5989320"/>
          </a:xfrm>
          <a:prstGeom prst="rect">
            <a:avLst/>
          </a:prstGeom>
          <a:noFill/>
          <a:ln w="9525">
            <a:noFill/>
            <a:miter lim="800000"/>
            <a:headEnd/>
            <a:tailEnd/>
          </a:ln>
          <a:effectLst/>
        </p:spPr>
      </p:pic>
    </p:spTree>
    <p:extLst>
      <p:ext uri="{BB962C8B-B14F-4D97-AF65-F5344CB8AC3E}">
        <p14:creationId xmlns="" xmlns:p14="http://schemas.microsoft.com/office/powerpoint/2010/main" val="100219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B290457-2071-4F7C-9327-CE85A282B4D5}"/>
              </a:ext>
            </a:extLst>
          </p:cNvPr>
          <p:cNvSpPr>
            <a:spLocks noGrp="1"/>
          </p:cNvSpPr>
          <p:nvPr>
            <p:ph type="title"/>
          </p:nvPr>
        </p:nvSpPr>
        <p:spPr>
          <a:xfrm>
            <a:off x="539496" y="365124"/>
            <a:ext cx="5806440" cy="489315"/>
          </a:xfrm>
        </p:spPr>
        <p:txBody>
          <a:bodyPr>
            <a:normAutofit fontScale="90000"/>
          </a:bodyPr>
          <a:lstStyle/>
          <a:p>
            <a:r>
              <a:rPr lang="en-US" dirty="0" smtClean="0"/>
              <a:t>Output Samples</a:t>
            </a:r>
            <a:endParaRPr lang="en-US" dirty="0"/>
          </a:p>
        </p:txBody>
      </p:sp>
      <p:sp>
        <p:nvSpPr>
          <p:cNvPr id="14" name="Date Placeholder 13">
            <a:extLst>
              <a:ext uri="{FF2B5EF4-FFF2-40B4-BE49-F238E27FC236}">
                <a16:creationId xmlns=""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Content Placeholder 6"/>
          <p:cNvSpPr>
            <a:spLocks noGrp="1"/>
          </p:cNvSpPr>
          <p:nvPr>
            <p:ph idx="1"/>
          </p:nvPr>
        </p:nvSpPr>
        <p:spPr/>
        <p:txBody>
          <a:bodyPr/>
          <a:lstStyle/>
          <a:p>
            <a:endParaRPr lang="en-US"/>
          </a:p>
        </p:txBody>
      </p:sp>
      <p:pic>
        <p:nvPicPr>
          <p:cNvPr id="2" name="Picture 2"/>
          <p:cNvPicPr>
            <a:picLocks noChangeAspect="1" noChangeArrowheads="1"/>
          </p:cNvPicPr>
          <p:nvPr/>
        </p:nvPicPr>
        <p:blipFill>
          <a:blip r:embed="rId2"/>
          <a:srcRect/>
          <a:stretch>
            <a:fillRect/>
          </a:stretch>
        </p:blipFill>
        <p:spPr bwMode="auto">
          <a:xfrm>
            <a:off x="494675" y="1204913"/>
            <a:ext cx="11152681" cy="5494079"/>
          </a:xfrm>
          <a:prstGeom prst="rect">
            <a:avLst/>
          </a:prstGeom>
          <a:noFill/>
          <a:ln w="9525">
            <a:noFill/>
            <a:miter lim="800000"/>
            <a:headEnd/>
            <a:tailEnd/>
          </a:ln>
          <a:effectLst/>
        </p:spPr>
      </p:pic>
    </p:spTree>
    <p:extLst>
      <p:ext uri="{BB962C8B-B14F-4D97-AF65-F5344CB8AC3E}">
        <p14:creationId xmlns="" xmlns:p14="http://schemas.microsoft.com/office/powerpoint/2010/main" val="100219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656D16-C5A9-41C3-BCE6-905A01D5BFFE}"/>
              </a:ext>
            </a:extLst>
          </p:cNvPr>
          <p:cNvSpPr>
            <a:spLocks noGrp="1"/>
          </p:cNvSpPr>
          <p:nvPr>
            <p:ph type="title"/>
          </p:nvPr>
        </p:nvSpPr>
        <p:spPr>
          <a:xfrm>
            <a:off x="539495" y="365123"/>
            <a:ext cx="10658157" cy="5975716"/>
          </a:xfrm>
        </p:spPr>
        <p:txBody>
          <a:bodyPr>
            <a:normAutofit fontScale="90000"/>
          </a:bodyPr>
          <a:lstStyle/>
          <a:p>
            <a:r>
              <a:rPr lang="en-US" dirty="0"/>
              <a:t>Architecture – Impact of </a:t>
            </a:r>
            <a:r>
              <a:rPr lang="en-US" dirty="0" smtClean="0"/>
              <a:t>oneAPI/SYCL </a:t>
            </a:r>
            <a:r>
              <a:rPr lang="en-US" dirty="0"/>
              <a:t>(How oneAPI </a:t>
            </a:r>
            <a:r>
              <a:rPr lang="en-US" dirty="0" smtClean="0"/>
              <a:t>/SYCL helped </a:t>
            </a:r>
            <a:r>
              <a:rPr lang="en-US" dirty="0"/>
              <a:t>you</a:t>
            </a:r>
            <a:r>
              <a:rPr lang="en-US" dirty="0" smtClean="0"/>
              <a:t>?)</a:t>
            </a:r>
            <a:br>
              <a:rPr lang="en-US" dirty="0" smtClean="0"/>
            </a:br>
            <a:r>
              <a:rPr lang="en-US" dirty="0" smtClean="0"/>
              <a:t/>
            </a:r>
            <a:br>
              <a:rPr lang="en-US" dirty="0" smtClean="0"/>
            </a:br>
            <a:r>
              <a:rPr lang="en-US" altLang="en-US" sz="3600" b="1" dirty="0" err="1" smtClean="0">
                <a:solidFill>
                  <a:srgbClr val="7030A0"/>
                </a:solidFill>
              </a:rPr>
              <a:t>XGBoost</a:t>
            </a:r>
            <a:r>
              <a:rPr lang="en-US" altLang="en-US" sz="3600" b="1" dirty="0" smtClean="0">
                <a:solidFill>
                  <a:srgbClr val="7030A0"/>
                </a:solidFill>
              </a:rPr>
              <a:t> :</a:t>
            </a:r>
            <a:r>
              <a:rPr lang="en-US" altLang="en-US" sz="3600" dirty="0" smtClean="0"/>
              <a:t> which stands for Extreme Gradient Boosting, is a scalable, distributed gradient-boosted decision tree (GBDT) machine learning library.</a:t>
            </a:r>
            <a:br>
              <a:rPr lang="en-US" altLang="en-US" sz="3600" dirty="0" smtClean="0"/>
            </a:br>
            <a:r>
              <a:rPr lang="en-US" altLang="en-US" sz="3600" dirty="0" smtClean="0"/>
              <a:t/>
            </a:r>
            <a:br>
              <a:rPr lang="en-US" altLang="en-US" sz="3600" dirty="0" smtClean="0"/>
            </a:br>
            <a:r>
              <a:rPr lang="en-US" altLang="en-US" sz="3600" dirty="0" smtClean="0"/>
              <a:t> It provides parallel tree boosting and is the leading machine learning library for regression, classification, and ranking problems</a:t>
            </a:r>
            <a:r>
              <a:rPr lang="en-US" altLang="en-US" dirty="0" smtClean="0"/>
              <a:t>.</a:t>
            </a:r>
            <a:br>
              <a:rPr lang="en-US" altLang="en-US" dirty="0" smtClean="0"/>
            </a:br>
            <a:endParaRPr lang="en-US" dirty="0"/>
          </a:p>
        </p:txBody>
      </p:sp>
      <p:sp>
        <p:nvSpPr>
          <p:cNvPr id="6" name="Date Placeholder 5">
            <a:extLst>
              <a:ext uri="{FF2B5EF4-FFF2-40B4-BE49-F238E27FC236}">
                <a16:creationId xmlns="" xmlns:a16="http://schemas.microsoft.com/office/drawing/2014/main" id="{D434C117-2D37-41A2-A898-C3520C2F885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 xmlns:a16="http://schemas.microsoft.com/office/drawing/2014/main" id="{56E9271E-6F24-427F-84F7-781B98EAB84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 xmlns:a16="http://schemas.microsoft.com/office/drawing/2014/main" id="{B5C8F803-171B-4429-A1DA-405E4AF1CA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 xmlns:p14="http://schemas.microsoft.com/office/powerpoint/2010/main" val="166207977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{625AECE4-8CB6-4257-8EFF-D99F81777236}tf78504181_win32</Template>
  <TotalTime>208</TotalTime>
  <Words>443</Words>
  <Application>Microsoft Office PowerPoint</Application>
  <PresentationFormat>Custom</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ShapesVTI</vt:lpstr>
      <vt:lpstr>   Mobile Health care for underserved community  oneAPI - Data Analytics Library (oneDAL)  </vt:lpstr>
      <vt:lpstr>Problem Statement </vt:lpstr>
      <vt:lpstr>Problem Statement </vt:lpstr>
      <vt:lpstr>Flow Chart </vt:lpstr>
      <vt:lpstr>Flow Chart -Explaination</vt:lpstr>
      <vt:lpstr>Flow Chart -Explaination</vt:lpstr>
      <vt:lpstr>Output Samples</vt:lpstr>
      <vt:lpstr>Output Samples</vt:lpstr>
      <vt:lpstr>Architecture – Impact of oneAPI/SYCL (How oneAPI /SYCL helped you?)  XGBoost : which stands for Extreme Gradient Boosting, is a scalable, distributed gradient-boosted decision tree (GBDT) machine learning library.   It provides parallel tree boosting and is the leading machine learning library for regression, classification, and ranking problems. </vt:lpstr>
      <vt:lpstr>Optimization :   A  better  understanding  of  diabetic pathophysiology has contributed to the development of effective prevention or treatment of many of its complications.       The systematic application of several therapeutic recommendations  based  on  clinical  evidence  can significantly reduce the rate of diabetic complications and improve the quality of life of the diabetic patient.  </vt:lpstr>
      <vt:lpstr>   Core components of oneAPI/SYCL used in the project   Intel® oneAPI Data Analytics Library (oneDAL)   XGBoost ( Intel® AI Analytics Toolkit)  Benefits :  Analyze large datasets with available compute resources. Make better predictions faster. Optimize data ingestion and algorithmic compute simultaneously. Support offline, streaming, and distributed usage models.  </vt:lpstr>
      <vt:lpstr>Demo Video/Live Demo Please elaborate oneAPI/SYCL usage    https://youtu.be/TN7BIjl3Ja4 </vt:lpstr>
      <vt:lpstr>GitHub Link(Codes should be public and available after hackathon also)</vt:lpstr>
      <vt:lpstr>Results Summary(focus on unique aspects of oneAPI/SYCL that you have used)</vt:lpstr>
      <vt:lpstr>Results</vt:lpstr>
      <vt:lpstr>Results</vt:lpstr>
      <vt:lpstr>Results</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Idea Template</dc:title>
  <dc:creator>Vasudevan, Shriram Kris</dc:creator>
  <cp:lastModifiedBy>sriram</cp:lastModifiedBy>
  <cp:revision>29</cp:revision>
  <dcterms:created xsi:type="dcterms:W3CDTF">2022-11-21T13:13:57Z</dcterms:created>
  <dcterms:modified xsi:type="dcterms:W3CDTF">2023-06-02T05:49:05Z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