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6" r:id="rId3"/>
    <p:sldMasterId id="2147483674" r:id="rId4"/>
  </p:sldMasterIdLst>
  <p:notesMasterIdLst>
    <p:notesMasterId r:id="rId32"/>
  </p:notesMasterIdLst>
  <p:handoutMasterIdLst>
    <p:handoutMasterId r:id="rId33"/>
  </p:handoutMasterIdLst>
  <p:sldIdLst>
    <p:sldId id="256" r:id="rId5"/>
    <p:sldId id="257" r:id="rId6"/>
    <p:sldId id="272" r:id="rId7"/>
    <p:sldId id="258" r:id="rId8"/>
    <p:sldId id="259" r:id="rId9"/>
    <p:sldId id="260" r:id="rId10"/>
    <p:sldId id="261" r:id="rId11"/>
    <p:sldId id="275" r:id="rId12"/>
    <p:sldId id="276" r:id="rId13"/>
    <p:sldId id="273" r:id="rId14"/>
    <p:sldId id="280" r:id="rId15"/>
    <p:sldId id="279" r:id="rId16"/>
    <p:sldId id="274" r:id="rId17"/>
    <p:sldId id="277" r:id="rId18"/>
    <p:sldId id="278" r:id="rId19"/>
    <p:sldId id="262" r:id="rId20"/>
    <p:sldId id="281" r:id="rId21"/>
    <p:sldId id="282" r:id="rId22"/>
    <p:sldId id="283" r:id="rId23"/>
    <p:sldId id="263" r:id="rId24"/>
    <p:sldId id="264" r:id="rId25"/>
    <p:sldId id="269" r:id="rId26"/>
    <p:sldId id="271" r:id="rId27"/>
    <p:sldId id="270" r:id="rId28"/>
    <p:sldId id="268" r:id="rId29"/>
    <p:sldId id="265" r:id="rId30"/>
    <p:sldId id="266"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41" autoAdjust="0"/>
  </p:normalViewPr>
  <p:slideViewPr>
    <p:cSldViewPr snapToGrid="0">
      <p:cViewPr varScale="1">
        <p:scale>
          <a:sx n="74" d="100"/>
          <a:sy n="74" d="100"/>
        </p:scale>
        <p:origin x="352"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3230" y="2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slideMaster" Target="slideMasters/slideMaster3.xml" /><Relationship Id="rId21" Type="http://schemas.openxmlformats.org/officeDocument/2006/relationships/slide" Target="slides/slide17.xml" /><Relationship Id="rId34"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handoutMaster" Target="handoutMasters/handoutMaster1.xml" /><Relationship Id="rId2" Type="http://schemas.openxmlformats.org/officeDocument/2006/relationships/slideMaster" Target="slideMasters/slideMaster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1" Type="http://schemas.openxmlformats.org/officeDocument/2006/relationships/slideMaster" Target="slideMasters/slideMaster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notesMaster" Target="notesMasters/notesMaster1.xml" /><Relationship Id="rId37"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 Type="http://schemas.openxmlformats.org/officeDocument/2006/relationships/slideMaster" Target="slideMasters/slideMaster4.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7CFE5A-1444-1FDF-A348-9F4859554C0F}"/>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49C7527-64BD-E63E-A470-14401DD7B7D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698EADBF-48AB-41C4-990E-775A920E8AED}" type="datetimeFigureOut">
              <a:rPr lang="en-IN" smtClean="0"/>
              <a:t>31-01-2024</a:t>
            </a:fld>
            <a:endParaRPr lang="en-IN"/>
          </a:p>
        </p:txBody>
      </p:sp>
      <p:sp>
        <p:nvSpPr>
          <p:cNvPr id="4" name="Footer Placeholder 3">
            <a:extLst>
              <a:ext uri="{FF2B5EF4-FFF2-40B4-BE49-F238E27FC236}">
                <a16:creationId xmlns:a16="http://schemas.microsoft.com/office/drawing/2014/main" id="{A8FCB2B8-D50B-6266-A4A0-03E49B773856}"/>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90A9EDF-382E-079D-2130-CC9872FAF2E7}"/>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0FEA5AAC-493C-49EE-AB0A-9660F2249AEA}" type="slidenum">
              <a:rPr lang="en-IN" smtClean="0"/>
              <a:t>‹#›</a:t>
            </a:fld>
            <a:endParaRPr lang="en-IN"/>
          </a:p>
        </p:txBody>
      </p:sp>
    </p:spTree>
    <p:extLst>
      <p:ext uri="{BB962C8B-B14F-4D97-AF65-F5344CB8AC3E}">
        <p14:creationId xmlns:p14="http://schemas.microsoft.com/office/powerpoint/2010/main" val="3471755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1AF709B-33BD-491F-8C50-C13BA6E05206}" type="datetimeFigureOut">
              <a:rPr lang="en-IN" smtClean="0"/>
              <a:t>31-01-2024</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E98E0C7-6C27-4FAE-B81D-89C454DAD24B}" type="slidenum">
              <a:rPr lang="en-IN" smtClean="0"/>
              <a:t>‹#›</a:t>
            </a:fld>
            <a:endParaRPr lang="en-IN"/>
          </a:p>
        </p:txBody>
      </p:sp>
    </p:spTree>
    <p:extLst>
      <p:ext uri="{BB962C8B-B14F-4D97-AF65-F5344CB8AC3E}">
        <p14:creationId xmlns:p14="http://schemas.microsoft.com/office/powerpoint/2010/main" val="219646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98E0C7-6C27-4FAE-B81D-89C454DAD24B}" type="slidenum">
              <a:rPr lang="en-IN" smtClean="0"/>
              <a:t>2</a:t>
            </a:fld>
            <a:endParaRPr lang="en-IN"/>
          </a:p>
        </p:txBody>
      </p:sp>
    </p:spTree>
    <p:extLst>
      <p:ext uri="{BB962C8B-B14F-4D97-AF65-F5344CB8AC3E}">
        <p14:creationId xmlns:p14="http://schemas.microsoft.com/office/powerpoint/2010/main" val="3906897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3088" y="1336675"/>
            <a:ext cx="6413500" cy="360838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98E0C7-6C27-4FAE-B81D-89C454DAD24B}" type="slidenum">
              <a:rPr lang="en-IN" smtClean="0"/>
              <a:t>3</a:t>
            </a:fld>
            <a:endParaRPr lang="en-IN"/>
          </a:p>
        </p:txBody>
      </p:sp>
    </p:spTree>
    <p:extLst>
      <p:ext uri="{BB962C8B-B14F-4D97-AF65-F5344CB8AC3E}">
        <p14:creationId xmlns:p14="http://schemas.microsoft.com/office/powerpoint/2010/main" val="2980238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40" y="739980"/>
            <a:ext cx="12191760" cy="714600"/>
          </a:xfrm>
          <a:prstGeom prst="rect">
            <a:avLst/>
          </a:prstGeom>
          <a:noFill/>
          <a:ln w="0">
            <a:noFill/>
          </a:ln>
        </p:spPr>
        <p:txBody>
          <a:bodyPr lIns="0" tIns="0" rIns="0" bIns="0" anchor="ctr">
            <a:noAutofit/>
          </a:bodyPr>
          <a:lstStyle/>
          <a:p>
            <a:endParaRPr lang="en-US" sz="1800" b="0" strike="noStrike" spc="-1" dirty="0">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23395"/>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B4AD-5EE5-A548-0A6F-3C0952A0A54F}"/>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946692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3A80-DCC2-E195-7B54-512D1AD90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BD25B2-1D22-4917-9AFC-5B7B583A6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76D71E-DEB0-2ED6-62A3-A52E3ECA2D04}"/>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5" name="Footer Placeholder 4">
            <a:extLst>
              <a:ext uri="{FF2B5EF4-FFF2-40B4-BE49-F238E27FC236}">
                <a16:creationId xmlns:a16="http://schemas.microsoft.com/office/drawing/2014/main" id="{90E37413-3DB1-4826-9422-E6C05AE97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E52B1-9C80-5501-38A4-414DD8D8535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2537537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E207-2F6F-E49F-E45A-DFF712CB8C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CE1C42-BF76-D6E6-C1B2-E4DAB25E5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8474D-33D6-766A-561C-87EE4AA2BE0B}"/>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5" name="Footer Placeholder 4">
            <a:extLst>
              <a:ext uri="{FF2B5EF4-FFF2-40B4-BE49-F238E27FC236}">
                <a16:creationId xmlns:a16="http://schemas.microsoft.com/office/drawing/2014/main" id="{5C6C12DF-B00F-AEDB-BCB2-F88DDC7C6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E9B78-C8CF-6E27-5514-EE0033280FC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9549214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BDD8-70CF-CD2D-59A6-9048699B3D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137EEC-1D7F-136E-D7BD-89B4C86C5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377B0-2FA6-F59D-E33C-D3C42D7B0045}"/>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5" name="Footer Placeholder 4">
            <a:extLst>
              <a:ext uri="{FF2B5EF4-FFF2-40B4-BE49-F238E27FC236}">
                <a16:creationId xmlns:a16="http://schemas.microsoft.com/office/drawing/2014/main" id="{CB8BF77D-1C09-9CFC-FBC1-A89496104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5CB19-7E15-DDC5-1F2E-4A81DDBE8E45}"/>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71173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348C-07D9-099B-2460-2985843081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C02D27-29B4-41DC-209A-53DFA87728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3390FD-BC43-4FF7-08CA-B3B8BB0B9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7E2CF7-FA89-84CE-3BBD-F61CEFAD052A}"/>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6" name="Footer Placeholder 5">
            <a:extLst>
              <a:ext uri="{FF2B5EF4-FFF2-40B4-BE49-F238E27FC236}">
                <a16:creationId xmlns:a16="http://schemas.microsoft.com/office/drawing/2014/main" id="{5175C7FB-9B9A-1B06-EBE3-76C8AD1F8C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87BAF3-6C48-7471-B93A-24D844245786}"/>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27328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10D9-06A7-1527-5C8B-E7E40A45DA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45C4CD-4AEF-43C5-D368-6EAB7EDAE5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73D09-542C-0914-960E-D473DE8FE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307B10-D2D5-6A5C-220D-3CFEAF4945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CE396-F423-9125-FA2D-FCDBB2357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B4DA5B-48CA-8130-8A35-9F15EA46D428}"/>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8" name="Footer Placeholder 7">
            <a:extLst>
              <a:ext uri="{FF2B5EF4-FFF2-40B4-BE49-F238E27FC236}">
                <a16:creationId xmlns:a16="http://schemas.microsoft.com/office/drawing/2014/main" id="{0AB9F604-99EA-E086-8EBA-F2ECAEB3CC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9C82A8-2586-A53F-4EFD-8415EB02F4F2}"/>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2328811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E37C-288F-1C22-BB8C-121ACD5435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B00ED8-C486-E725-5557-F7F6931EFFF9}"/>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4" name="Footer Placeholder 3">
            <a:extLst>
              <a:ext uri="{FF2B5EF4-FFF2-40B4-BE49-F238E27FC236}">
                <a16:creationId xmlns:a16="http://schemas.microsoft.com/office/drawing/2014/main" id="{61F5A62A-1298-F33F-1232-32D28BA827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53D625-3DE8-6E41-63D8-AF4A8ABEF739}"/>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316394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A8BAA-CEAC-7386-03EE-65363A625D72}"/>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3" name="Footer Placeholder 2">
            <a:extLst>
              <a:ext uri="{FF2B5EF4-FFF2-40B4-BE49-F238E27FC236}">
                <a16:creationId xmlns:a16="http://schemas.microsoft.com/office/drawing/2014/main" id="{87A4D6AB-0605-E62B-BCF2-0EB7D6AA9A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2F3880-C2F5-5DB8-2FFF-6856C12F5008}"/>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238080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617A-BE4D-6EAA-31D6-18FE7231C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1135CE-C369-A730-9F03-D5A5F6F2F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4959E-F820-EAE3-94AD-0C5AA1612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5D3573-2F10-9537-8991-02D3EB4F986E}"/>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6" name="Footer Placeholder 5">
            <a:extLst>
              <a:ext uri="{FF2B5EF4-FFF2-40B4-BE49-F238E27FC236}">
                <a16:creationId xmlns:a16="http://schemas.microsoft.com/office/drawing/2014/main" id="{93D0399C-578E-9711-70F1-39D2E78997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7DAA75-AE01-52E3-CAB4-97B3114743A4}"/>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4680196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B2FD-B964-B727-2C1E-00B86EE0E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48C2B8-9699-06F2-F164-CFAE401F0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FCF52D-A852-74F8-B85A-05AD67457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47AAC-D912-6BAF-79DC-255E6B2B2E70}"/>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6" name="Footer Placeholder 5">
            <a:extLst>
              <a:ext uri="{FF2B5EF4-FFF2-40B4-BE49-F238E27FC236}">
                <a16:creationId xmlns:a16="http://schemas.microsoft.com/office/drawing/2014/main" id="{C56C0BE5-1168-89C6-E68C-8B9304BB09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99CA1-0390-8C4C-5F7A-36A1185A0D5C}"/>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1488689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25F4E-66A0-C203-856F-D8CD51A71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109B0A-25AA-621B-F2AF-55FBF1CDE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2FAC9-5CCC-3164-10EB-B22F66331BBD}"/>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5" name="Footer Placeholder 4">
            <a:extLst>
              <a:ext uri="{FF2B5EF4-FFF2-40B4-BE49-F238E27FC236}">
                <a16:creationId xmlns:a16="http://schemas.microsoft.com/office/drawing/2014/main" id="{EC5863B9-F2A5-7A93-106C-1AE32166C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23FE7-7653-D14E-9276-DDE836C5688A}"/>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2342344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54381-D1E0-DA67-2786-AF13701A98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2E12DB-C2AB-F2EF-EAA5-1039705AB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36D5E-359A-8B32-4F58-11FC13A0AE3A}"/>
              </a:ext>
            </a:extLst>
          </p:cNvPr>
          <p:cNvSpPr>
            <a:spLocks noGrp="1"/>
          </p:cNvSpPr>
          <p:nvPr>
            <p:ph type="dt" sz="half" idx="10"/>
          </p:nvPr>
        </p:nvSpPr>
        <p:spPr/>
        <p:txBody>
          <a:bodyPr/>
          <a:lstStyle/>
          <a:p>
            <a:fld id="{483796CF-7417-41B1-B91A-347131BB0671}" type="datetimeFigureOut">
              <a:rPr lang="en-IN" smtClean="0"/>
              <a:t>31-01-2024</a:t>
            </a:fld>
            <a:endParaRPr lang="en-IN"/>
          </a:p>
        </p:txBody>
      </p:sp>
      <p:sp>
        <p:nvSpPr>
          <p:cNvPr id="5" name="Footer Placeholder 4">
            <a:extLst>
              <a:ext uri="{FF2B5EF4-FFF2-40B4-BE49-F238E27FC236}">
                <a16:creationId xmlns:a16="http://schemas.microsoft.com/office/drawing/2014/main" id="{A8FC4ED4-1A91-6DBA-A726-18BF16FD89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874BE-6F99-17A6-841D-A92D58D5E100}"/>
              </a:ext>
            </a:extLst>
          </p:cNvPr>
          <p:cNvSpPr>
            <a:spLocks noGrp="1"/>
          </p:cNvSpPr>
          <p:nvPr>
            <p:ph type="sldNum" sz="quarter" idx="12"/>
          </p:nvPr>
        </p:nvSpPr>
        <p:spPr/>
        <p:txBody>
          <a:bodyPr/>
          <a:lstStyle/>
          <a:p>
            <a:fld id="{D8D67926-7307-47B7-B00F-9A7008971E0F}" type="slidenum">
              <a:rPr lang="en-IN" smtClean="0"/>
              <a:t>‹#›</a:t>
            </a:fld>
            <a:endParaRPr lang="en-IN"/>
          </a:p>
        </p:txBody>
      </p:sp>
    </p:spTree>
    <p:extLst>
      <p:ext uri="{BB962C8B-B14F-4D97-AF65-F5344CB8AC3E}">
        <p14:creationId xmlns:p14="http://schemas.microsoft.com/office/powerpoint/2010/main" val="1731673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9F18-CDB1-42E7-191B-B5FA5CB130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126A1D-80BD-F40F-B762-E0BC1A3F6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E03644-E1BA-0240-9DAE-3F0DE36E33C8}"/>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5" name="Footer Placeholder 4">
            <a:extLst>
              <a:ext uri="{FF2B5EF4-FFF2-40B4-BE49-F238E27FC236}">
                <a16:creationId xmlns:a16="http://schemas.microsoft.com/office/drawing/2014/main" id="{30B91001-DC61-0E54-58C7-B2A102316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460492-4E5A-6579-F95D-0BD9AAA2AB0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034702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1876-C879-5FDB-ED05-3DFA44A5A9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CA9CD-DCAD-C1B8-8DFC-CE869C7BE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B9991-DAD1-1070-7D08-8AC59297310B}"/>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5" name="Footer Placeholder 4">
            <a:extLst>
              <a:ext uri="{FF2B5EF4-FFF2-40B4-BE49-F238E27FC236}">
                <a16:creationId xmlns:a16="http://schemas.microsoft.com/office/drawing/2014/main" id="{42694F12-A5EF-3AE6-D172-CC4029B66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38013-CCE9-6350-4D56-49AB92256F9C}"/>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575751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674F-EB78-4F2A-0E0F-00E624BFC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2678BE-966B-CCA7-811C-4DD4AF3C6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373EA9-3ABE-41E1-02F2-7EE906F17B43}"/>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5" name="Footer Placeholder 4">
            <a:extLst>
              <a:ext uri="{FF2B5EF4-FFF2-40B4-BE49-F238E27FC236}">
                <a16:creationId xmlns:a16="http://schemas.microsoft.com/office/drawing/2014/main" id="{C32B147D-024E-D279-BDEA-376CD0573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C934AF-6D6F-A711-0431-C03B94D7D5D5}"/>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63042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4D28-16AE-485A-62B3-0C15C1C0CD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8C41F5-5DB1-02C5-FEA1-619BA55CFD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78A0DD-47B9-96FD-07DC-FDD0628D4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126E29-0DCB-8DA7-DD3E-1D8B7F982892}"/>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6" name="Footer Placeholder 5">
            <a:extLst>
              <a:ext uri="{FF2B5EF4-FFF2-40B4-BE49-F238E27FC236}">
                <a16:creationId xmlns:a16="http://schemas.microsoft.com/office/drawing/2014/main" id="{0F8C780C-446A-ABAC-6130-2790BE866F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758257-FCED-0E9A-2A18-23AFC0A6ADFF}"/>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9795140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DC60-9E43-2540-53FF-7DB79D3735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A2A8C7-2FF8-7537-2A8A-5E5AEB652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F63E7E-19D5-254F-B1D0-A44DD1AD2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6145D1-9E46-FB24-62FD-C3B808894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20CFC3-0AA6-47C7-1689-F290DA8AFC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A104F4-CF2E-D581-9594-B0BA09BFC447}"/>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8" name="Footer Placeholder 7">
            <a:extLst>
              <a:ext uri="{FF2B5EF4-FFF2-40B4-BE49-F238E27FC236}">
                <a16:creationId xmlns:a16="http://schemas.microsoft.com/office/drawing/2014/main" id="{239CE8DF-8213-C6FB-2B62-FFBE7AFE88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550B73-80F3-931E-729F-1F2C6E59DBBD}"/>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1663856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6532-0279-3866-9487-8C06F8DB2D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D1812C-3C02-8DD2-5880-503313BC7A75}"/>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4" name="Footer Placeholder 3">
            <a:extLst>
              <a:ext uri="{FF2B5EF4-FFF2-40B4-BE49-F238E27FC236}">
                <a16:creationId xmlns:a16="http://schemas.microsoft.com/office/drawing/2014/main" id="{5F46D468-0F05-3A21-B8AC-449B07B57A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F94B48-A4AE-8D6A-7AF4-85F963562212}"/>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5616569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45146-61A7-1104-9760-EDF04F1C603D}"/>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3" name="Footer Placeholder 2">
            <a:extLst>
              <a:ext uri="{FF2B5EF4-FFF2-40B4-BE49-F238E27FC236}">
                <a16:creationId xmlns:a16="http://schemas.microsoft.com/office/drawing/2014/main" id="{3642B27D-939B-DBEE-3FD7-CBC9777293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9DE19B-A61F-91BA-1FE4-738466B6703A}"/>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24584316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F509-42D1-9C61-2EF6-5A13A3698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32BC3D-3F12-44D7-A192-90C648AC3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46853D-F93B-5988-C3FA-77F9EB9CB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BB4E2-3551-B745-D5C6-053D445839B4}"/>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6" name="Footer Placeholder 5">
            <a:extLst>
              <a:ext uri="{FF2B5EF4-FFF2-40B4-BE49-F238E27FC236}">
                <a16:creationId xmlns:a16="http://schemas.microsoft.com/office/drawing/2014/main" id="{F2E054F1-A29F-0A3D-0430-04C62B3588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320793-61C5-D267-45A2-36EB09C7D22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5270904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C2E7-85F8-4BFF-7527-5B55999E0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584C79-68EB-392C-4D10-9BEEB1E22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0BE02C-7E50-5A4D-58A4-2011FC17D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26E84-FB55-7900-1EA3-C67328133347}"/>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6" name="Footer Placeholder 5">
            <a:extLst>
              <a:ext uri="{FF2B5EF4-FFF2-40B4-BE49-F238E27FC236}">
                <a16:creationId xmlns:a16="http://schemas.microsoft.com/office/drawing/2014/main" id="{0EA2EB09-CA41-5A5E-8A9B-6B1FA7D6C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C1E71C-FEE5-FABE-E64E-09C5F6C0FBF8}"/>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42235295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9E81-F719-42A5-B65D-776FBE0C8E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166A3-5E50-5BD3-AB2D-791381976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5879A-6F9D-7B28-2B20-7C6EE1BD74B6}"/>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5" name="Footer Placeholder 4">
            <a:extLst>
              <a:ext uri="{FF2B5EF4-FFF2-40B4-BE49-F238E27FC236}">
                <a16:creationId xmlns:a16="http://schemas.microsoft.com/office/drawing/2014/main" id="{F6057EDB-927D-528A-6046-4AA9C5307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A3360-E8ED-FA5F-A7C4-7E49F287AF1E}"/>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174128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B3414E-2E7A-595E-C449-CA4212B7AF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E5B3AF-730A-478A-9CB3-EE3A24DDD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81234A-561E-204C-F61C-07C3611EE5EE}"/>
              </a:ext>
            </a:extLst>
          </p:cNvPr>
          <p:cNvSpPr>
            <a:spLocks noGrp="1"/>
          </p:cNvSpPr>
          <p:nvPr>
            <p:ph type="dt" sz="half" idx="10"/>
          </p:nvPr>
        </p:nvSpPr>
        <p:spPr/>
        <p:txBody>
          <a:bodyPr/>
          <a:lstStyle/>
          <a:p>
            <a:fld id="{516599E1-EC2A-4D22-8220-D6ADF4A38050}" type="datetimeFigureOut">
              <a:rPr lang="en-IN" smtClean="0"/>
              <a:t>31-01-2024</a:t>
            </a:fld>
            <a:endParaRPr lang="en-IN"/>
          </a:p>
        </p:txBody>
      </p:sp>
      <p:sp>
        <p:nvSpPr>
          <p:cNvPr id="5" name="Footer Placeholder 4">
            <a:extLst>
              <a:ext uri="{FF2B5EF4-FFF2-40B4-BE49-F238E27FC236}">
                <a16:creationId xmlns:a16="http://schemas.microsoft.com/office/drawing/2014/main" id="{62525E3B-442E-262B-93B2-306805CE3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37EC8-BCAE-A05B-6137-89DFBAA183D9}"/>
              </a:ext>
            </a:extLst>
          </p:cNvPr>
          <p:cNvSpPr>
            <a:spLocks noGrp="1"/>
          </p:cNvSpPr>
          <p:nvPr>
            <p:ph type="sldNum" sz="quarter" idx="12"/>
          </p:nvPr>
        </p:nvSpPr>
        <p:spPr/>
        <p:txBody>
          <a:bodyPr/>
          <a:lstStyle/>
          <a:p>
            <a:fld id="{3D32D575-5940-4A4E-B55F-21FF28CC24D9}" type="slidenum">
              <a:rPr lang="en-IN" smtClean="0"/>
              <a:t>‹#›</a:t>
            </a:fld>
            <a:endParaRPr lang="en-IN"/>
          </a:p>
        </p:txBody>
      </p:sp>
    </p:spTree>
    <p:extLst>
      <p:ext uri="{BB962C8B-B14F-4D97-AF65-F5344CB8AC3E}">
        <p14:creationId xmlns:p14="http://schemas.microsoft.com/office/powerpoint/2010/main" val="392649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slideLayout" Target="../slideLayouts/slideLayout25.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5" Type="http://schemas.openxmlformats.org/officeDocument/2006/relationships/image" Target="../media/image1.jpeg"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theme" Target="../theme/theme2.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 /><Relationship Id="rId3" Type="http://schemas.openxmlformats.org/officeDocument/2006/relationships/slideLayout" Target="../slideLayouts/slideLayout28.xml" /><Relationship Id="rId7" Type="http://schemas.openxmlformats.org/officeDocument/2006/relationships/slideLayout" Target="../slideLayouts/slideLayout32.xml" /><Relationship Id="rId12" Type="http://schemas.openxmlformats.org/officeDocument/2006/relationships/theme" Target="../theme/theme3.xml" /><Relationship Id="rId2" Type="http://schemas.openxmlformats.org/officeDocument/2006/relationships/slideLayout" Target="../slideLayouts/slideLayout27.xml" /><Relationship Id="rId1" Type="http://schemas.openxmlformats.org/officeDocument/2006/relationships/slideLayout" Target="../slideLayouts/slideLayout26.xml" /><Relationship Id="rId6" Type="http://schemas.openxmlformats.org/officeDocument/2006/relationships/slideLayout" Target="../slideLayouts/slideLayout31.xml" /><Relationship Id="rId11" Type="http://schemas.openxmlformats.org/officeDocument/2006/relationships/slideLayout" Target="../slideLayouts/slideLayout36.xml" /><Relationship Id="rId5" Type="http://schemas.openxmlformats.org/officeDocument/2006/relationships/slideLayout" Target="../slideLayouts/slideLayout30.xml" /><Relationship Id="rId10" Type="http://schemas.openxmlformats.org/officeDocument/2006/relationships/slideLayout" Target="../slideLayouts/slideLayout35.xml" /><Relationship Id="rId4" Type="http://schemas.openxmlformats.org/officeDocument/2006/relationships/slideLayout" Target="../slideLayouts/slideLayout29.xml" /><Relationship Id="rId9" Type="http://schemas.openxmlformats.org/officeDocument/2006/relationships/slideLayout" Target="../slideLayouts/slideLayout34.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 /><Relationship Id="rId3" Type="http://schemas.openxmlformats.org/officeDocument/2006/relationships/slideLayout" Target="../slideLayouts/slideLayout39.xml" /><Relationship Id="rId7" Type="http://schemas.openxmlformats.org/officeDocument/2006/relationships/slideLayout" Target="../slideLayouts/slideLayout43.xml" /><Relationship Id="rId12" Type="http://schemas.openxmlformats.org/officeDocument/2006/relationships/theme" Target="../theme/theme4.xml" /><Relationship Id="rId2" Type="http://schemas.openxmlformats.org/officeDocument/2006/relationships/slideLayout" Target="../slideLayouts/slideLayout38.xml" /><Relationship Id="rId1" Type="http://schemas.openxmlformats.org/officeDocument/2006/relationships/slideLayout" Target="../slideLayouts/slideLayout37.xml" /><Relationship Id="rId6" Type="http://schemas.openxmlformats.org/officeDocument/2006/relationships/slideLayout" Target="../slideLayouts/slideLayout42.xml" /><Relationship Id="rId11" Type="http://schemas.openxmlformats.org/officeDocument/2006/relationships/slideLayout" Target="../slideLayouts/slideLayout47.xml" /><Relationship Id="rId5" Type="http://schemas.openxmlformats.org/officeDocument/2006/relationships/slideLayout" Target="../slideLayouts/slideLayout41.xml" /><Relationship Id="rId10" Type="http://schemas.openxmlformats.org/officeDocument/2006/relationships/slideLayout" Target="../slideLayouts/slideLayout46.xml" /><Relationship Id="rId4" Type="http://schemas.openxmlformats.org/officeDocument/2006/relationships/slideLayout" Target="../slideLayouts/slideLayout40.xml" /><Relationship Id="rId9" Type="http://schemas.openxmlformats.org/officeDocument/2006/relationships/slideLayout" Target="../slideLayouts/slideLayout45.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Click to edit Master title style</a:t>
            </a:r>
            <a:endParaRPr lang="en-US" sz="4400" b="0" strike="noStrike" spc="-1" dirty="0">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smtClean="0">
                <a:solidFill>
                  <a:srgbClr val="002060"/>
                </a:solidFill>
                <a:latin typeface="Times New Roman"/>
              </a:rPr>
              <a:t>‹#›</a:t>
            </a:fld>
            <a:endParaRPr lang="en-IN" sz="1600" b="0" strike="noStrike" spc="-1" dirty="0">
              <a:latin typeface="Arial"/>
            </a:endParaRPr>
          </a:p>
        </p:txBody>
      </p:sp>
      <p:sp>
        <p:nvSpPr>
          <p:cNvPr id="48" name="Date Placeholder 3"/>
          <p:cNvSpPr/>
          <p:nvPr userDrawn="1"/>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spc="-1" dirty="0">
                <a:solidFill>
                  <a:schemeClr val="bg1"/>
                </a:solidFill>
                <a:latin typeface="Times New Roman" panose="02020603050405020304" pitchFamily="18" charset="0"/>
                <a:cs typeface="Times New Roman" panose="02020603050405020304" pitchFamily="18" charset="0"/>
              </a:rPr>
              <a:t>Safe Sharing: Access Control for </a:t>
            </a:r>
            <a:r>
              <a:rPr lang="en-US" sz="1600" b="0" strike="noStrike" spc="-1">
                <a:solidFill>
                  <a:schemeClr val="bg1"/>
                </a:solidFill>
                <a:latin typeface="Times New Roman" panose="02020603050405020304" pitchFamily="18" charset="0"/>
                <a:cs typeface="Times New Roman" panose="02020603050405020304" pitchFamily="18" charset="0"/>
              </a:rPr>
              <a:t>Cloud Stored Data </a:t>
            </a:r>
            <a:endParaRPr lang="en-IN" sz="1600" b="0" strike="noStrike" spc="-1" dirty="0">
              <a:solidFill>
                <a:schemeClr val="bg1"/>
              </a:solidFill>
              <a:latin typeface="Times New Roman" panose="02020603050405020304" pitchFamily="18" charset="0"/>
              <a:cs typeface="Times New Roman" panose="02020603050405020304" pitchFamily="18" charset="0"/>
            </a:endParaRPr>
          </a:p>
        </p:txBody>
      </p:sp>
      <p:pic>
        <p:nvPicPr>
          <p:cNvPr id="49" name="Picture 5"/>
          <p:cNvPicPr/>
          <p:nvPr/>
        </p:nvPicPr>
        <p:blipFill>
          <a:blip r:embed="rId15"/>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A – 1</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98"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44D584-10DA-036C-2E98-695A82B95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EFB01-0941-379A-5203-91C052648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39F10C-2117-A92D-0903-818F374E0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796CF-7417-41B1-B91A-347131BB0671}" type="datetimeFigureOut">
              <a:rPr lang="en-IN" smtClean="0"/>
              <a:t>31-01-2024</a:t>
            </a:fld>
            <a:endParaRPr lang="en-IN"/>
          </a:p>
        </p:txBody>
      </p:sp>
      <p:sp>
        <p:nvSpPr>
          <p:cNvPr id="5" name="Footer Placeholder 4">
            <a:extLst>
              <a:ext uri="{FF2B5EF4-FFF2-40B4-BE49-F238E27FC236}">
                <a16:creationId xmlns:a16="http://schemas.microsoft.com/office/drawing/2014/main" id="{F22C7015-AB10-2966-F8D5-2C81D4F85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A7EE36-B08D-0629-C0A5-7972A7D4C8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67926-7307-47B7-B00F-9A7008971E0F}" type="slidenum">
              <a:rPr lang="en-IN" smtClean="0"/>
              <a:t>‹#›</a:t>
            </a:fld>
            <a:endParaRPr lang="en-IN"/>
          </a:p>
        </p:txBody>
      </p:sp>
    </p:spTree>
    <p:extLst>
      <p:ext uri="{BB962C8B-B14F-4D97-AF65-F5344CB8AC3E}">
        <p14:creationId xmlns:p14="http://schemas.microsoft.com/office/powerpoint/2010/main" val="10249966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6E5CB-3109-9B0E-1F98-8DB60F3A4C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0966C0-42AD-C0EC-A627-67BBB9DD0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63992-68C7-7EC2-8426-B1B2D48EE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599E1-EC2A-4D22-8220-D6ADF4A38050}" type="datetimeFigureOut">
              <a:rPr lang="en-IN" smtClean="0"/>
              <a:t>31-01-2024</a:t>
            </a:fld>
            <a:endParaRPr lang="en-IN"/>
          </a:p>
        </p:txBody>
      </p:sp>
      <p:sp>
        <p:nvSpPr>
          <p:cNvPr id="5" name="Footer Placeholder 4">
            <a:extLst>
              <a:ext uri="{FF2B5EF4-FFF2-40B4-BE49-F238E27FC236}">
                <a16:creationId xmlns:a16="http://schemas.microsoft.com/office/drawing/2014/main" id="{C05281AC-4086-D945-9FCA-6DDA2E2A9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8BF5F1-630B-B03E-EE29-36E2C321C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2D575-5940-4A4E-B55F-21FF28CC24D9}" type="slidenum">
              <a:rPr lang="en-IN" smtClean="0"/>
              <a:t>‹#›</a:t>
            </a:fld>
            <a:endParaRPr lang="en-IN"/>
          </a:p>
        </p:txBody>
      </p:sp>
    </p:spTree>
    <p:extLst>
      <p:ext uri="{BB962C8B-B14F-4D97-AF65-F5344CB8AC3E}">
        <p14:creationId xmlns:p14="http://schemas.microsoft.com/office/powerpoint/2010/main" val="186482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13.xml" /><Relationship Id="rId4" Type="http://schemas.openxmlformats.org/officeDocument/2006/relationships/image" Target="../media/image9.jpeg" /></Relationships>
</file>

<file path=ppt/slides/_rels/slide13.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jpeg" /><Relationship Id="rId1" Type="http://schemas.openxmlformats.org/officeDocument/2006/relationships/slideLayout" Target="../slideLayouts/slideLayout13.xml" /><Relationship Id="rId4" Type="http://schemas.openxmlformats.org/officeDocument/2006/relationships/image" Target="../media/image19.png" /></Relationships>
</file>

<file path=ppt/slides/_rels/slide19.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20.jpeg"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3.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standalone="yes"?>
<Relationships xmlns="http://schemas.openxmlformats.org/package/2006/relationships"><Relationship Id="rId3" Type="http://schemas.openxmlformats.org/officeDocument/2006/relationships/hyperlink" Target="https://ieeexplore.ieee.org/document/4223236" TargetMode="External" /><Relationship Id="rId2" Type="http://schemas.openxmlformats.org/officeDocument/2006/relationships/hyperlink" Target="https://www.researchgate.net/publication/317270791_Searchable_Symmetric_Encryption_Designs_and_Challenges" TargetMode="External" /><Relationship Id="rId1" Type="http://schemas.openxmlformats.org/officeDocument/2006/relationships/slideLayout" Target="../slideLayouts/slideLayout13.xml" /><Relationship Id="rId4" Type="http://schemas.openxmlformats.org/officeDocument/2006/relationships/hyperlink" Target="https://ieeexplore.ieee.org/document/9261340/references#references" TargetMode="External" /></Relationships>
</file>

<file path=ppt/slides/_rels/slide22.xml.rels><?xml version="1.0" encoding="UTF-8" standalone="yes"?>
<Relationships xmlns="http://schemas.openxmlformats.org/package/2006/relationships"><Relationship Id="rId3" Type="http://schemas.openxmlformats.org/officeDocument/2006/relationships/hyperlink" Target="https://ieeexplore.ieee.org/document/4223236" TargetMode="External" /><Relationship Id="rId2" Type="http://schemas.openxmlformats.org/officeDocument/2006/relationships/hyperlink" Target="https://eprint.iacr.org/2012/052" TargetMode="External" /><Relationship Id="rId1" Type="http://schemas.openxmlformats.org/officeDocument/2006/relationships/slideLayout" Target="../slideLayouts/slideLayout13.xml" /></Relationships>
</file>

<file path=ppt/slides/_rels/slide23.xml.rels><?xml version="1.0" encoding="UTF-8" standalone="yes"?>
<Relationships xmlns="http://schemas.openxmlformats.org/package/2006/relationships"><Relationship Id="rId3" Type="http://schemas.openxmlformats.org/officeDocument/2006/relationships/slide" Target="slide26.xml" /><Relationship Id="rId2" Type="http://schemas.openxmlformats.org/officeDocument/2006/relationships/hyperlink" Target="https://github.com/SRIT-CSE/CRYPTOGRAPHY.git" TargetMode="External" /><Relationship Id="rId1" Type="http://schemas.openxmlformats.org/officeDocument/2006/relationships/slideLayout" Target="../slideLayouts/slideLayout13.xml" /><Relationship Id="rId4" Type="http://schemas.openxmlformats.org/officeDocument/2006/relationships/image" Target="../media/image22.jpeg" /></Relationships>
</file>

<file path=ppt/slides/_rels/slide24.xml.rels><?xml version="1.0" encoding="UTF-8" standalone="yes"?>
<Relationships xmlns="http://schemas.openxmlformats.org/package/2006/relationships"><Relationship Id="rId3" Type="http://schemas.openxmlformats.org/officeDocument/2006/relationships/slide" Target="slide26.xml" /><Relationship Id="rId2" Type="http://schemas.openxmlformats.org/officeDocument/2006/relationships/hyperlink" Target="https://github.com/SRIT-CSE/CRYPTOGRAPHY.git" TargetMode="External" /><Relationship Id="rId1" Type="http://schemas.openxmlformats.org/officeDocument/2006/relationships/slideLayout" Target="../slideLayouts/slideLayout13.xml" /><Relationship Id="rId4" Type="http://schemas.openxmlformats.org/officeDocument/2006/relationships/image" Target="../media/image23.jpeg" /></Relationships>
</file>

<file path=ppt/slides/_rels/slide25.xml.rels><?xml version="1.0" encoding="UTF-8" standalone="yes"?>
<Relationships xmlns="http://schemas.openxmlformats.org/package/2006/relationships"><Relationship Id="rId3" Type="http://schemas.openxmlformats.org/officeDocument/2006/relationships/slide" Target="slide26.xml" /><Relationship Id="rId2" Type="http://schemas.openxmlformats.org/officeDocument/2006/relationships/hyperlink" Target="https://github.com/SRIT-CSE/CRYPTOGRAPHY.git" TargetMode="External" /><Relationship Id="rId1" Type="http://schemas.openxmlformats.org/officeDocument/2006/relationships/slideLayout" Target="../slideLayouts/slideLayout13.xml" /><Relationship Id="rId4" Type="http://schemas.openxmlformats.org/officeDocument/2006/relationships/image" Target="../media/image24.png" /></Relationships>
</file>

<file path=ppt/slides/_rels/slide26.xml.rels><?xml version="1.0" encoding="UTF-8" standalone="yes"?>
<Relationships xmlns="http://schemas.openxmlformats.org/package/2006/relationships"><Relationship Id="rId3" Type="http://schemas.openxmlformats.org/officeDocument/2006/relationships/slide" Target="slide26.xml" /><Relationship Id="rId2" Type="http://schemas.openxmlformats.org/officeDocument/2006/relationships/hyperlink" Target="https://github.com/SRIT-CSE/CRYPTOGRAPHY.git" TargetMode="External" /><Relationship Id="rId1" Type="http://schemas.openxmlformats.org/officeDocument/2006/relationships/slideLayout" Target="../slideLayouts/slideLayout13.xml" /><Relationship Id="rId4" Type="http://schemas.openxmlformats.org/officeDocument/2006/relationships/image" Target="../media/image25.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2" Type="http://schemas.openxmlformats.org/officeDocument/2006/relationships/image" Target="../media/image5.emf"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6095700" y="16365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T. Harsha Sri</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204G1A0536</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a:t>
            </a:r>
            <a:r>
              <a:rPr lang="en-US" sz="2400" b="0" strike="noStrike" spc="-1" dirty="0">
                <a:solidFill>
                  <a:srgbClr val="000000"/>
                </a:solidFill>
                <a:latin typeface="Times New Roman"/>
              </a:rPr>
              <a:t>. </a:t>
            </a:r>
            <a:r>
              <a:rPr lang="en-US" sz="2400" spc="-1" dirty="0">
                <a:solidFill>
                  <a:srgbClr val="000000"/>
                </a:solidFill>
                <a:latin typeface="Times New Roman"/>
              </a:rPr>
              <a:t>M</a:t>
            </a:r>
            <a:r>
              <a:rPr lang="en-US" sz="2400" b="0" strike="noStrike" spc="-1" dirty="0">
                <a:solidFill>
                  <a:srgbClr val="000000"/>
                </a:solidFill>
                <a:latin typeface="Times New Roman"/>
              </a:rPr>
              <a:t>. </a:t>
            </a:r>
            <a:r>
              <a:rPr lang="en-US" sz="2400" spc="-1" dirty="0" err="1">
                <a:solidFill>
                  <a:srgbClr val="000000"/>
                </a:solidFill>
                <a:latin typeface="Times New Roman"/>
              </a:rPr>
              <a:t>Narasimhulu</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 </a:t>
            </a:r>
            <a:r>
              <a:rPr lang="en-US" sz="1400" b="0" strike="noStrike" spc="-1" dirty="0">
                <a:solidFill>
                  <a:srgbClr val="000000"/>
                </a:solidFill>
                <a:latin typeface="Times New Roman"/>
              </a:rPr>
              <a:t>(</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3139110" y="163656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            M. Mounika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                        Roll No. </a:t>
            </a:r>
            <a:r>
              <a:rPr lang="en-US" sz="1200" spc="-1" dirty="0">
                <a:solidFill>
                  <a:srgbClr val="000000"/>
                </a:solidFill>
                <a:latin typeface="Times New Roman"/>
              </a:rPr>
              <a:t>204G1A0561</a:t>
            </a:r>
            <a:endParaRPr lang="en-IN" sz="1200" b="0" strike="noStrike" spc="-1" dirty="0">
              <a:latin typeface="Arial"/>
            </a:endParaRPr>
          </a:p>
        </p:txBody>
      </p:sp>
      <p:sp>
        <p:nvSpPr>
          <p:cNvPr id="91" name="Subtitle 11"/>
          <p:cNvSpPr/>
          <p:nvPr/>
        </p:nvSpPr>
        <p:spPr>
          <a:xfrm>
            <a:off x="9035288"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B. Bhavana</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204G1A0522</a:t>
            </a:r>
            <a:endParaRPr lang="en-IN" sz="1200" b="0" strike="noStrike" spc="-1" dirty="0">
              <a:latin typeface="Arial"/>
            </a:endParaRPr>
          </a:p>
        </p:txBody>
      </p:sp>
      <p:sp>
        <p:nvSpPr>
          <p:cNvPr id="92" name="Subtitle 11"/>
          <p:cNvSpPr/>
          <p:nvPr/>
        </p:nvSpPr>
        <p:spPr>
          <a:xfrm>
            <a:off x="1021370" y="1618306"/>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G. Ajay Kishore</a:t>
            </a: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204G1A0506</a:t>
            </a:r>
            <a:endParaRPr lang="en-IN" sz="1200" b="0" strike="noStrike" spc="-1" dirty="0">
              <a:latin typeface="Arial"/>
            </a:endParaRPr>
          </a:p>
        </p:txBody>
      </p:sp>
      <p:sp>
        <p:nvSpPr>
          <p:cNvPr id="93" name="Rectangle: Rounded Corners 16"/>
          <p:cNvSpPr/>
          <p:nvPr/>
        </p:nvSpPr>
        <p:spPr>
          <a:xfrm>
            <a:off x="510023" y="247393"/>
            <a:ext cx="10542345" cy="1075631"/>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spc="-1" dirty="0">
                <a:solidFill>
                  <a:srgbClr val="FFFFFF"/>
                </a:solidFill>
                <a:latin typeface="Times New Roman"/>
              </a:rPr>
              <a:t>Safe Sharing</a:t>
            </a:r>
            <a:r>
              <a:rPr lang="en-US" sz="3200" b="0" strike="noStrike" spc="-1" dirty="0">
                <a:solidFill>
                  <a:srgbClr val="FFFFFF"/>
                </a:solidFill>
                <a:latin typeface="Times New Roman"/>
              </a:rPr>
              <a:t>: Access Control for Cloud Stored Data </a:t>
            </a:r>
          </a:p>
        </p:txBody>
      </p:sp>
      <p:sp>
        <p:nvSpPr>
          <p:cNvPr id="94" name="Rectangle 17"/>
          <p:cNvSpPr/>
          <p:nvPr/>
        </p:nvSpPr>
        <p:spPr>
          <a:xfrm>
            <a:off x="2714760" y="1374684"/>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dirty="0">
                <a:solidFill>
                  <a:srgbClr val="000000"/>
                </a:solidFill>
                <a:latin typeface="Times New Roman"/>
                <a:ea typeface="Calibri"/>
              </a:rPr>
              <a:t>by</a:t>
            </a:r>
            <a:endParaRPr lang="en-IN" sz="1600" b="0" strike="noStrike" spc="-1" dirty="0">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035288" y="1606677"/>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2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algn="just">
              <a:lnSpc>
                <a:spcPts val="3700"/>
              </a:lnSpc>
              <a:spcBef>
                <a:spcPts val="1001"/>
              </a:spcBef>
              <a:buClr>
                <a:srgbClr val="000000"/>
              </a:buClr>
              <a:buFont typeface="Wingdings" panose="05000000000000000000" pitchFamily="2" charset="2"/>
              <a:buChar char="Ø"/>
            </a:pPr>
            <a:r>
              <a:rPr lang="en-US" sz="2800" b="0" strike="noStrike" spc="-1" dirty="0">
                <a:solidFill>
                  <a:srgbClr val="000000"/>
                </a:solidFill>
                <a:latin typeface="Times New Roman" panose="02020603050405020304" pitchFamily="18" charset="0"/>
                <a:cs typeface="Times New Roman" panose="02020603050405020304" pitchFamily="18" charset="0"/>
              </a:rPr>
              <a:t>FLOW DIAGRAM</a:t>
            </a: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969ADC2-7CC7-0128-D62E-1151381F8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562" y="1854680"/>
            <a:ext cx="7066666" cy="4183498"/>
          </a:xfrm>
          <a:prstGeom prst="rect">
            <a:avLst/>
          </a:prstGeom>
        </p:spPr>
      </p:pic>
    </p:spTree>
    <p:extLst>
      <p:ext uri="{BB962C8B-B14F-4D97-AF65-F5344CB8AC3E}">
        <p14:creationId xmlns:p14="http://schemas.microsoft.com/office/powerpoint/2010/main" val="358934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Symmetric Searchable Encryption Algorithm</a:t>
            </a:r>
          </a:p>
          <a:p>
            <a:pPr algn="just">
              <a:lnSpc>
                <a:spcPts val="3700"/>
              </a:lnSpc>
              <a:spcBef>
                <a:spcPts val="1001"/>
              </a:spcBef>
              <a:buClr>
                <a:srgbClr val="000000"/>
              </a:buClr>
            </a:pPr>
            <a:r>
              <a:rPr lang="en-US" sz="2800" b="0" strike="noStrike" spc="-1" dirty="0" err="1">
                <a:solidFill>
                  <a:srgbClr val="000000"/>
                </a:solidFill>
                <a:latin typeface="Times New Roman" panose="02020603050405020304" pitchFamily="18" charset="0"/>
                <a:cs typeface="Times New Roman" panose="02020603050405020304" pitchFamily="18" charset="0"/>
              </a:rPr>
              <a:t>KeyGen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kern="100" baseline="30000" dirty="0">
                <a:effectLst/>
                <a:latin typeface="Times New Roman" panose="02020603050405020304" pitchFamily="18" charset="0"/>
                <a:ea typeface="Calibri" panose="020F0502020204030204" pitchFamily="34" charset="0"/>
                <a:cs typeface="Times New Roman" panose="02020603050405020304" pitchFamily="18" charset="0"/>
              </a:rPr>
              <a:t>k</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It inputs a security parameter k and outputs a Secret Key SK.</a:t>
            </a:r>
          </a:p>
          <a:p>
            <a:pPr algn="just">
              <a:lnSpc>
                <a:spcPts val="3700"/>
              </a:lnSpc>
              <a:spcBef>
                <a:spcPts val="1001"/>
              </a:spcBef>
              <a:buClr>
                <a:srgbClr val="000000"/>
              </a:buClr>
            </a:pPr>
            <a:r>
              <a:rPr lang="en-US" kern="100" dirty="0" err="1">
                <a:latin typeface="Times New Roman" panose="02020603050405020304" pitchFamily="18" charset="0"/>
                <a:ea typeface="Calibri" panose="020F0502020204030204" pitchFamily="34" charset="0"/>
                <a:cs typeface="Times New Roman" panose="02020603050405020304" pitchFamily="18" charset="0"/>
              </a:rPr>
              <a:t>IndexGen</a:t>
            </a:r>
            <a:r>
              <a:rPr lang="en-US" kern="100" dirty="0">
                <a:latin typeface="Times New Roman" panose="02020603050405020304" pitchFamily="18" charset="0"/>
                <a:ea typeface="Calibri" panose="020F0502020204030204" pitchFamily="34" charset="0"/>
                <a:cs typeface="Times New Roman" panose="02020603050405020304" pitchFamily="18" charset="0"/>
              </a:rPr>
              <a:t>(SK,F): It takes a secret key SK and set of files F and generates an Index I for F.</a:t>
            </a:r>
          </a:p>
          <a:p>
            <a:pPr algn="just">
              <a:lnSpc>
                <a:spcPts val="3700"/>
              </a:lnSpc>
              <a:spcBef>
                <a:spcPts val="1001"/>
              </a:spcBef>
              <a:buClr>
                <a:srgbClr val="000000"/>
              </a:buCl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Trapdoor</a:t>
            </a:r>
            <a:r>
              <a:rPr lang="en-US" kern="100" dirty="0">
                <a:latin typeface="Times New Roman" panose="02020603050405020304" pitchFamily="18" charset="0"/>
                <a:ea typeface="Calibri" panose="020F0502020204030204" pitchFamily="34" charset="0"/>
                <a:cs typeface="Times New Roman" panose="02020603050405020304" pitchFamily="18" charset="0"/>
              </a:rPr>
              <a:t>(</a:t>
            </a:r>
            <a:r>
              <a:rPr lang="en-US" kern="100" dirty="0" err="1">
                <a:latin typeface="Times New Roman" panose="02020603050405020304" pitchFamily="18" charset="0"/>
                <a:ea typeface="Calibri" panose="020F0502020204030204" pitchFamily="34" charset="0"/>
                <a:cs typeface="Times New Roman" panose="02020603050405020304" pitchFamily="18" charset="0"/>
              </a:rPr>
              <a:t>SK,w</a:t>
            </a:r>
            <a:r>
              <a:rPr lang="en-US" kern="100" dirty="0">
                <a:latin typeface="Times New Roman" panose="02020603050405020304" pitchFamily="18" charset="0"/>
                <a:ea typeface="Calibri" panose="020F0502020204030204" pitchFamily="34" charset="0"/>
                <a:cs typeface="Times New Roman" panose="02020603050405020304" pitchFamily="18" charset="0"/>
              </a:rPr>
              <a:t>): The Algorithm takes secret key SK, Keyword W and generates a trapdoor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US" kern="100" baseline="-25000" dirty="0" err="1">
                <a:effectLst/>
                <a:latin typeface="Times New Roman" panose="02020603050405020304" pitchFamily="18" charset="0"/>
                <a:ea typeface="Calibri" panose="020F0502020204030204" pitchFamily="34" charset="0"/>
                <a:cs typeface="Times New Roman" panose="02020603050405020304" pitchFamily="18" charset="0"/>
              </a:rPr>
              <a:t>w</a:t>
            </a:r>
            <a:r>
              <a:rPr lang="en-US" kern="100"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for w. // Where w is present in file set F.</a:t>
            </a:r>
          </a:p>
          <a:p>
            <a:pPr algn="just">
              <a:lnSpc>
                <a:spcPts val="3700"/>
              </a:lnSpc>
              <a:spcBef>
                <a:spcPts val="1001"/>
              </a:spcBef>
              <a:buClr>
                <a:srgbClr val="000000"/>
              </a:buCl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Search(I,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US" kern="100" baseline="-25000" dirty="0" err="1">
                <a:effectLst/>
                <a:latin typeface="Times New Roman" panose="02020603050405020304" pitchFamily="18" charset="0"/>
                <a:ea typeface="Calibri" panose="020F0502020204030204" pitchFamily="34" charset="0"/>
                <a:cs typeface="Times New Roman" panose="02020603050405020304" pitchFamily="18" charset="0"/>
              </a:rPr>
              <a:t>w</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It is run by a server taking trapdoor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a:t>
            </a:r>
            <a:r>
              <a:rPr lang="en-US" kern="100" baseline="-25000" dirty="0" err="1">
                <a:effectLst/>
                <a:latin typeface="Times New Roman" panose="02020603050405020304" pitchFamily="18" charset="0"/>
                <a:ea typeface="Calibri" panose="020F0502020204030204" pitchFamily="34" charset="0"/>
                <a:cs typeface="Times New Roman" panose="02020603050405020304" pitchFamily="18" charset="0"/>
              </a:rPr>
              <a:t>w</a:t>
            </a:r>
            <a:r>
              <a:rPr lang="en-US" kern="100"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and Index I and returns the file F(w).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3700"/>
              </a:lnSpc>
              <a:spcBef>
                <a:spcPts val="1001"/>
              </a:spcBef>
              <a:buClr>
                <a:srgbClr val="000000"/>
              </a:buClr>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ts val="3700"/>
              </a:lnSpc>
              <a:spcBef>
                <a:spcPts val="1001"/>
              </a:spcBef>
              <a:buClr>
                <a:srgbClr val="000000"/>
              </a:buClr>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3700"/>
              </a:lnSpc>
              <a:spcBef>
                <a:spcPts val="1001"/>
              </a:spcBef>
              <a:buClr>
                <a:srgbClr val="000000"/>
              </a:buClr>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3700"/>
              </a:lnSpc>
              <a:spcBef>
                <a:spcPts val="1001"/>
              </a:spcBef>
              <a:buClr>
                <a:srgbClr val="000000"/>
              </a:buClr>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3700"/>
              </a:lnSpc>
              <a:spcBef>
                <a:spcPts val="1001"/>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812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1F1E8C4-EFBE-CDA9-7B84-4EF301FCC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20" y="1187543"/>
            <a:ext cx="7099540" cy="4565155"/>
          </a:xfrm>
          <a:prstGeom prst="rect">
            <a:avLst/>
          </a:prstGeom>
        </p:spPr>
      </p:pic>
      <p:pic>
        <p:nvPicPr>
          <p:cNvPr id="3" name="Image 48">
            <a:extLst>
              <a:ext uri="{FF2B5EF4-FFF2-40B4-BE49-F238E27FC236}">
                <a16:creationId xmlns:a16="http://schemas.microsoft.com/office/drawing/2014/main" id="{4621BBA8-B5B1-F6F9-F521-4667E6EF771C}"/>
              </a:ext>
            </a:extLst>
          </p:cNvPr>
          <p:cNvPicPr>
            <a:picLocks/>
          </p:cNvPicPr>
          <p:nvPr/>
        </p:nvPicPr>
        <p:blipFill>
          <a:blip r:embed="rId3" cstate="print"/>
          <a:stretch>
            <a:fillRect/>
          </a:stretch>
        </p:blipFill>
        <p:spPr>
          <a:xfrm>
            <a:off x="7457034" y="1105301"/>
            <a:ext cx="4596943" cy="2141000"/>
          </a:xfrm>
          <a:prstGeom prst="rect">
            <a:avLst/>
          </a:prstGeom>
        </p:spPr>
      </p:pic>
      <p:pic>
        <p:nvPicPr>
          <p:cNvPr id="4" name="Image 49">
            <a:extLst>
              <a:ext uri="{FF2B5EF4-FFF2-40B4-BE49-F238E27FC236}">
                <a16:creationId xmlns:a16="http://schemas.microsoft.com/office/drawing/2014/main" id="{C3F92572-2BB0-4595-5CB1-643F0FCA274E}"/>
              </a:ext>
            </a:extLst>
          </p:cNvPr>
          <p:cNvPicPr>
            <a:picLocks/>
          </p:cNvPicPr>
          <p:nvPr/>
        </p:nvPicPr>
        <p:blipFill>
          <a:blip r:embed="rId4" cstate="print"/>
          <a:stretch>
            <a:fillRect/>
          </a:stretch>
        </p:blipFill>
        <p:spPr>
          <a:xfrm>
            <a:off x="7419187" y="3673204"/>
            <a:ext cx="4596942" cy="2141000"/>
          </a:xfrm>
          <a:prstGeom prst="rect">
            <a:avLst/>
          </a:prstGeom>
        </p:spPr>
      </p:pic>
    </p:spTree>
    <p:extLst>
      <p:ext uri="{BB962C8B-B14F-4D97-AF65-F5344CB8AC3E}">
        <p14:creationId xmlns:p14="http://schemas.microsoft.com/office/powerpoint/2010/main" val="256658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5294F19-BFB4-9728-2CF1-C0EFF6D15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89" y="1233578"/>
            <a:ext cx="6486032" cy="4830792"/>
          </a:xfrm>
          <a:prstGeom prst="rect">
            <a:avLst/>
          </a:prstGeom>
        </p:spPr>
      </p:pic>
      <p:pic>
        <p:nvPicPr>
          <p:cNvPr id="2" name="Image 50">
            <a:extLst>
              <a:ext uri="{FF2B5EF4-FFF2-40B4-BE49-F238E27FC236}">
                <a16:creationId xmlns:a16="http://schemas.microsoft.com/office/drawing/2014/main" id="{5A7D68F3-101D-81C2-25AA-5233CEEEE9FE}"/>
              </a:ext>
            </a:extLst>
          </p:cNvPr>
          <p:cNvPicPr>
            <a:picLocks/>
          </p:cNvPicPr>
          <p:nvPr/>
        </p:nvPicPr>
        <p:blipFill>
          <a:blip r:embed="rId3" cstate="print"/>
          <a:stretch>
            <a:fillRect/>
          </a:stretch>
        </p:blipFill>
        <p:spPr>
          <a:xfrm>
            <a:off x="7081880" y="1354348"/>
            <a:ext cx="4764031" cy="3010618"/>
          </a:xfrm>
          <a:prstGeom prst="rect">
            <a:avLst/>
          </a:prstGeom>
        </p:spPr>
      </p:pic>
    </p:spTree>
    <p:extLst>
      <p:ext uri="{BB962C8B-B14F-4D97-AF65-F5344CB8AC3E}">
        <p14:creationId xmlns:p14="http://schemas.microsoft.com/office/powerpoint/2010/main" val="1612554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6BFD2A1-97D8-C1E1-B90E-53CD05891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55" y="3630072"/>
            <a:ext cx="9161253" cy="2779144"/>
          </a:xfrm>
          <a:prstGeom prst="rect">
            <a:avLst/>
          </a:prstGeom>
        </p:spPr>
      </p:pic>
      <p:pic>
        <p:nvPicPr>
          <p:cNvPr id="2" name="Picture 1">
            <a:extLst>
              <a:ext uri="{FF2B5EF4-FFF2-40B4-BE49-F238E27FC236}">
                <a16:creationId xmlns:a16="http://schemas.microsoft.com/office/drawing/2014/main" id="{BD8489C8-FD83-C656-A09F-26E9569EE3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55" y="1019935"/>
            <a:ext cx="6946205" cy="2695504"/>
          </a:xfrm>
          <a:prstGeom prst="rect">
            <a:avLst/>
          </a:prstGeom>
        </p:spPr>
      </p:pic>
    </p:spTree>
    <p:extLst>
      <p:ext uri="{BB962C8B-B14F-4D97-AF65-F5344CB8AC3E}">
        <p14:creationId xmlns:p14="http://schemas.microsoft.com/office/powerpoint/2010/main" val="675969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lnSpc>
                <a:spcPts val="3700"/>
              </a:lnSpc>
              <a:spcBef>
                <a:spcPts val="1001"/>
              </a:spcBef>
              <a:buClr>
                <a:srgbClr val="000000"/>
              </a:buClr>
              <a:buNone/>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Image 51">
            <a:extLst>
              <a:ext uri="{FF2B5EF4-FFF2-40B4-BE49-F238E27FC236}">
                <a16:creationId xmlns:a16="http://schemas.microsoft.com/office/drawing/2014/main" id="{6DC20618-A13F-9930-DACE-AC3C7E7EA0F5}"/>
              </a:ext>
            </a:extLst>
          </p:cNvPr>
          <p:cNvPicPr>
            <a:picLocks/>
          </p:cNvPicPr>
          <p:nvPr/>
        </p:nvPicPr>
        <p:blipFill>
          <a:blip r:embed="rId2" cstate="print"/>
          <a:stretch>
            <a:fillRect/>
          </a:stretch>
        </p:blipFill>
        <p:spPr>
          <a:xfrm>
            <a:off x="405441" y="1504617"/>
            <a:ext cx="5428891" cy="3714364"/>
          </a:xfrm>
          <a:prstGeom prst="rect">
            <a:avLst/>
          </a:prstGeom>
        </p:spPr>
      </p:pic>
      <p:pic>
        <p:nvPicPr>
          <p:cNvPr id="4" name="Image 52">
            <a:extLst>
              <a:ext uri="{FF2B5EF4-FFF2-40B4-BE49-F238E27FC236}">
                <a16:creationId xmlns:a16="http://schemas.microsoft.com/office/drawing/2014/main" id="{34A8F0B4-265E-5D1B-B28E-9D693FDAEDA4}"/>
              </a:ext>
            </a:extLst>
          </p:cNvPr>
          <p:cNvPicPr>
            <a:picLocks/>
          </p:cNvPicPr>
          <p:nvPr/>
        </p:nvPicPr>
        <p:blipFill>
          <a:blip r:embed="rId3" cstate="print"/>
          <a:stretch>
            <a:fillRect/>
          </a:stretch>
        </p:blipFill>
        <p:spPr>
          <a:xfrm>
            <a:off x="6357667" y="1504617"/>
            <a:ext cx="5305245" cy="3714364"/>
          </a:xfrm>
          <a:prstGeom prst="rect">
            <a:avLst/>
          </a:prstGeom>
        </p:spPr>
      </p:pic>
    </p:spTree>
    <p:extLst>
      <p:ext uri="{BB962C8B-B14F-4D97-AF65-F5344CB8AC3E}">
        <p14:creationId xmlns:p14="http://schemas.microsoft.com/office/powerpoint/2010/main" val="1280415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a:rPr>
              <a:t>Literature survey for Second objective </a:t>
            </a:r>
            <a:endParaRPr lang="en-US"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457200" indent="-457200" algn="just">
              <a:lnSpc>
                <a:spcPts val="3700"/>
              </a:lnSpc>
              <a:spcBef>
                <a:spcPts val="1001"/>
              </a:spcBef>
              <a:buClr>
                <a:srgbClr val="000000"/>
              </a:buClr>
              <a:buFont typeface="Wingdings" charset="2"/>
              <a:buChar char=""/>
            </a:pPr>
            <a:r>
              <a:rPr lang="en-US" sz="2800" b="0" strike="noStrike" spc="-1" dirty="0">
                <a:solidFill>
                  <a:srgbClr val="000000"/>
                </a:solidFill>
                <a:latin typeface="Times New Roman"/>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In this paper, the system says that In several distributed systems a user should only be able to access data if a user posses a certain set of credentials or attributes. </a:t>
            </a:r>
            <a:r>
              <a:rPr lang="en-US" b="0" i="0" dirty="0">
                <a:solidFill>
                  <a:srgbClr val="333333"/>
                </a:solidFill>
                <a:effectLst/>
                <a:latin typeface="Times New Roman" panose="02020603050405020304" pitchFamily="18" charset="0"/>
                <a:cs typeface="Times New Roman" panose="02020603050405020304" pitchFamily="18" charset="0"/>
              </a:rPr>
              <a:t>Currently, the only method for enforcing such policies is to employ a trusted server to store the data and mediate access control. However, if any server storing the data is compromised, then the confidentiality of the data will be compromised. In this paper we present a system for realizing complex access control on encrypted data that we call ciphertext-policy attribute-based encryption. </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240" y="21566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second objective </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pic>
        <p:nvPicPr>
          <p:cNvPr id="1026" name="Picture 2">
            <a:extLst>
              <a:ext uri="{FF2B5EF4-FFF2-40B4-BE49-F238E27FC236}">
                <a16:creationId xmlns:a16="http://schemas.microsoft.com/office/drawing/2014/main" id="{FC7C560A-E9A9-1AB6-9ACF-DAC8B71A5D77}"/>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4064816" y="1096963"/>
            <a:ext cx="4048080" cy="539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171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240" y="21566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second objective </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pic>
        <p:nvPicPr>
          <p:cNvPr id="2" name="Image 53">
            <a:extLst>
              <a:ext uri="{FF2B5EF4-FFF2-40B4-BE49-F238E27FC236}">
                <a16:creationId xmlns:a16="http://schemas.microsoft.com/office/drawing/2014/main" id="{682B9C16-1CAA-9486-6278-4B83E875AEB3}"/>
              </a:ext>
            </a:extLst>
          </p:cNvPr>
          <p:cNvPicPr>
            <a:picLocks/>
          </p:cNvPicPr>
          <p:nvPr/>
        </p:nvPicPr>
        <p:blipFill>
          <a:blip r:embed="rId2" cstate="print"/>
          <a:stretch>
            <a:fillRect/>
          </a:stretch>
        </p:blipFill>
        <p:spPr>
          <a:xfrm>
            <a:off x="7116792" y="1229265"/>
            <a:ext cx="4931433" cy="2333445"/>
          </a:xfrm>
          <a:prstGeom prst="rect">
            <a:avLst/>
          </a:prstGeom>
        </p:spPr>
      </p:pic>
      <p:pic>
        <p:nvPicPr>
          <p:cNvPr id="4" name="Picture 3">
            <a:extLst>
              <a:ext uri="{FF2B5EF4-FFF2-40B4-BE49-F238E27FC236}">
                <a16:creationId xmlns:a16="http://schemas.microsoft.com/office/drawing/2014/main" id="{5056D66E-C8A1-793E-E6FF-A90CD97F9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039" y="1026544"/>
            <a:ext cx="6274278" cy="2536166"/>
          </a:xfrm>
          <a:prstGeom prst="rect">
            <a:avLst/>
          </a:prstGeom>
        </p:spPr>
      </p:pic>
      <p:pic>
        <p:nvPicPr>
          <p:cNvPr id="6" name="Picture 5">
            <a:extLst>
              <a:ext uri="{FF2B5EF4-FFF2-40B4-BE49-F238E27FC236}">
                <a16:creationId xmlns:a16="http://schemas.microsoft.com/office/drawing/2014/main" id="{968FA79E-17D9-B30B-457D-FBE77F3B5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039" y="3658987"/>
            <a:ext cx="9145276" cy="2793571"/>
          </a:xfrm>
          <a:prstGeom prst="rect">
            <a:avLst/>
          </a:prstGeom>
        </p:spPr>
      </p:pic>
    </p:spTree>
    <p:extLst>
      <p:ext uri="{BB962C8B-B14F-4D97-AF65-F5344CB8AC3E}">
        <p14:creationId xmlns:p14="http://schemas.microsoft.com/office/powerpoint/2010/main" val="3252271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idx="4294967295"/>
          </p:nvPr>
        </p:nvSpPr>
        <p:spPr>
          <a:xfrm>
            <a:off x="240" y="215667"/>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second objective </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pic>
        <p:nvPicPr>
          <p:cNvPr id="3" name="Image 54">
            <a:extLst>
              <a:ext uri="{FF2B5EF4-FFF2-40B4-BE49-F238E27FC236}">
                <a16:creationId xmlns:a16="http://schemas.microsoft.com/office/drawing/2014/main" id="{17F5D0F9-9CAF-DD4C-E79B-BD84BC7572E7}"/>
              </a:ext>
            </a:extLst>
          </p:cNvPr>
          <p:cNvPicPr>
            <a:picLocks/>
          </p:cNvPicPr>
          <p:nvPr/>
        </p:nvPicPr>
        <p:blipFill>
          <a:blip r:embed="rId2" cstate="print"/>
          <a:stretch>
            <a:fillRect/>
          </a:stretch>
        </p:blipFill>
        <p:spPr>
          <a:xfrm>
            <a:off x="635480" y="1475117"/>
            <a:ext cx="5161472" cy="3347049"/>
          </a:xfrm>
          <a:prstGeom prst="rect">
            <a:avLst/>
          </a:prstGeom>
        </p:spPr>
      </p:pic>
      <p:pic>
        <p:nvPicPr>
          <p:cNvPr id="4" name="Image 55">
            <a:extLst>
              <a:ext uri="{FF2B5EF4-FFF2-40B4-BE49-F238E27FC236}">
                <a16:creationId xmlns:a16="http://schemas.microsoft.com/office/drawing/2014/main" id="{6367041C-A598-D44C-2D1E-654242FA8592}"/>
              </a:ext>
            </a:extLst>
          </p:cNvPr>
          <p:cNvPicPr>
            <a:picLocks/>
          </p:cNvPicPr>
          <p:nvPr/>
        </p:nvPicPr>
        <p:blipFill>
          <a:blip r:embed="rId3" cstate="print"/>
          <a:stretch>
            <a:fillRect/>
          </a:stretch>
        </p:blipFill>
        <p:spPr>
          <a:xfrm>
            <a:off x="6096000" y="1475117"/>
            <a:ext cx="5161472" cy="3347049"/>
          </a:xfrm>
          <a:prstGeom prst="rect">
            <a:avLst/>
          </a:prstGeom>
        </p:spPr>
      </p:pic>
    </p:spTree>
    <p:extLst>
      <p:ext uri="{BB962C8B-B14F-4D97-AF65-F5344CB8AC3E}">
        <p14:creationId xmlns:p14="http://schemas.microsoft.com/office/powerpoint/2010/main" val="176387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2505" y="947520"/>
            <a:ext cx="11785775" cy="5677560"/>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Review-0 comments</a:t>
            </a:r>
          </a:p>
          <a:p>
            <a:pPr marL="462240" indent="-462240" algn="just">
              <a:spcBef>
                <a:spcPts val="1001"/>
              </a:spcBef>
              <a:buSzPct val="100058"/>
              <a:buBlip>
                <a:blip r:embed="rId3"/>
              </a:buBlip>
            </a:pPr>
            <a:r>
              <a:rPr lang="en-US" sz="2400" b="0" strike="noStrike" spc="-1" dirty="0">
                <a:solidFill>
                  <a:srgbClr val="000000"/>
                </a:solidFill>
                <a:latin typeface="Times New Roman"/>
              </a:rPr>
              <a:t>Abstract</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3"/>
              </a:buBlip>
            </a:pPr>
            <a:r>
              <a:rPr lang="en-US" sz="2400" spc="-1" dirty="0">
                <a:solidFill>
                  <a:srgbClr val="000000"/>
                </a:solidFill>
                <a:latin typeface="Times New Roman"/>
              </a:rPr>
              <a:t>Objective-1 (Design &amp; Implementation)</a:t>
            </a:r>
          </a:p>
          <a:p>
            <a:pPr marL="462240" indent="-462240" algn="just">
              <a:spcBef>
                <a:spcPts val="1001"/>
              </a:spcBef>
              <a:buSzPct val="100058"/>
              <a:buBlip>
                <a:blip r:embed="rId3"/>
              </a:buBlip>
            </a:pPr>
            <a:r>
              <a:rPr lang="en-US" sz="2400" spc="-1" dirty="0">
                <a:solidFill>
                  <a:srgbClr val="000000"/>
                </a:solidFill>
                <a:latin typeface="Times New Roman"/>
              </a:rPr>
              <a:t>Objective-2 (Design &amp; Implementation)</a:t>
            </a:r>
            <a:endParaRPr lang="en-US" sz="2400" b="0" strike="noStrike" spc="-1" dirty="0">
              <a:solidFill>
                <a:srgbClr val="000000"/>
              </a:solidFill>
              <a:latin typeface="Times New Roman"/>
            </a:endParaRP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Proposed Work </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References</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GitHub Link</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100000"/>
              </a:lnSpc>
              <a:spcBef>
                <a:spcPts val="1001"/>
              </a:spcBef>
              <a:buClr>
                <a:srgbClr val="000000"/>
              </a:buClr>
              <a:buFont typeface="Wingdings"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proposed system, we use these two cryptographic techniques that secure the data storage in cloud-based environments ,to design a hybrid encryption scheme based on ABE and SSE in such a way that we utilize the best out of both of them.</a:t>
            </a:r>
            <a:endParaRPr lang="en-US" b="0" strike="noStrike" spc="-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10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data can be encrypted into cipher text before moving into cloud by using </a:t>
            </a:r>
            <a:r>
              <a:rPr lang="en-US" spc="-1" dirty="0">
                <a:solidFill>
                  <a:srgbClr val="000000"/>
                </a:solidFill>
                <a:latin typeface="Times New Roman" panose="02020603050405020304" pitchFamily="18" charset="0"/>
                <a:cs typeface="Times New Roman" panose="02020603050405020304" pitchFamily="18" charset="0"/>
              </a:rPr>
              <a:t>symmetric encryption</a:t>
            </a:r>
            <a:r>
              <a:rPr lang="en-US" sz="2800" b="0" strike="noStrike" spc="-1" dirty="0">
                <a:solidFill>
                  <a:srgbClr val="000000"/>
                </a:solidFill>
                <a:latin typeface="Times New Roman" panose="02020603050405020304" pitchFamily="18" charset="0"/>
                <a:cs typeface="Times New Roman" panose="02020603050405020304" pitchFamily="18" charset="0"/>
              </a:rPr>
              <a:t>.</a:t>
            </a:r>
          </a:p>
          <a:p>
            <a:pPr marL="457200" indent="-457200" algn="just">
              <a:lnSpc>
                <a:spcPct val="10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revocation mechanism and an access control </a:t>
            </a:r>
            <a:r>
              <a:rPr lang="en-US" spc="-1" dirty="0">
                <a:solidFill>
                  <a:srgbClr val="000000"/>
                </a:solidFill>
                <a:latin typeface="Times New Roman" panose="02020603050405020304" pitchFamily="18" charset="0"/>
                <a:cs typeface="Times New Roman" panose="02020603050405020304" pitchFamily="18" charset="0"/>
              </a:rPr>
              <a:t>bounded by policy</a:t>
            </a:r>
            <a:r>
              <a:rPr lang="en-US" sz="2800" b="0" strike="noStrike" spc="-1" dirty="0">
                <a:solidFill>
                  <a:srgbClr val="000000"/>
                </a:solidFill>
                <a:latin typeface="Times New Roman" panose="02020603050405020304" pitchFamily="18" charset="0"/>
                <a:cs typeface="Times New Roman" panose="02020603050405020304" pitchFamily="18" charset="0"/>
              </a:rPr>
              <a:t>, that ensures data security.</a:t>
            </a:r>
          </a:p>
        </p:txBody>
      </p:sp>
      <p:sp>
        <p:nvSpPr>
          <p:cNvPr id="110" name="PlaceHolder 2"/>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Geong</a:t>
            </a:r>
            <a:r>
              <a:rPr lang="en-IN" dirty="0">
                <a:latin typeface="Times New Roman" panose="02020603050405020304" pitchFamily="18" charset="0"/>
                <a:cs typeface="Times New Roman" panose="02020603050405020304" pitchFamily="18" charset="0"/>
              </a:rPr>
              <a:t> Sen </a:t>
            </a:r>
            <a:r>
              <a:rPr lang="en-IN" dirty="0" err="1">
                <a:latin typeface="Times New Roman" panose="02020603050405020304" pitchFamily="18" charset="0"/>
                <a:cs typeface="Times New Roman" panose="02020603050405020304" pitchFamily="18" charset="0"/>
              </a:rPr>
              <a:t>Poh</a:t>
            </a:r>
            <a:r>
              <a:rPr lang="en-IN" dirty="0">
                <a:latin typeface="Times New Roman" panose="02020603050405020304" pitchFamily="18" charset="0"/>
                <a:cs typeface="Times New Roman" panose="02020603050405020304" pitchFamily="18" charset="0"/>
              </a:rPr>
              <a:t>, Ji-Jian Chin, Wei-</a:t>
            </a:r>
            <a:r>
              <a:rPr lang="en-IN" dirty="0" err="1">
                <a:latin typeface="Times New Roman" panose="02020603050405020304" pitchFamily="18" charset="0"/>
                <a:cs typeface="Times New Roman" panose="02020603050405020304" pitchFamily="18" charset="0"/>
              </a:rPr>
              <a:t>Chuen</a:t>
            </a:r>
            <a:r>
              <a:rPr lang="en-IN" dirty="0">
                <a:latin typeface="Times New Roman" panose="02020603050405020304" pitchFamily="18" charset="0"/>
                <a:cs typeface="Times New Roman" panose="02020603050405020304" pitchFamily="18" charset="0"/>
              </a:rPr>
              <a:t> Yau, Kim-Kwang Raymond Choo, and </a:t>
            </a:r>
            <a:r>
              <a:rPr lang="en-IN" dirty="0" err="1">
                <a:latin typeface="Times New Roman" panose="02020603050405020304" pitchFamily="18" charset="0"/>
                <a:cs typeface="Times New Roman" panose="02020603050405020304" pitchFamily="18" charset="0"/>
              </a:rPr>
              <a:t>Moesfa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Soeheila</a:t>
            </a:r>
            <a:r>
              <a:rPr lang="en-IN" dirty="0">
                <a:latin typeface="Times New Roman" panose="02020603050405020304" pitchFamily="18" charset="0"/>
                <a:cs typeface="Times New Roman" panose="02020603050405020304" pitchFamily="18" charset="0"/>
              </a:rPr>
              <a:t> Mohamad. 2017. </a:t>
            </a:r>
            <a:r>
              <a:rPr lang="en-IN" dirty="0">
                <a:latin typeface="Times New Roman" panose="02020603050405020304" pitchFamily="18" charset="0"/>
                <a:cs typeface="Times New Roman" panose="02020603050405020304" pitchFamily="18" charset="0"/>
                <a:hlinkClick r:id="rId2"/>
              </a:rPr>
              <a:t>“Searchable symmetric encryption: Designs and challenges”</a:t>
            </a:r>
            <a:r>
              <a:rPr lang="en-IN" dirty="0">
                <a:latin typeface="Times New Roman" panose="02020603050405020304" pitchFamily="18" charset="0"/>
                <a:cs typeface="Times New Roman" panose="02020603050405020304" pitchFamily="18" charset="0"/>
              </a:rPr>
              <a:t>. ACM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Surv</a:t>
            </a:r>
            <a:r>
              <a:rPr lang="en-IN" dirty="0">
                <a:latin typeface="Times New Roman" panose="02020603050405020304" pitchFamily="18" charset="0"/>
                <a:cs typeface="Times New Roman" panose="02020603050405020304" pitchFamily="18" charset="0"/>
              </a:rPr>
              <a:t>. 50, 3, Article 40 (May 2017)</a:t>
            </a:r>
          </a:p>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[2] </a:t>
            </a:r>
            <a:r>
              <a:rPr lang="en-IN" b="0" i="0" dirty="0">
                <a:solidFill>
                  <a:srgbClr val="000000"/>
                </a:solidFill>
                <a:effectLst/>
                <a:latin typeface="Times New Roman" panose="02020603050405020304" pitchFamily="18" charset="0"/>
                <a:cs typeface="Times New Roman" panose="02020603050405020304" pitchFamily="18" charset="0"/>
              </a:rPr>
              <a:t>J. </a:t>
            </a:r>
            <a:r>
              <a:rPr lang="en-IN" b="0" i="0" dirty="0" err="1">
                <a:solidFill>
                  <a:srgbClr val="000000"/>
                </a:solidFill>
                <a:effectLst/>
                <a:latin typeface="Times New Roman" panose="02020603050405020304" pitchFamily="18" charset="0"/>
                <a:cs typeface="Times New Roman" panose="02020603050405020304" pitchFamily="18" charset="0"/>
              </a:rPr>
              <a:t>Bethencourt</a:t>
            </a:r>
            <a:r>
              <a:rPr lang="en-IN" b="0" i="0" dirty="0">
                <a:solidFill>
                  <a:srgbClr val="000000"/>
                </a:solidFill>
                <a:effectLst/>
                <a:latin typeface="Times New Roman" panose="02020603050405020304" pitchFamily="18" charset="0"/>
                <a:cs typeface="Times New Roman" panose="02020603050405020304" pitchFamily="18" charset="0"/>
              </a:rPr>
              <a:t>, A. Sahai, and B. Waters, </a:t>
            </a:r>
            <a:r>
              <a:rPr lang="en-IN" b="0" i="0" dirty="0">
                <a:solidFill>
                  <a:srgbClr val="000000"/>
                </a:solidFill>
                <a:effectLst/>
                <a:latin typeface="Times New Roman" panose="02020603050405020304" pitchFamily="18" charset="0"/>
                <a:cs typeface="Times New Roman" panose="02020603050405020304" pitchFamily="18" charset="0"/>
                <a:hlinkClick r:id="rId3"/>
              </a:rPr>
              <a:t>‘‘Ciphertext-policy attribute-based encryption,’’ </a:t>
            </a:r>
            <a:r>
              <a:rPr lang="en-IN" b="0" i="0" dirty="0">
                <a:solidFill>
                  <a:srgbClr val="000000"/>
                </a:solidFill>
                <a:effectLst/>
                <a:latin typeface="Times New Roman" panose="02020603050405020304" pitchFamily="18" charset="0"/>
                <a:cs typeface="Times New Roman" panose="02020603050405020304" pitchFamily="18" charset="0"/>
              </a:rPr>
              <a:t>in </a:t>
            </a:r>
            <a:r>
              <a:rPr lang="en-IN" b="0" i="1" dirty="0">
                <a:solidFill>
                  <a:srgbClr val="000000"/>
                </a:solidFill>
                <a:effectLst/>
                <a:latin typeface="Times New Roman" panose="02020603050405020304" pitchFamily="18" charset="0"/>
                <a:cs typeface="Times New Roman" panose="02020603050405020304" pitchFamily="18" charset="0"/>
              </a:rPr>
              <a:t>Proc. IEEE </a:t>
            </a:r>
            <a:r>
              <a:rPr lang="en-IN" b="0" i="1" dirty="0" err="1">
                <a:solidFill>
                  <a:srgbClr val="000000"/>
                </a:solidFill>
                <a:effectLst/>
                <a:latin typeface="Times New Roman" panose="02020603050405020304" pitchFamily="18" charset="0"/>
                <a:cs typeface="Times New Roman" panose="02020603050405020304" pitchFamily="18" charset="0"/>
              </a:rPr>
              <a:t>Symp</a:t>
            </a:r>
            <a:r>
              <a:rPr lang="en-IN" b="0" i="1" dirty="0">
                <a:solidFill>
                  <a:srgbClr val="000000"/>
                </a:solidFill>
                <a:effectLst/>
                <a:latin typeface="Times New Roman" panose="02020603050405020304" pitchFamily="18" charset="0"/>
                <a:cs typeface="Times New Roman" panose="02020603050405020304" pitchFamily="18" charset="0"/>
              </a:rPr>
              <a:t>. </a:t>
            </a:r>
            <a:r>
              <a:rPr lang="en-IN" b="0" i="1" dirty="0" err="1">
                <a:solidFill>
                  <a:srgbClr val="000000"/>
                </a:solidFill>
                <a:effectLst/>
                <a:latin typeface="Times New Roman" panose="02020603050405020304" pitchFamily="18" charset="0"/>
                <a:cs typeface="Times New Roman" panose="02020603050405020304" pitchFamily="18" charset="0"/>
              </a:rPr>
              <a:t>Secur</a:t>
            </a:r>
            <a:r>
              <a:rPr lang="en-IN" b="0" i="1" dirty="0">
                <a:solidFill>
                  <a:srgbClr val="000000"/>
                </a:solidFill>
                <a:effectLst/>
                <a:latin typeface="Times New Roman" panose="02020603050405020304" pitchFamily="18" charset="0"/>
                <a:cs typeface="Times New Roman" panose="02020603050405020304" pitchFamily="18" charset="0"/>
              </a:rPr>
              <a:t>. Privacy (SP)</a:t>
            </a:r>
            <a:r>
              <a:rPr lang="en-IN" b="0" i="0" dirty="0">
                <a:solidFill>
                  <a:srgbClr val="000000"/>
                </a:solidFill>
                <a:effectLst/>
                <a:latin typeface="Times New Roman" panose="02020603050405020304" pitchFamily="18" charset="0"/>
                <a:cs typeface="Times New Roman" panose="02020603050405020304" pitchFamily="18" charset="0"/>
              </a:rPr>
              <a:t>. Washington, DC, USA: IEEE Computer Society, 2007, pp. 321–334.</a:t>
            </a:r>
            <a:r>
              <a:rPr lang="en-IN" sz="1800" b="0" i="0" dirty="0">
                <a:solidFill>
                  <a:srgbClr val="000000"/>
                </a:solidFill>
                <a:effectLst/>
                <a:latin typeface="Times" panose="02020603050405020304" pitchFamily="18" charset="0"/>
              </a:rPr>
              <a:t> </a:t>
            </a:r>
          </a:p>
          <a:p>
            <a:pPr marL="0" indent="0" algn="just">
              <a:spcBef>
                <a:spcPts val="1001"/>
              </a:spcBef>
              <a:buNone/>
              <a:tabLst>
                <a:tab pos="0" algn="l"/>
              </a:tabLst>
            </a:pPr>
            <a:r>
              <a:rPr lang="en-GB" dirty="0">
                <a:latin typeface="Times New Roman" panose="02020603050405020304" pitchFamily="18" charset="0"/>
                <a:cs typeface="Times New Roman" panose="02020603050405020304" pitchFamily="18" charset="0"/>
              </a:rPr>
              <a:t>[3] A.B</a:t>
            </a:r>
            <a:r>
              <a:rPr lang="en-IN" dirty="0">
                <a:latin typeface="Times New Roman" panose="02020603050405020304" pitchFamily="18" charset="0"/>
                <a:cs typeface="Times New Roman" panose="02020603050405020304" pitchFamily="18" charset="0"/>
              </a:rPr>
              <a:t>akas and A. </a:t>
            </a:r>
            <a:r>
              <a:rPr lang="en-IN" dirty="0" err="1">
                <a:latin typeface="Times New Roman" panose="02020603050405020304" pitchFamily="18" charset="0"/>
                <a:cs typeface="Times New Roman" panose="02020603050405020304" pitchFamily="18" charset="0"/>
              </a:rPr>
              <a:t>Michalas</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4"/>
              </a:rPr>
              <a:t>“</a:t>
            </a:r>
            <a:r>
              <a:rPr lang="en-US" i="0" dirty="0">
                <a:solidFill>
                  <a:srgbClr val="333333"/>
                </a:solidFill>
                <a:effectLst/>
                <a:latin typeface="Times New Roman" panose="02020603050405020304" pitchFamily="18" charset="0"/>
                <a:cs typeface="Times New Roman" panose="02020603050405020304" pitchFamily="18" charset="0"/>
                <a:hlinkClick r:id="rId4"/>
              </a:rPr>
              <a:t>The Cloud we Share: Access Control on Symmetrically Encrypted Data in Untrusted Clouds” </a:t>
            </a:r>
            <a:r>
              <a:rPr lang="en-US" i="0" dirty="0">
                <a:solidFill>
                  <a:srgbClr val="333333"/>
                </a:solidFill>
                <a:effectLst/>
                <a:latin typeface="Times New Roman" panose="02020603050405020304" pitchFamily="18" charset="0"/>
                <a:cs typeface="Times New Roman" panose="02020603050405020304" pitchFamily="18" charset="0"/>
              </a:rPr>
              <a:t>IEEE Access(Volume 8), 2020.</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[4]</a:t>
            </a:r>
            <a:r>
              <a:rPr lang="en-US" dirty="0"/>
              <a:t> </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Boldyreva</a:t>
            </a:r>
            <a:r>
              <a:rPr lang="en-US" dirty="0">
                <a:latin typeface="Times New Roman" panose="02020603050405020304" pitchFamily="18" charset="0"/>
                <a:cs typeface="Times New Roman" panose="02020603050405020304" pitchFamily="18" charset="0"/>
              </a:rPr>
              <a:t>, V. Goyal, and V. Kumar, </a:t>
            </a:r>
            <a:r>
              <a:rPr lang="en-US" dirty="0">
                <a:latin typeface="Times New Roman" panose="02020603050405020304" pitchFamily="18" charset="0"/>
                <a:cs typeface="Times New Roman" panose="02020603050405020304" pitchFamily="18" charset="0"/>
                <a:hlinkClick r:id="rId2"/>
              </a:rPr>
              <a:t>‘‘Identity-based encryption with efficient revocation,’’</a:t>
            </a:r>
            <a:r>
              <a:rPr lang="en-US" dirty="0">
                <a:latin typeface="Times New Roman" panose="02020603050405020304" pitchFamily="18" charset="0"/>
                <a:cs typeface="Times New Roman" panose="02020603050405020304" pitchFamily="18" charset="0"/>
              </a:rPr>
              <a:t> in Proc. 15th ACM Conf. </a:t>
            </a:r>
            <a:r>
              <a:rPr lang="en-US" dirty="0" err="1">
                <a:latin typeface="Times New Roman" panose="02020603050405020304" pitchFamily="18" charset="0"/>
                <a:cs typeface="Times New Roman" panose="02020603050405020304" pitchFamily="18" charset="0"/>
              </a:rPr>
              <a:t>Comput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Commun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Secur</a:t>
            </a:r>
            <a:r>
              <a:rPr lang="en-US" dirty="0">
                <a:latin typeface="Times New Roman" panose="02020603050405020304" pitchFamily="18" charset="0"/>
                <a:cs typeface="Times New Roman" panose="02020603050405020304" pitchFamily="18" charset="0"/>
              </a:rPr>
              <a:t>. (CCS), New York, NY, USA, 2008, pp. 417–426.</a:t>
            </a:r>
          </a:p>
          <a:p>
            <a:pPr marL="0" indent="0" algn="just">
              <a:spcBef>
                <a:spcPts val="1001"/>
              </a:spcBef>
              <a:buNone/>
              <a:tabLst>
                <a:tab pos="0" algn="l"/>
              </a:tabLst>
            </a:pPr>
            <a:r>
              <a:rPr lang="en-IN" i="0" dirty="0">
                <a:effectLst/>
                <a:latin typeface="Times New Roman" panose="02020603050405020304" pitchFamily="18" charset="0"/>
                <a:cs typeface="Times New Roman" panose="02020603050405020304" pitchFamily="18" charset="0"/>
              </a:rPr>
              <a:t>[5]</a:t>
            </a:r>
            <a:r>
              <a:rPr lang="en-IN" dirty="0"/>
              <a:t> </a:t>
            </a:r>
            <a:r>
              <a:rPr lang="en-IN" dirty="0">
                <a:latin typeface="Times New Roman" panose="02020603050405020304" pitchFamily="18" charset="0"/>
                <a:cs typeface="Times New Roman" panose="02020603050405020304" pitchFamily="18" charset="0"/>
              </a:rPr>
              <a:t>J. </a:t>
            </a:r>
            <a:r>
              <a:rPr lang="en-IN" dirty="0" err="1">
                <a:latin typeface="Times New Roman" panose="02020603050405020304" pitchFamily="18" charset="0"/>
                <a:cs typeface="Times New Roman" panose="02020603050405020304" pitchFamily="18" charset="0"/>
              </a:rPr>
              <a:t>Bethencourt</a:t>
            </a:r>
            <a:r>
              <a:rPr lang="en-IN" dirty="0">
                <a:latin typeface="Times New Roman" panose="02020603050405020304" pitchFamily="18" charset="0"/>
                <a:cs typeface="Times New Roman" panose="02020603050405020304" pitchFamily="18" charset="0"/>
              </a:rPr>
              <a:t>, A. Sahai, and B. Waters, </a:t>
            </a:r>
            <a:r>
              <a:rPr lang="en-IN" dirty="0">
                <a:latin typeface="Times New Roman" panose="02020603050405020304" pitchFamily="18" charset="0"/>
                <a:cs typeface="Times New Roman" panose="02020603050405020304" pitchFamily="18" charset="0"/>
                <a:hlinkClick r:id="rId3"/>
              </a:rPr>
              <a:t>‘‘Ciphertext-policy attribute-based encryption,’’</a:t>
            </a:r>
            <a:r>
              <a:rPr lang="en-IN" dirty="0">
                <a:latin typeface="Times New Roman" panose="02020603050405020304" pitchFamily="18" charset="0"/>
                <a:cs typeface="Times New Roman" panose="02020603050405020304" pitchFamily="18" charset="0"/>
              </a:rPr>
              <a:t> in Proc. IEEE </a:t>
            </a:r>
            <a:r>
              <a:rPr lang="en-IN" dirty="0" err="1">
                <a:latin typeface="Times New Roman" panose="02020603050405020304" pitchFamily="18" charset="0"/>
                <a:cs typeface="Times New Roman" panose="02020603050405020304" pitchFamily="18" charset="0"/>
              </a:rPr>
              <a:t>Symp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Secur</a:t>
            </a:r>
            <a:r>
              <a:rPr lang="en-IN" dirty="0">
                <a:latin typeface="Times New Roman" panose="02020603050405020304" pitchFamily="18" charset="0"/>
                <a:cs typeface="Times New Roman" panose="02020603050405020304" pitchFamily="18" charset="0"/>
              </a:rPr>
              <a:t>. Privacy (SP). Washington, DC, USA: IEEE Computer Society, 2007, pp. 321–334.</a:t>
            </a:r>
            <a:endParaRPr lang="en-GB" i="0" dirty="0">
              <a:effectLst/>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endParaRPr lang="en-GB"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409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4" name="Picture 3">
            <a:extLst>
              <a:ext uri="{FF2B5EF4-FFF2-40B4-BE49-F238E27FC236}">
                <a16:creationId xmlns:a16="http://schemas.microsoft.com/office/drawing/2014/main" id="{86C44BDC-73F4-EF9C-7B58-7FE289E8E5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330" y="1163652"/>
            <a:ext cx="10049773" cy="4972050"/>
          </a:xfrm>
          <a:prstGeom prst="rect">
            <a:avLst/>
          </a:prstGeom>
        </p:spPr>
      </p:pic>
    </p:spTree>
    <p:extLst>
      <p:ext uri="{BB962C8B-B14F-4D97-AF65-F5344CB8AC3E}">
        <p14:creationId xmlns:p14="http://schemas.microsoft.com/office/powerpoint/2010/main" val="2316170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4" name="Picture 3">
            <a:extLst>
              <a:ext uri="{FF2B5EF4-FFF2-40B4-BE49-F238E27FC236}">
                <a16:creationId xmlns:a16="http://schemas.microsoft.com/office/drawing/2014/main" id="{88017831-7FF0-9875-8633-C1E0AA46DB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281" y="1120413"/>
            <a:ext cx="10647872" cy="4920507"/>
          </a:xfrm>
          <a:prstGeom prst="rect">
            <a:avLst/>
          </a:prstGeom>
        </p:spPr>
      </p:pic>
    </p:spTree>
    <p:extLst>
      <p:ext uri="{BB962C8B-B14F-4D97-AF65-F5344CB8AC3E}">
        <p14:creationId xmlns:p14="http://schemas.microsoft.com/office/powerpoint/2010/main" val="3250186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11" name="Picture 10">
            <a:extLst>
              <a:ext uri="{FF2B5EF4-FFF2-40B4-BE49-F238E27FC236}">
                <a16:creationId xmlns:a16="http://schemas.microsoft.com/office/drawing/2014/main" id="{62B1E31F-A59C-5A60-8D3A-6AB9DEC60B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652" y="1113511"/>
            <a:ext cx="10439888" cy="4934310"/>
          </a:xfrm>
          <a:prstGeom prst="rect">
            <a:avLst/>
          </a:prstGeom>
        </p:spPr>
      </p:pic>
    </p:spTree>
    <p:extLst>
      <p:ext uri="{BB962C8B-B14F-4D97-AF65-F5344CB8AC3E}">
        <p14:creationId xmlns:p14="http://schemas.microsoft.com/office/powerpoint/2010/main" val="1763932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 Hub Dashboards of each student</a:t>
            </a:r>
            <a:endParaRPr lang="en-US" sz="4400" b="0" strike="noStrike" spc="-1" dirty="0">
              <a:solidFill>
                <a:srgbClr val="000000"/>
              </a:solidFill>
              <a:latin typeface="Calibri"/>
            </a:endParaRPr>
          </a:p>
        </p:txBody>
      </p:sp>
      <p:sp>
        <p:nvSpPr>
          <p:cNvPr id="5" name="TextBox 4">
            <a:hlinkClick r:id="rId2"/>
            <a:extLst>
              <a:ext uri="{FF2B5EF4-FFF2-40B4-BE49-F238E27FC236}">
                <a16:creationId xmlns:a16="http://schemas.microsoft.com/office/drawing/2014/main" id="{33A7CD1E-1F84-98EC-EFF5-A26028C3A8A6}"/>
              </a:ext>
            </a:extLst>
          </p:cNvPr>
          <p:cNvSpPr txBox="1"/>
          <p:nvPr/>
        </p:nvSpPr>
        <p:spPr>
          <a:xfrm>
            <a:off x="1337032" y="6213813"/>
            <a:ext cx="9506371" cy="369332"/>
          </a:xfrm>
          <a:prstGeom prst="rect">
            <a:avLst/>
          </a:prstGeom>
          <a:noFill/>
        </p:spPr>
        <p:txBody>
          <a:bodyPr wrap="square" rtlCol="0">
            <a:spAutoFit/>
          </a:bodyPr>
          <a:lstStyle/>
          <a:p>
            <a:r>
              <a:rPr lang="en-IN" dirty="0">
                <a:hlinkClick r:id="rId3" action="ppaction://hlinksldjump"/>
              </a:rPr>
              <a:t>https://github.com/SRIT-CSE/CRYPTOGRAPHY.git</a:t>
            </a:r>
            <a:endParaRPr lang="en-IN" dirty="0"/>
          </a:p>
        </p:txBody>
      </p:sp>
      <p:pic>
        <p:nvPicPr>
          <p:cNvPr id="4" name="Picture 3">
            <a:extLst>
              <a:ext uri="{FF2B5EF4-FFF2-40B4-BE49-F238E27FC236}">
                <a16:creationId xmlns:a16="http://schemas.microsoft.com/office/drawing/2014/main" id="{5327590A-CDF5-8741-8894-70D05BC9E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751" y="1181818"/>
            <a:ext cx="10843404" cy="466689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pc="-1" dirty="0">
                <a:solidFill>
                  <a:srgbClr val="FFFFFF"/>
                </a:solidFill>
                <a:latin typeface="Times New Roman"/>
              </a:rPr>
              <a:t>Review-1 Comments</a:t>
            </a:r>
            <a:endParaRPr lang="en-US" sz="4400" b="0" strike="noStrike" spc="-1" dirty="0">
              <a:solidFill>
                <a:srgbClr val="000000"/>
              </a:solidFill>
              <a:latin typeface="Calibri"/>
            </a:endParaRPr>
          </a:p>
        </p:txBody>
      </p:sp>
      <p:sp>
        <p:nvSpPr>
          <p:cNvPr id="98" name="PlaceHolder 2"/>
          <p:cNvSpPr>
            <a:spLocks noGrp="1"/>
          </p:cNvSpPr>
          <p:nvPr>
            <p:ph/>
          </p:nvPr>
        </p:nvSpPr>
        <p:spPr>
          <a:xfrm>
            <a:off x="192505" y="1245140"/>
            <a:ext cx="11785775" cy="5379940"/>
          </a:xfrm>
          <a:prstGeom prst="rect">
            <a:avLst/>
          </a:prstGeom>
          <a:noFill/>
          <a:ln w="0">
            <a:noFill/>
          </a:ln>
        </p:spPr>
        <p:txBody>
          <a:bodyPr anchor="t">
            <a:noAutofit/>
          </a:bodyPr>
          <a:lstStyle/>
          <a:p>
            <a:pPr algn="just">
              <a:lnSpc>
                <a:spcPct val="150000"/>
              </a:lnSpc>
              <a:spcBef>
                <a:spcPts val="1001"/>
              </a:spcBef>
              <a:tabLst>
                <a:tab pos="0" algn="l"/>
              </a:tabLst>
            </a:pPr>
            <a:r>
              <a:rPr lang="en-US" spc="-1" dirty="0">
                <a:solidFill>
                  <a:srgbClr val="000000"/>
                </a:solidFill>
                <a:latin typeface="Times New Roman"/>
              </a:rPr>
              <a:t>What are the algorithms you have used?</a:t>
            </a:r>
            <a:endParaRPr lang="en-US" sz="2800" b="0" strike="noStrike" spc="-1" dirty="0">
              <a:solidFill>
                <a:srgbClr val="000000"/>
              </a:solidFill>
              <a:latin typeface="Times New Roman"/>
            </a:endParaRPr>
          </a:p>
          <a:p>
            <a:pPr algn="just">
              <a:lnSpc>
                <a:spcPct val="150000"/>
              </a:lnSpc>
              <a:spcBef>
                <a:spcPts val="1001"/>
              </a:spcBef>
              <a:tabLst>
                <a:tab pos="0" algn="l"/>
              </a:tabLst>
            </a:pPr>
            <a:r>
              <a:rPr lang="en-US" sz="2800" b="0" strike="noStrike" spc="-1" dirty="0">
                <a:solidFill>
                  <a:srgbClr val="000000"/>
                </a:solidFill>
                <a:latin typeface="Times New Roman"/>
              </a:rPr>
              <a:t>What is SS</a:t>
            </a:r>
            <a:r>
              <a:rPr lang="en-US" spc="-1" dirty="0">
                <a:solidFill>
                  <a:srgbClr val="000000"/>
                </a:solidFill>
                <a:latin typeface="Times New Roman"/>
              </a:rPr>
              <a:t>E?</a:t>
            </a:r>
          </a:p>
          <a:p>
            <a:pPr algn="just">
              <a:lnSpc>
                <a:spcPct val="150000"/>
              </a:lnSpc>
              <a:spcBef>
                <a:spcPts val="1001"/>
              </a:spcBef>
              <a:tabLst>
                <a:tab pos="0" algn="l"/>
              </a:tabLst>
            </a:pPr>
            <a:r>
              <a:rPr lang="en-US" sz="2800" b="0" strike="noStrike" spc="-1" dirty="0">
                <a:solidFill>
                  <a:srgbClr val="000000"/>
                </a:solidFill>
                <a:latin typeface="Times New Roman"/>
              </a:rPr>
              <a:t>What is the purpose of using symmetric encryption</a:t>
            </a:r>
            <a:r>
              <a:rPr lang="en-US" spc="-1" dirty="0">
                <a:solidFill>
                  <a:srgbClr val="000000"/>
                </a:solidFill>
                <a:latin typeface="Times New Roman"/>
              </a:rPr>
              <a:t>?</a:t>
            </a:r>
          </a:p>
          <a:p>
            <a:pPr marL="0" indent="0" algn="just">
              <a:lnSpc>
                <a:spcPct val="150000"/>
              </a:lnSpc>
              <a:spcBef>
                <a:spcPts val="1001"/>
              </a:spcBef>
              <a:buNone/>
              <a:tabLst>
                <a:tab pos="0" algn="l"/>
              </a:tabLst>
            </a:pPr>
            <a:endParaRPr lang="en-US" sz="2800" b="0" strike="noStrike" spc="-1" dirty="0">
              <a:solidFill>
                <a:srgbClr val="000000"/>
              </a:solidFill>
              <a:latin typeface="Times New Roman"/>
            </a:endParaRPr>
          </a:p>
        </p:txBody>
      </p:sp>
    </p:spTree>
    <p:extLst>
      <p:ext uri="{BB962C8B-B14F-4D97-AF65-F5344CB8AC3E}">
        <p14:creationId xmlns:p14="http://schemas.microsoft.com/office/powerpoint/2010/main" val="84457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b="0" strike="noStrike" spc="-1" dirty="0">
                <a:solidFill>
                  <a:schemeClr val="bg1"/>
                </a:solidFill>
                <a:latin typeface="Times New Roman"/>
              </a:rPr>
              <a:t>Abstract</a:t>
            </a:r>
            <a:endParaRPr lang="en-US" b="0" strike="noStrike" spc="-1" dirty="0">
              <a:solidFill>
                <a:schemeClr val="bg1"/>
              </a:solidFill>
              <a:latin typeface="Calibri"/>
            </a:endParaRPr>
          </a:p>
        </p:txBody>
      </p:sp>
      <p:sp>
        <p:nvSpPr>
          <p:cNvPr id="100" name="PlaceHolder 2"/>
          <p:cNvSpPr>
            <a:spLocks noGrp="1"/>
          </p:cNvSpPr>
          <p:nvPr>
            <p:ph/>
          </p:nvPr>
        </p:nvSpPr>
        <p:spPr>
          <a:xfrm>
            <a:off x="199440" y="1089499"/>
            <a:ext cx="11778840" cy="6186790"/>
          </a:xfrm>
          <a:prstGeom prst="rect">
            <a:avLst/>
          </a:prstGeom>
          <a:noFill/>
          <a:ln w="0">
            <a:noFill/>
          </a:ln>
        </p:spPr>
        <p:txBody>
          <a:bodyPr anchor="t">
            <a:noAutofit/>
          </a:bodyPr>
          <a:lstStyle/>
          <a:p>
            <a:pPr marL="0" indent="0" algn="just" rtl="0">
              <a:lnSpc>
                <a:spcPct val="100000"/>
              </a:lnSpc>
              <a:spcBef>
                <a:spcPts val="0"/>
              </a:spcBef>
              <a:spcAft>
                <a:spcPts val="1000"/>
              </a:spcAft>
              <a:buNone/>
            </a:pPr>
            <a:r>
              <a:rPr lang="en-US" sz="2700" dirty="0">
                <a:latin typeface="Times New Roman" pitchFamily="18" charset="0"/>
                <a:cs typeface="Times New Roman" pitchFamily="18" charset="0"/>
              </a:rPr>
              <a:t>                Over the past few years, cloud computing has grown to an extent that affects the day-to-day life of almost everyone. From big corporations to casual internet users the cloud has become an integral part of our lives. However, many users still feel reluctant about outsourcing their personal files since cloud services are hosted and run by third untrusted parties and thus, the files are vulnerable to internal attacks.</a:t>
            </a:r>
            <a:r>
              <a:rPr lang="en-US" sz="2700" dirty="0">
                <a:solidFill>
                  <a:srgbClr val="000000"/>
                </a:solidFill>
                <a:latin typeface="Times New Roman" panose="02020603050405020304" pitchFamily="18" charset="0"/>
                <a:cs typeface="Times New Roman" panose="02020603050405020304" pitchFamily="18" charset="0"/>
              </a:rPr>
              <a:t>      </a:t>
            </a:r>
          </a:p>
          <a:p>
            <a:pPr marL="0" indent="0" algn="just" rtl="0">
              <a:lnSpc>
                <a:spcPct val="100000"/>
              </a:lnSpc>
              <a:spcBef>
                <a:spcPts val="0"/>
              </a:spcBef>
              <a:spcAft>
                <a:spcPts val="1000"/>
              </a:spcAft>
              <a:buNone/>
            </a:pPr>
            <a:r>
              <a:rPr lang="en-US" sz="2700" dirty="0">
                <a:solidFill>
                  <a:srgbClr val="000000"/>
                </a:solidFill>
                <a:latin typeface="Times New Roman" panose="02020603050405020304" pitchFamily="18" charset="0"/>
                <a:cs typeface="Times New Roman" panose="02020603050405020304" pitchFamily="18" charset="0"/>
              </a:rPr>
              <a:t>             </a:t>
            </a:r>
            <a:r>
              <a:rPr lang="en-US" sz="2700" b="0" i="0" u="none" strike="noStrike" dirty="0">
                <a:solidFill>
                  <a:srgbClr val="000000"/>
                </a:solidFill>
                <a:effectLst/>
                <a:latin typeface="Times New Roman" panose="02020603050405020304" pitchFamily="18" charset="0"/>
                <a:cs typeface="Times New Roman" panose="02020603050405020304" pitchFamily="18" charset="0"/>
              </a:rPr>
              <a:t>So, this project approach is to address these concerns, focusing on  symmetric encryption of data and store in untrusted clouds, by combining symmetric encryption techniques with access control policies, ensuring data remains confidential even when stored in untrusted cloud environments</a:t>
            </a:r>
            <a:r>
              <a:rPr lang="en-US" sz="2700" dirty="0">
                <a:solidFill>
                  <a:srgbClr val="000000"/>
                </a:solidFill>
                <a:latin typeface="Times New Roman" panose="02020603050405020304" pitchFamily="18" charset="0"/>
                <a:cs typeface="Times New Roman" panose="02020603050405020304" pitchFamily="18" charset="0"/>
              </a:rPr>
              <a:t>, which </a:t>
            </a:r>
            <a:r>
              <a:rPr lang="en-US" sz="2700" b="0" i="0" u="none" strike="noStrike" dirty="0">
                <a:solidFill>
                  <a:srgbClr val="000000"/>
                </a:solidFill>
                <a:effectLst/>
                <a:latin typeface="Times New Roman" panose="02020603050405020304" pitchFamily="18" charset="0"/>
                <a:cs typeface="Times New Roman" panose="02020603050405020304" pitchFamily="18" charset="0"/>
              </a:rPr>
              <a:t>specifies who can access what parts of encrypted data.</a:t>
            </a:r>
          </a:p>
          <a:p>
            <a:pPr marL="0" indent="0" algn="just" rtl="0">
              <a:lnSpc>
                <a:spcPct val="100000"/>
              </a:lnSpc>
              <a:spcBef>
                <a:spcPts val="0"/>
              </a:spcBef>
              <a:spcAft>
                <a:spcPts val="1000"/>
              </a:spcAft>
              <a:buNone/>
            </a:pPr>
            <a:r>
              <a:rPr lang="en-US" sz="2700" spc="-1" dirty="0">
                <a:solidFill>
                  <a:srgbClr val="000000"/>
                </a:solidFill>
                <a:latin typeface="Times New Roman"/>
              </a:rPr>
              <a:t>Keywords: Encryption, Untrusted parties, Access Control.</a:t>
            </a:r>
          </a:p>
          <a:p>
            <a:pPr marL="0" indent="0" algn="just" rtl="0">
              <a:lnSpc>
                <a:spcPct val="100000"/>
              </a:lnSpc>
              <a:spcBef>
                <a:spcPts val="0"/>
              </a:spcBef>
              <a:spcAft>
                <a:spcPts val="1000"/>
              </a:spcAft>
              <a:buNone/>
            </a:pPr>
            <a:endParaRPr lang="en-US" b="0" dirty="0">
              <a:effectLst/>
              <a:latin typeface="Times New Roman" panose="02020603050405020304" pitchFamily="18" charset="0"/>
              <a:cs typeface="Times New Roman" panose="02020603050405020304" pitchFamily="18" charset="0"/>
            </a:endParaRPr>
          </a:p>
          <a:p>
            <a:pPr marL="0" indent="0">
              <a:buNone/>
            </a:pPr>
            <a:br>
              <a:rPr lang="en-US" dirty="0"/>
            </a:br>
            <a:endParaRPr lang="en-US" b="0" dirty="0">
              <a:effectLst/>
              <a:latin typeface="Times New Roman" panose="02020603050405020304" pitchFamily="18" charset="0"/>
              <a:cs typeface="Times New Roman" panose="02020603050405020304" pitchFamily="18" charset="0"/>
            </a:endParaRPr>
          </a:p>
          <a:p>
            <a:pPr marL="0" indent="0">
              <a:buNone/>
            </a:pPr>
            <a:br>
              <a:rPr lang="en-US" dirty="0"/>
            </a:br>
            <a:r>
              <a:rPr lang="en-GB" b="0" i="0" dirty="0">
                <a:solidFill>
                  <a:srgbClr val="222222"/>
                </a:solidFill>
                <a:effectLst/>
                <a:latin typeface="Times New Roman" panose="02020603050405020304" pitchFamily="18" charset="0"/>
                <a:cs typeface="Times New Roman" panose="02020603050405020304" pitchFamily="18" charset="0"/>
              </a:rPr>
              <a:t>   </a:t>
            </a:r>
            <a:endParaRPr lang="en-US" sz="2400" spc="-1" dirty="0">
              <a:solidFill>
                <a:srgbClr val="000000"/>
              </a:solidFill>
              <a:latin typeface="Times New Roman"/>
            </a:endParaRPr>
          </a:p>
          <a:p>
            <a:pPr marL="0" indent="0" algn="just">
              <a:lnSpc>
                <a:spcPct val="100000"/>
              </a:lnSpc>
              <a:spcBef>
                <a:spcPts val="1001"/>
              </a:spcBef>
              <a:buNone/>
            </a:pPr>
            <a:endParaRPr lang="en-US" strike="noStrike" spc="-1" dirty="0">
              <a:solidFill>
                <a:srgbClr val="000000"/>
              </a:solidFill>
              <a:latin typeface="Times New Roman"/>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283499" cy="4995512"/>
          </a:xfrm>
          <a:prstGeom prst="rect">
            <a:avLst/>
          </a:prstGeom>
          <a:noFill/>
          <a:ln w="0">
            <a:noFill/>
          </a:ln>
        </p:spPr>
        <p:txBody>
          <a:bodyPr anchor="t">
            <a:normAutofit/>
          </a:bodyPr>
          <a:lstStyle/>
          <a:p>
            <a:pPr marL="0" indent="0">
              <a:lnSpc>
                <a:spcPct val="100000"/>
              </a:lnSpc>
              <a:buNone/>
            </a:pPr>
            <a:br>
              <a:rPr lang="en-GB" dirty="0">
                <a:latin typeface="Times New Roman" panose="02020603050405020304" pitchFamily="18" charset="0"/>
                <a:cs typeface="Times New Roman" panose="02020603050405020304" pitchFamily="18" charset="0"/>
              </a:rPr>
            </a:b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1118860-2B45-449E-32FA-754453A66672}"/>
              </a:ext>
            </a:extLst>
          </p:cNvPr>
          <p:cNvSpPr txBox="1"/>
          <p:nvPr/>
        </p:nvSpPr>
        <p:spPr>
          <a:xfrm>
            <a:off x="199440" y="1097280"/>
            <a:ext cx="11045734" cy="2677656"/>
          </a:xfrm>
          <a:prstGeom prst="rect">
            <a:avLst/>
          </a:prstGeom>
          <a:noFill/>
        </p:spPr>
        <p:txBody>
          <a:bodyPr wrap="square" rtlCol="0">
            <a:spAutoFit/>
          </a:bodyPr>
          <a:lstStyle/>
          <a:p>
            <a:pPr marL="285750" indent="-285750" algn="just">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The increase of data breaches in cloud computing puts all users at risk of</a:t>
            </a:r>
          </a:p>
          <a:p>
            <a:pPr algn="just"/>
            <a:r>
              <a:rPr lang="en-IN" sz="2800" dirty="0">
                <a:latin typeface="Times New Roman" panose="02020603050405020304" pitchFamily="18" charset="0"/>
                <a:cs typeface="Times New Roman" panose="02020603050405020304" pitchFamily="18" charset="0"/>
              </a:rPr>
              <a:t>     business problems, highlighting the need to improve security measures.</a:t>
            </a:r>
          </a:p>
          <a:p>
            <a:pPr algn="just"/>
            <a:endParaRPr lang="en-IN"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To mitigate the growing risks of data threats faced by users in cloud</a:t>
            </a:r>
          </a:p>
          <a:p>
            <a:pPr algn="just"/>
            <a:r>
              <a:rPr lang="en-IN" sz="2800" dirty="0">
                <a:latin typeface="Times New Roman" panose="02020603050405020304" pitchFamily="18" charset="0"/>
                <a:cs typeface="Times New Roman" panose="02020603050405020304" pitchFamily="18" charset="0"/>
              </a:rPr>
              <a:t>     Environment, proactive measures are essential.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ts val="3700"/>
              </a:lnSpc>
              <a:spcBef>
                <a:spcPts val="1001"/>
              </a:spcBef>
              <a:tabLst>
                <a:tab pos="0" algn="l"/>
              </a:tabLst>
            </a:pPr>
            <a:endParaRPr lang="en-IN" b="0" i="0" dirty="0">
              <a:effectLst/>
              <a:latin typeface="Times New Roman" panose="02020603050405020304" pitchFamily="18" charset="0"/>
              <a:cs typeface="Times New Roman" panose="02020603050405020304" pitchFamily="18" charset="0"/>
            </a:endParaRPr>
          </a:p>
          <a:p>
            <a:pPr algn="just">
              <a:lnSpc>
                <a:spcPts val="3700"/>
              </a:lnSpc>
              <a:spcBef>
                <a:spcPts val="1001"/>
              </a:spcBef>
              <a:tabLst>
                <a:tab pos="0" algn="l"/>
              </a:tabLst>
            </a:pPr>
            <a:r>
              <a:rPr lang="en-US" dirty="0">
                <a:latin typeface="Times" panose="02020603050405020304" pitchFamily="18" charset="0"/>
                <a:cs typeface="Times" panose="02020603050405020304" pitchFamily="18" charset="0"/>
              </a:rPr>
              <a:t>T</a:t>
            </a:r>
            <a:r>
              <a:rPr lang="en-US" sz="2800" dirty="0">
                <a:latin typeface="Times" panose="02020603050405020304" pitchFamily="18" charset="0"/>
                <a:cs typeface="Times" panose="02020603050405020304" pitchFamily="18" charset="0"/>
              </a:rPr>
              <a:t>o </a:t>
            </a:r>
            <a:r>
              <a:rPr lang="en-US" sz="2800"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reate an </a:t>
            </a:r>
            <a:r>
              <a:rPr lang="en-US" dirty="0">
                <a:latin typeface="Times New Roman" panose="02020603050405020304" pitchFamily="18" charset="0"/>
                <a:cs typeface="Times New Roman" panose="02020603050405020304" pitchFamily="18" charset="0"/>
              </a:rPr>
              <a:t>user interface and implementing searchable encryption on the text file uploaded by the user.</a:t>
            </a:r>
            <a:endParaRPr lang="en-US" spc="-1" dirty="0">
              <a:solidFill>
                <a:srgbClr val="000000"/>
              </a:solidFill>
              <a:latin typeface="Times New Roman"/>
              <a:cs typeface="Times New Roman" panose="02020603050405020304" pitchFamily="18" charset="0"/>
            </a:endParaRPr>
          </a:p>
          <a:p>
            <a:pPr algn="just">
              <a:lnSpc>
                <a:spcPts val="3700"/>
              </a:lnSpc>
              <a:spcBef>
                <a:spcPts val="1001"/>
              </a:spcBef>
              <a:tabLst>
                <a:tab pos="0" algn="l"/>
              </a:tabLst>
            </a:pPr>
            <a:r>
              <a:rPr lang="en-US" sz="2800" b="0" strike="noStrike" spc="-1" dirty="0">
                <a:solidFill>
                  <a:srgbClr val="000000"/>
                </a:solidFill>
                <a:latin typeface="Times New Roman"/>
              </a:rPr>
              <a:t>To implement the access control scheme </a:t>
            </a:r>
            <a:r>
              <a:rPr lang="en-US" spc="-1" dirty="0">
                <a:solidFill>
                  <a:srgbClr val="000000"/>
                </a:solidFill>
                <a:latin typeface="Times New Roman"/>
                <a:cs typeface="Times New Roman" panose="02020603050405020304" pitchFamily="18" charset="0"/>
              </a:rPr>
              <a:t>and addressing the problem of revocation by using cryptographic techniques.</a:t>
            </a:r>
            <a:endParaRPr lang="en-US" sz="2800" b="0" strike="noStrike" spc="-1" dirty="0">
              <a:solidFill>
                <a:srgbClr val="000000"/>
              </a:solidFill>
              <a:latin typeface="Times New Roman"/>
            </a:endParaRPr>
          </a:p>
          <a:p>
            <a:pPr marL="0" indent="0" algn="just">
              <a:lnSpc>
                <a:spcPts val="3700"/>
              </a:lnSpc>
              <a:spcBef>
                <a:spcPts val="1001"/>
              </a:spcBef>
              <a:buNone/>
              <a:tabLst>
                <a:tab pos="0" algn="l"/>
              </a:tabLst>
            </a:pPr>
            <a:endParaRPr lang="en-US" b="0" i="0" dirty="0">
              <a:effectLst/>
              <a:latin typeface="Times New Roman" panose="02020603050405020304" pitchFamily="18" charset="0"/>
              <a:cs typeface="Times New Roman" panose="02020603050405020304" pitchFamily="18" charset="0"/>
            </a:endParaRPr>
          </a:p>
          <a:p>
            <a:pPr marL="0" indent="0" algn="just">
              <a:lnSpc>
                <a:spcPts val="3700"/>
              </a:lnSpc>
              <a:spcBef>
                <a:spcPts val="1001"/>
              </a:spcBef>
              <a:buNone/>
              <a:tabLst>
                <a:tab pos="0" algn="l"/>
              </a:tabLst>
            </a:pPr>
            <a:endParaRPr lang="en-IN"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a:rPr>
              <a:t>Literature survey for First objective </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algn="just">
              <a:lnSpc>
                <a:spcPts val="3700"/>
              </a:lnSpc>
              <a:spcBef>
                <a:spcPts val="1001"/>
              </a:spcBef>
              <a:buClr>
                <a:srgbClr val="000000"/>
              </a:buClr>
              <a:buFont typeface="Wingdings" panose="05000000000000000000" pitchFamily="2" charset="2"/>
              <a:buChar char="Ø"/>
            </a:pPr>
            <a:r>
              <a:rPr lang="en-US" sz="2800" b="0" strike="noStrike" spc="-1" dirty="0">
                <a:solidFill>
                  <a:srgbClr val="000000"/>
                </a:solidFill>
                <a:latin typeface="Times New Roman"/>
              </a:rPr>
              <a:t> [1]</a:t>
            </a:r>
            <a:r>
              <a:rPr lang="en-US" sz="2800" b="0" strike="noStrike" spc="-1" dirty="0">
                <a:solidFill>
                  <a:srgbClr val="000000"/>
                </a:solidFill>
                <a:latin typeface="Times New Roman" panose="02020603050405020304" pitchFamily="18" charset="0"/>
                <a:cs typeface="Times New Roman" panose="02020603050405020304" pitchFamily="18" charset="0"/>
              </a:rPr>
              <a:t> In this paper, the traditional system says that the cloud service provider will encrypt the user’s data and stores in it which is not acceptable by the user because the cloud services can access their data. So to address this problem , they have proposed symmetric searchable encryption where data encrypted before sending into cloud. Here, only user can encrypt and decrypt the document by using encrypted Keyword. The Encrypted Keyword can be generated by the secret key of the user. </a:t>
            </a:r>
            <a:r>
              <a:rPr lang="en-US" spc="-1" dirty="0">
                <a:solidFill>
                  <a:srgbClr val="000000"/>
                </a:solidFill>
                <a:latin typeface="Times New Roman" panose="02020603050405020304" pitchFamily="18" charset="0"/>
                <a:cs typeface="Times New Roman" panose="02020603050405020304" pitchFamily="18" charset="0"/>
              </a:rPr>
              <a:t> </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240" y="2232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pic>
        <p:nvPicPr>
          <p:cNvPr id="2" name="Content Placeholder 1">
            <a:extLst>
              <a:ext uri="{FF2B5EF4-FFF2-40B4-BE49-F238E27FC236}">
                <a16:creationId xmlns:a16="http://schemas.microsoft.com/office/drawing/2014/main" id="{4BE2F363-BA60-3FC5-FB78-FF13F4BD4320}"/>
              </a:ext>
            </a:extLst>
          </p:cNvPr>
          <p:cNvPicPr>
            <a:picLocks noGrp="1"/>
          </p:cNvPicPr>
          <p:nvPr>
            <p:ph/>
          </p:nvPr>
        </p:nvPicPr>
        <p:blipFill>
          <a:blip r:embed="rId2"/>
          <a:stretch>
            <a:fillRect/>
          </a:stretch>
        </p:blipFill>
        <p:spPr>
          <a:xfrm>
            <a:off x="2513841" y="1546968"/>
            <a:ext cx="6391275" cy="4276725"/>
          </a:xfrm>
          <a:prstGeom prst="rect">
            <a:avLst/>
          </a:prstGeom>
        </p:spPr>
      </p:pic>
    </p:spTree>
    <p:extLst>
      <p:ext uri="{BB962C8B-B14F-4D97-AF65-F5344CB8AC3E}">
        <p14:creationId xmlns:p14="http://schemas.microsoft.com/office/powerpoint/2010/main" val="41687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for first objective</a:t>
            </a:r>
            <a:endParaRPr lang="en-US" b="0" strike="noStrike" spc="-1" dirty="0">
              <a:solidFill>
                <a:schemeClr val="bg1"/>
              </a:solidFill>
              <a:latin typeface="Calibri"/>
            </a:endParaRPr>
          </a:p>
        </p:txBody>
      </p:sp>
      <p:sp>
        <p:nvSpPr>
          <p:cNvPr id="106" name="PlaceHolder 2"/>
          <p:cNvSpPr>
            <a:spLocks noGrp="1"/>
          </p:cNvSpPr>
          <p:nvPr>
            <p:ph/>
          </p:nvPr>
        </p:nvSpPr>
        <p:spPr>
          <a:xfrm>
            <a:off x="199440" y="1105301"/>
            <a:ext cx="11778840" cy="5394600"/>
          </a:xfrm>
          <a:prstGeom prst="rect">
            <a:avLst/>
          </a:prstGeom>
          <a:noFill/>
          <a:ln w="0">
            <a:noFill/>
          </a:ln>
        </p:spPr>
        <p:txBody>
          <a:bodyPr anchor="t">
            <a:normAutofit/>
          </a:bodyPr>
          <a:lstStyle/>
          <a:p>
            <a:pPr algn="just">
              <a:lnSpc>
                <a:spcPts val="3700"/>
              </a:lnSpc>
              <a:spcBef>
                <a:spcPts val="1001"/>
              </a:spcBef>
              <a:buClr>
                <a:srgbClr val="000000"/>
              </a:buClr>
            </a:pPr>
            <a:r>
              <a:rPr lang="en-US" spc="-1" dirty="0">
                <a:solidFill>
                  <a:srgbClr val="000000"/>
                </a:solidFill>
                <a:latin typeface="Times New Roman" panose="02020603050405020304" pitchFamily="18" charset="0"/>
                <a:cs typeface="Times New Roman" panose="02020603050405020304" pitchFamily="18" charset="0"/>
              </a:rPr>
              <a:t>CLASS DIAGRAM</a:t>
            </a:r>
          </a:p>
          <a:p>
            <a:pPr algn="just">
              <a:lnSpc>
                <a:spcPts val="3700"/>
              </a:lnSpc>
              <a:spcBef>
                <a:spcPts val="1001"/>
              </a:spcBef>
              <a:buClr>
                <a:srgbClr val="000000"/>
              </a:buClr>
            </a:pP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81F18E0-5C4F-0EE1-C396-178E507EEFB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45887" y="1706972"/>
            <a:ext cx="2661142" cy="3790980"/>
          </a:xfrm>
          <a:prstGeom prst="rect">
            <a:avLst/>
          </a:prstGeom>
          <a:noFill/>
          <a:ln>
            <a:noFill/>
          </a:ln>
        </p:spPr>
      </p:pic>
    </p:spTree>
    <p:extLst>
      <p:ext uri="{BB962C8B-B14F-4D97-AF65-F5344CB8AC3E}">
        <p14:creationId xmlns:p14="http://schemas.microsoft.com/office/powerpoint/2010/main" val="260640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2310</TotalTime>
  <Words>1147</Words>
  <Application>Microsoft Office PowerPoint</Application>
  <PresentationFormat>Widescreen</PresentationFormat>
  <Paragraphs>101</Paragraphs>
  <Slides>27</Slides>
  <Notes>2</Notes>
  <HiddenSlides>0</HiddenSlides>
  <MMClips>0</MMClips>
  <ScaleCrop>false</ScaleCrop>
  <HeadingPairs>
    <vt:vector size="4" baseType="variant">
      <vt:variant>
        <vt:lpstr>Theme</vt:lpstr>
      </vt:variant>
      <vt:variant>
        <vt:i4>4</vt:i4>
      </vt:variant>
      <vt:variant>
        <vt:lpstr>Slide Titles</vt:lpstr>
      </vt:variant>
      <vt:variant>
        <vt:i4>27</vt:i4>
      </vt:variant>
    </vt:vector>
  </HeadingPairs>
  <TitlesOfParts>
    <vt:vector size="31" baseType="lpstr">
      <vt:lpstr>Office Theme</vt:lpstr>
      <vt:lpstr>Office Theme</vt:lpstr>
      <vt:lpstr>1_Custom Design</vt:lpstr>
      <vt:lpstr>Custom Design</vt:lpstr>
      <vt:lpstr>PowerPoint Presentation</vt:lpstr>
      <vt:lpstr>Contents</vt:lpstr>
      <vt:lpstr>Review-1 Comments</vt:lpstr>
      <vt:lpstr>Abstract</vt:lpstr>
      <vt:lpstr>Problem Statement</vt:lpstr>
      <vt:lpstr>Objectives of Project</vt:lpstr>
      <vt:lpstr>Literature survey for First objective </vt:lpstr>
      <vt:lpstr>Design and Implementation for first objective</vt:lpstr>
      <vt:lpstr>Design and Implementation for first objective</vt:lpstr>
      <vt:lpstr>Design and Implementation for first objective</vt:lpstr>
      <vt:lpstr>Design and Implementation for first objective</vt:lpstr>
      <vt:lpstr>Design and Implementation for first objective</vt:lpstr>
      <vt:lpstr>Design and Implementation for first objective</vt:lpstr>
      <vt:lpstr>Design and Implementation for first objective</vt:lpstr>
      <vt:lpstr>Design and Implementation for first objective</vt:lpstr>
      <vt:lpstr>Literature survey for Second objective </vt:lpstr>
      <vt:lpstr>Design and Implementation for second objective  </vt:lpstr>
      <vt:lpstr>Design and Implementation for second objective  </vt:lpstr>
      <vt:lpstr>Design and Implementation for second objective  </vt:lpstr>
      <vt:lpstr>Proposed System</vt:lpstr>
      <vt:lpstr> References</vt:lpstr>
      <vt:lpstr> References</vt:lpstr>
      <vt:lpstr>Git Hub Dashboards of each student</vt:lpstr>
      <vt:lpstr>Git Hub Dashboards of each student</vt:lpstr>
      <vt:lpstr>Git Hub Dashboards of each student</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Guest User</cp:lastModifiedBy>
  <cp:revision>238</cp:revision>
  <dcterms:created xsi:type="dcterms:W3CDTF">2019-06-11T05:35:00Z</dcterms:created>
  <dcterms:modified xsi:type="dcterms:W3CDTF">2024-01-31T16:21:52Z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