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6" r:id="rId3"/>
    <p:sldMasterId id="2147483674" r:id="rId4"/>
  </p:sldMasterIdLst>
  <p:notesMasterIdLst>
    <p:notesMasterId r:id="rId19"/>
  </p:notesMasterIdLst>
  <p:handoutMasterIdLst>
    <p:handoutMasterId r:id="rId20"/>
  </p:handoutMasterIdLst>
  <p:sldIdLst>
    <p:sldId id="256" r:id="rId5"/>
    <p:sldId id="257" r:id="rId6"/>
    <p:sldId id="258" r:id="rId7"/>
    <p:sldId id="259" r:id="rId8"/>
    <p:sldId id="260" r:id="rId9"/>
    <p:sldId id="261" r:id="rId10"/>
    <p:sldId id="262" r:id="rId11"/>
    <p:sldId id="263" r:id="rId12"/>
    <p:sldId id="264" r:id="rId13"/>
    <p:sldId id="269" r:id="rId14"/>
    <p:sldId id="265" r:id="rId15"/>
    <p:sldId id="268" r:id="rId16"/>
    <p:sldId id="270" r:id="rId17"/>
    <p:sldId id="266"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41" autoAdjust="0"/>
  </p:normalViewPr>
  <p:slideViewPr>
    <p:cSldViewPr snapToGrid="0">
      <p:cViewPr>
        <p:scale>
          <a:sx n="74" d="100"/>
          <a:sy n="74" d="100"/>
        </p:scale>
        <p:origin x="352" y="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3230"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7CFE5A-1444-1FDF-A348-9F4859554C0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49C7527-64BD-E63E-A470-14401DD7B7D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98EADBF-48AB-41C4-990E-775A920E8AED}" type="datetimeFigureOut">
              <a:rPr lang="en-IN" smtClean="0"/>
              <a:t>16-08-2023</a:t>
            </a:fld>
            <a:endParaRPr lang="en-IN"/>
          </a:p>
        </p:txBody>
      </p:sp>
      <p:sp>
        <p:nvSpPr>
          <p:cNvPr id="4" name="Footer Placeholder 3">
            <a:extLst>
              <a:ext uri="{FF2B5EF4-FFF2-40B4-BE49-F238E27FC236}">
                <a16:creationId xmlns:a16="http://schemas.microsoft.com/office/drawing/2014/main" id="{A8FCB2B8-D50B-6266-A4A0-03E49B773856}"/>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0A9EDF-382E-079D-2130-CC9872FAF2E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FEA5AAC-493C-49EE-AB0A-9660F2249AEA}" type="slidenum">
              <a:rPr lang="en-IN" smtClean="0"/>
              <a:t>‹#›</a:t>
            </a:fld>
            <a:endParaRPr lang="en-IN"/>
          </a:p>
        </p:txBody>
      </p:sp>
    </p:spTree>
    <p:extLst>
      <p:ext uri="{BB962C8B-B14F-4D97-AF65-F5344CB8AC3E}">
        <p14:creationId xmlns:p14="http://schemas.microsoft.com/office/powerpoint/2010/main" val="347175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AF709B-33BD-491F-8C50-C13BA6E05206}" type="datetimeFigureOut">
              <a:rPr lang="en-IN" smtClean="0"/>
              <a:t>16-08-2023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98E0C7-6C27-4FAE-B81D-89C454DAD24B}" type="slidenum">
              <a:rPr lang="en-IN" smtClean="0"/>
              <a:t>‹#›</a:t>
            </a:fld>
            <a:endParaRPr lang="en-IN"/>
          </a:p>
        </p:txBody>
      </p:sp>
    </p:spTree>
    <p:extLst>
      <p:ext uri="{BB962C8B-B14F-4D97-AF65-F5344CB8AC3E}">
        <p14:creationId xmlns:p14="http://schemas.microsoft.com/office/powerpoint/2010/main" val="21964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2</a:t>
            </a:fld>
            <a:endParaRPr lang="en-IN"/>
          </a:p>
        </p:txBody>
      </p:sp>
    </p:spTree>
    <p:extLst>
      <p:ext uri="{BB962C8B-B14F-4D97-AF65-F5344CB8AC3E}">
        <p14:creationId xmlns:p14="http://schemas.microsoft.com/office/powerpoint/2010/main" val="390689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3A80-DCC2-E195-7B54-512D1AD90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D25B2-1D22-4917-9AFC-5B7B583A6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6D71E-DEB0-2ED6-62A3-A52E3ECA2D04}"/>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90E37413-3DB1-4826-9422-E6C05AE97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E52B1-9C80-5501-38A4-414DD8D8535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253753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207-2F6F-E49F-E45A-DFF712CB8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E1C42-BF76-D6E6-C1B2-E4DAB25E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474D-33D6-766A-561C-87EE4AA2BE0B}"/>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5C6C12DF-B00F-AEDB-BCB2-F88DDC7C6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9B78-C8CF-6E27-5514-EE0033280FC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954921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DD8-70CF-CD2D-59A6-9048699B3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37EEC-1D7F-136E-D7BD-89B4C86C5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377B0-2FA6-F59D-E33C-D3C42D7B0045}"/>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CB8BF77D-1C09-9CFC-FBC1-A89496104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CB19-7E15-DDC5-1F2E-4A81DDBE8E4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7117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348C-07D9-099B-2460-298584308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2D27-29B4-41DC-209A-53DFA8772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90FD-BC43-4FF7-08CA-B3B8BB0B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E2CF7-FA89-84CE-3BBD-F61CEFAD052A}"/>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6" name="Footer Placeholder 5">
            <a:extLst>
              <a:ext uri="{FF2B5EF4-FFF2-40B4-BE49-F238E27FC236}">
                <a16:creationId xmlns:a16="http://schemas.microsoft.com/office/drawing/2014/main" id="{5175C7FB-9B9A-1B06-EBE3-76C8AD1F8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7BAF3-6C48-7471-B93A-24D844245786}"/>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273286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0D9-06A7-1527-5C8B-E7E40A45D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5C4CD-4AEF-43C5-D368-6EAB7EDAE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3D09-542C-0914-960E-D473DE8FE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07B10-D2D5-6A5C-220D-3CFEAF49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E396-F423-9125-FA2D-FCDBB2357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4DA5B-48CA-8130-8A35-9F15EA46D428}"/>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8" name="Footer Placeholder 7">
            <a:extLst>
              <a:ext uri="{FF2B5EF4-FFF2-40B4-BE49-F238E27FC236}">
                <a16:creationId xmlns:a16="http://schemas.microsoft.com/office/drawing/2014/main" id="{0AB9F604-99EA-E086-8EBA-F2ECAEB3C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9C82A8-2586-A53F-4EFD-8415EB02F4F2}"/>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23288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37C-288F-1C22-BB8C-121ACD543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00ED8-C486-E725-5557-F7F6931EFFF9}"/>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4" name="Footer Placeholder 3">
            <a:extLst>
              <a:ext uri="{FF2B5EF4-FFF2-40B4-BE49-F238E27FC236}">
                <a16:creationId xmlns:a16="http://schemas.microsoft.com/office/drawing/2014/main" id="{61F5A62A-1298-F33F-1232-32D28BA82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3D625-3DE8-6E41-63D8-AF4A8ABEF739}"/>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1639419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A8BAA-CEAC-7386-03EE-65363A625D72}"/>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3" name="Footer Placeholder 2">
            <a:extLst>
              <a:ext uri="{FF2B5EF4-FFF2-40B4-BE49-F238E27FC236}">
                <a16:creationId xmlns:a16="http://schemas.microsoft.com/office/drawing/2014/main" id="{87A4D6AB-0605-E62B-BCF2-0EB7D6AA9A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F3880-C2F5-5DB8-2FFF-6856C12F5008}"/>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23808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617A-BE4D-6EAA-31D6-18FE7231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135CE-C369-A730-9F03-D5A5F6F2F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4959E-F820-EAE3-94AD-0C5AA16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3573-2F10-9537-8991-02D3EB4F986E}"/>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6" name="Footer Placeholder 5">
            <a:extLst>
              <a:ext uri="{FF2B5EF4-FFF2-40B4-BE49-F238E27FC236}">
                <a16:creationId xmlns:a16="http://schemas.microsoft.com/office/drawing/2014/main" id="{93D0399C-578E-9711-70F1-39D2E7899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DAA75-AE01-52E3-CAB4-97B3114743A4}"/>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468019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B2FD-B964-B727-2C1E-00B86EE0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48C2B8-9699-06F2-F164-CFAE401F0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CF52D-A852-74F8-B85A-05AD6745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47AAC-D912-6BAF-79DC-255E6B2B2E70}"/>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6" name="Footer Placeholder 5">
            <a:extLst>
              <a:ext uri="{FF2B5EF4-FFF2-40B4-BE49-F238E27FC236}">
                <a16:creationId xmlns:a16="http://schemas.microsoft.com/office/drawing/2014/main" id="{C56C0BE5-1168-89C6-E68C-8B9304BB0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99CA1-0390-8C4C-5F7A-36A1185A0D5C}"/>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1488689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F4E-66A0-C203-856F-D8CD51A7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09B0A-25AA-621B-F2AF-55FBF1CDE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2FAC9-5CCC-3164-10EB-B22F66331BBD}"/>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EC5863B9-F2A5-7A93-106C-1AE32166C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3FE7-7653-D14E-9276-DDE836C5688A}"/>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42344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54381-D1E0-DA67-2786-AF13701A9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2E12DB-C2AB-F2EF-EAA5-1039705A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36D5E-359A-8B32-4F58-11FC13A0AE3A}"/>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A8FC4ED4-1A91-6DBA-A726-18BF16FD8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74BE-6F99-17A6-841D-A92D58D5E10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31673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9F18-CDB1-42E7-191B-B5FA5CB13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26A1D-80BD-F40F-B762-E0BC1A3F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03644-E1BA-0240-9DAE-3F0DE36E33C8}"/>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30B91001-DC61-0E54-58C7-B2A102316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60492-4E5A-6579-F95D-0BD9AAA2AB0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03470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1876-C879-5FDB-ED05-3DFA44A5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CA9CD-DCAD-C1B8-8DFC-CE869C7BE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9991-DAD1-1070-7D08-8AC59297310B}"/>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42694F12-A5EF-3AE6-D172-CC4029B66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13-CCE9-6350-4D56-49AB92256F9C}"/>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57575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674F-EB78-4F2A-0E0F-00E624BF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678BE-966B-CCA7-811C-4DD4AF3C6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73EA9-3ABE-41E1-02F2-7EE906F17B43}"/>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C32B147D-024E-D279-BDEA-376CD05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34AF-6D6F-A711-0431-C03B94D7D5D5}"/>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630422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D28-16AE-485A-62B3-0C15C1C0C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C41F5-5DB1-02C5-FEA1-619BA55CF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8A0DD-47B9-96FD-07DC-FDD0628D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26E29-0DCB-8DA7-DD3E-1D8B7F982892}"/>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6" name="Footer Placeholder 5">
            <a:extLst>
              <a:ext uri="{FF2B5EF4-FFF2-40B4-BE49-F238E27FC236}">
                <a16:creationId xmlns:a16="http://schemas.microsoft.com/office/drawing/2014/main" id="{0F8C780C-446A-ABAC-6130-2790BE86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58257-FCED-0E9A-2A18-23AFC0A6ADFF}"/>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795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DC60-9E43-2540-53FF-7DB79D37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A8C7-2FF8-7537-2A8A-5E5AEB652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63E7E-19D5-254F-B1D0-A44DD1AD2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145D1-9E46-FB24-62FD-C3B808894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0CFC3-0AA6-47C7-1689-F290DA8AF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04F4-CF2E-D581-9594-B0BA09BFC447}"/>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8" name="Footer Placeholder 7">
            <a:extLst>
              <a:ext uri="{FF2B5EF4-FFF2-40B4-BE49-F238E27FC236}">
                <a16:creationId xmlns:a16="http://schemas.microsoft.com/office/drawing/2014/main" id="{239CE8DF-8213-C6FB-2B62-FFBE7AFE88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50B73-80F3-931E-729F-1F2C6E59DBBD}"/>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1663856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6532-0279-3866-9487-8C06F8DB2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1812C-3C02-8DD2-5880-503313BC7A75}"/>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4" name="Footer Placeholder 3">
            <a:extLst>
              <a:ext uri="{FF2B5EF4-FFF2-40B4-BE49-F238E27FC236}">
                <a16:creationId xmlns:a16="http://schemas.microsoft.com/office/drawing/2014/main" id="{5F46D468-0F05-3A21-B8AC-449B07B57A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4B48-A4AE-8D6A-7AF4-85F963562212}"/>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5616569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5146-61A7-1104-9760-EDF04F1C603D}"/>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3" name="Footer Placeholder 2">
            <a:extLst>
              <a:ext uri="{FF2B5EF4-FFF2-40B4-BE49-F238E27FC236}">
                <a16:creationId xmlns:a16="http://schemas.microsoft.com/office/drawing/2014/main" id="{3642B27D-939B-DBEE-3FD7-CBC977729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DE19B-A61F-91BA-1FE4-738466B6703A}"/>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4584316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F509-42D1-9C61-2EF6-5A13A369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2BC3D-3F12-44D7-A192-90C648AC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6853D-F93B-5988-C3FA-77F9EB9C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B4E2-3551-B745-D5C6-053D445839B4}"/>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6" name="Footer Placeholder 5">
            <a:extLst>
              <a:ext uri="{FF2B5EF4-FFF2-40B4-BE49-F238E27FC236}">
                <a16:creationId xmlns:a16="http://schemas.microsoft.com/office/drawing/2014/main" id="{F2E054F1-A29F-0A3D-0430-04C62B35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20793-61C5-D267-45A2-36EB09C7D22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527090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C2E7-85F8-4BFF-7527-5B55999E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4C79-68EB-392C-4D10-9BEEB1E2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BE02C-7E50-5A4D-58A4-2011FC17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26E84-FB55-7900-1EA3-C67328133347}"/>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6" name="Footer Placeholder 5">
            <a:extLst>
              <a:ext uri="{FF2B5EF4-FFF2-40B4-BE49-F238E27FC236}">
                <a16:creationId xmlns:a16="http://schemas.microsoft.com/office/drawing/2014/main" id="{0EA2EB09-CA41-5A5E-8A9B-6B1FA7D6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1E71C-FEE5-FABE-E64E-09C5F6C0FBF8}"/>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42235295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81-F719-42A5-B65D-776FBE0C8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66A3-5E50-5BD3-AB2D-791381976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5879A-6F9D-7B28-2B20-7C6EE1BD74B6}"/>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F6057EDB-927D-528A-6046-4AA9C530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3360-E8ED-FA5F-A7C4-7E49F287AF1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174128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3414E-2E7A-595E-C449-CA4212B7A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5B3AF-730A-478A-9CB3-EE3A24DDD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234A-561E-204C-F61C-07C3611EE5EE}"/>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62525E3B-442E-262B-93B2-306805CE3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37EC8-BCAE-A05B-6137-89DFBAA183D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9264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dirty="0">
                <a:solidFill>
                  <a:schemeClr val="bg1"/>
                </a:solidFill>
                <a:latin typeface="Times New Roman" panose="02020603050405020304" pitchFamily="18" charset="0"/>
                <a:cs typeface="Times New Roman" panose="02020603050405020304" pitchFamily="18" charset="0"/>
              </a:rPr>
              <a:t>Security Improvement of Cloud Data Using Hybrid Cryptography and Steganography</a:t>
            </a:r>
            <a:endParaRPr lang="en-IN" sz="1500" b="0"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D584-10DA-036C-2E98-695A82B9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EFB01-0941-379A-5203-91C052648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9F10C-2117-A92D-0903-818F374E0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F22C7015-AB10-2966-F8D5-2C81D4F85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7EE36-B08D-0629-C0A5-7972A7D4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67926-7307-47B7-B00F-9A7008971E0F}" type="slidenum">
              <a:rPr lang="en-IN" smtClean="0"/>
              <a:t>‹#›</a:t>
            </a:fld>
            <a:endParaRPr lang="en-IN"/>
          </a:p>
        </p:txBody>
      </p:sp>
    </p:spTree>
    <p:extLst>
      <p:ext uri="{BB962C8B-B14F-4D97-AF65-F5344CB8AC3E}">
        <p14:creationId xmlns:p14="http://schemas.microsoft.com/office/powerpoint/2010/main" val="1024996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6E5CB-3109-9B0E-1F98-8DB60F3A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966C0-42AD-C0EC-A627-67BBB9DD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63992-68C7-7EC2-8426-B1B2D48EE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C05281AC-4086-D945-9FCA-6DDA2E2A9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BF5F1-630B-B03E-EE29-36E2C321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D575-5940-4A4E-B55F-21FF28CC24D9}" type="slidenum">
              <a:rPr lang="en-IN" smtClean="0"/>
              <a:t>‹#›</a:t>
            </a:fld>
            <a:endParaRPr lang="en-IN"/>
          </a:p>
        </p:txBody>
      </p:sp>
    </p:spTree>
    <p:extLst>
      <p:ext uri="{BB962C8B-B14F-4D97-AF65-F5344CB8AC3E}">
        <p14:creationId xmlns:p14="http://schemas.microsoft.com/office/powerpoint/2010/main" val="186482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T-CSE/CRYPTOGRAPHY.git" TargetMode="External"/><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sci-hub.hkvisa.net/10.1109/CESYS.2016.7889842" TargetMode="External"/><Relationship Id="rId2" Type="http://schemas.openxmlformats.org/officeDocument/2006/relationships/slide" Target="slide6.xml"/><Relationship Id="rId1" Type="http://schemas.openxmlformats.org/officeDocument/2006/relationships/slideLayout" Target="../slideLayouts/slideLayout13.xml"/><Relationship Id="rId6" Type="http://schemas.openxmlformats.org/officeDocument/2006/relationships/hyperlink" Target="https://sci-hub.se/https:/doi.org/10.1109/ACCESS.2021.3060317" TargetMode="External"/><Relationship Id="rId5" Type="http://schemas.openxmlformats.org/officeDocument/2006/relationships/hyperlink" Target="http://csjournals.com/IJITKM/PDF%2010-2/3.%20Richa.pdf" TargetMode="Externa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365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T. Harsha Sri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204G1A0536</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M. Mounika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204G1A0561</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B. Bhavana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204G1A0522</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Ajay Kishore</a:t>
            </a: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204G1A0506</a:t>
            </a:r>
            <a:endParaRPr lang="en-IN" sz="1200" b="0" strike="noStrike" spc="-1" dirty="0">
              <a:latin typeface="Arial"/>
            </a:endParaRPr>
          </a:p>
        </p:txBody>
      </p:sp>
      <p:sp>
        <p:nvSpPr>
          <p:cNvPr id="93" name="Rectangle: Rounded Corners 16"/>
          <p:cNvSpPr/>
          <p:nvPr/>
        </p:nvSpPr>
        <p:spPr>
          <a:xfrm>
            <a:off x="754919" y="276165"/>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Security Improvement of Cloud Data using hybrid Cryptography &amp; Steganography</a:t>
            </a:r>
            <a:endParaRPr lang="en-IN" sz="3200" b="0" strike="noStrike" spc="-1" dirty="0">
              <a:latin typeface="Arial"/>
            </a:endParaRPr>
          </a:p>
        </p:txBody>
      </p:sp>
      <p:sp>
        <p:nvSpPr>
          <p:cNvPr id="94" name="Rectangle 17"/>
          <p:cNvSpPr/>
          <p:nvPr/>
        </p:nvSpPr>
        <p:spPr>
          <a:xfrm>
            <a:off x="2714760" y="1268206"/>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hlinkClick r:id="rId2" action="ppaction://hlinksldjump"/>
              </a:rPr>
              <a:t>[4]</a:t>
            </a:r>
            <a:r>
              <a:rPr lang="en-US" sz="2800" b="0" strike="noStrike" spc="-1" dirty="0">
                <a:solidFill>
                  <a:srgbClr val="000000"/>
                </a:solidFill>
                <a:latin typeface="Times New Roman" panose="02020603050405020304" pitchFamily="18" charset="0"/>
                <a:cs typeface="Times New Roman" panose="02020603050405020304" pitchFamily="18" charset="0"/>
              </a:rPr>
              <a:t>. Ghassan </a:t>
            </a:r>
            <a:r>
              <a:rPr lang="en-US" sz="2800" b="0" strike="noStrike" spc="-1" dirty="0" err="1">
                <a:solidFill>
                  <a:srgbClr val="000000"/>
                </a:solidFill>
                <a:latin typeface="Times New Roman" panose="02020603050405020304" pitchFamily="18" charset="0"/>
                <a:cs typeface="Times New Roman" panose="02020603050405020304" pitchFamily="18" charset="0"/>
              </a:rPr>
              <a:t>Sabeeh</a:t>
            </a:r>
            <a:r>
              <a:rPr lang="en-US" sz="2800" b="0" strike="noStrike" spc="-1" dirty="0">
                <a:solidFill>
                  <a:srgbClr val="000000"/>
                </a:solidFill>
                <a:latin typeface="Times New Roman" panose="02020603050405020304" pitchFamily="18" charset="0"/>
                <a:cs typeface="Times New Roman" panose="02020603050405020304" pitchFamily="18" charset="0"/>
              </a:rPr>
              <a:t> Mahmood, Dong Jun Huang, </a:t>
            </a:r>
            <a:r>
              <a:rPr lang="en-US" sz="2800" b="0" strike="noStrike" spc="-1" dirty="0" err="1">
                <a:solidFill>
                  <a:srgbClr val="000000"/>
                </a:solidFill>
                <a:latin typeface="Times New Roman" panose="02020603050405020304" pitchFamily="18" charset="0"/>
                <a:cs typeface="Times New Roman" panose="02020603050405020304" pitchFamily="18" charset="0"/>
              </a:rPr>
              <a:t>Baidaa</a:t>
            </a:r>
            <a:r>
              <a:rPr lang="en-US" sz="2800" b="0" strike="noStrike" spc="-1" dirty="0">
                <a:solidFill>
                  <a:srgbClr val="000000"/>
                </a:solidFill>
                <a:latin typeface="Times New Roman" panose="02020603050405020304" pitchFamily="18" charset="0"/>
                <a:cs typeface="Times New Roman" panose="02020603050405020304" pitchFamily="18" charset="0"/>
              </a:rPr>
              <a:t> Abdulrahman</a:t>
            </a:r>
          </a:p>
          <a:p>
            <a:pPr marL="0" indent="0" algn="just">
              <a:lnSpc>
                <a:spcPct val="100000"/>
              </a:lnSpc>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Jaleel, </a:t>
            </a:r>
            <a:r>
              <a:rPr lang="en-US" sz="2800" b="0" u="sng" strike="noStrike" spc="-1" dirty="0">
                <a:solidFill>
                  <a:srgbClr val="0070C0"/>
                </a:solidFill>
                <a:latin typeface="Times New Roman" panose="02020603050405020304" pitchFamily="18" charset="0"/>
                <a:cs typeface="Times New Roman" panose="02020603050405020304" pitchFamily="18" charset="0"/>
              </a:rPr>
              <a:t>“Achieving an Effective, Confidentiality and Integrity of Data in</a:t>
            </a:r>
          </a:p>
          <a:p>
            <a:pPr marL="0" indent="0" algn="just">
              <a:lnSpc>
                <a:spcPct val="100000"/>
              </a:lnSpc>
              <a:spcBef>
                <a:spcPts val="1001"/>
              </a:spcBef>
              <a:buNone/>
              <a:tabLst>
                <a:tab pos="0" algn="l"/>
              </a:tabLst>
            </a:pPr>
            <a:r>
              <a:rPr lang="en-US" sz="2800" b="0" u="sng" strike="noStrike" spc="-1" dirty="0">
                <a:solidFill>
                  <a:srgbClr val="0070C0"/>
                </a:solidFill>
                <a:latin typeface="Times New Roman" panose="02020603050405020304" pitchFamily="18" charset="0"/>
                <a:cs typeface="Times New Roman" panose="02020603050405020304" pitchFamily="18" charset="0"/>
              </a:rPr>
              <a:t>Cloud Computing” </a:t>
            </a:r>
            <a:r>
              <a:rPr lang="en-US" sz="2800" b="0" strike="noStrike" spc="-1" dirty="0">
                <a:solidFill>
                  <a:srgbClr val="000000"/>
                </a:solidFill>
                <a:latin typeface="Times New Roman" panose="02020603050405020304" pitchFamily="18" charset="0"/>
                <a:cs typeface="Times New Roman" panose="02020603050405020304" pitchFamily="18" charset="0"/>
              </a:rPr>
              <a:t>International Journal of Network Security, Vol.21, No.2,</a:t>
            </a:r>
          </a:p>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PP.326-332, Mar. 2019.</a:t>
            </a:r>
            <a:endParaRPr lang="en-GB"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40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Content Placeholder 2">
            <a:extLst>
              <a:ext uri="{FF2B5EF4-FFF2-40B4-BE49-F238E27FC236}">
                <a16:creationId xmlns:a16="http://schemas.microsoft.com/office/drawing/2014/main" id="{E2886CAB-B5FA-3CE1-0A9C-053AD5BC4B08}"/>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293901" y="1096963"/>
            <a:ext cx="9729699" cy="4967407"/>
          </a:xfrm>
          <a:prstGeom prst="rect">
            <a:avLst/>
          </a:prstGeom>
          <a:noFill/>
          <a:ln w="0">
            <a:noFill/>
          </a:ln>
        </p:spPr>
      </p:pic>
      <p:sp>
        <p:nvSpPr>
          <p:cNvPr id="5" name="TextBox 4">
            <a:hlinkClick r:id="rId3"/>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4" action="ppaction://hlinksldjump"/>
              </a:rPr>
              <a:t>https://github.com/SRIT-CSE/CRYPTOGRAPHY.git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849AD78C-912F-8FE5-5658-4928CA0C9BC0}"/>
              </a:ext>
            </a:extLst>
          </p:cNvPr>
          <p:cNvPicPr>
            <a:picLocks noChangeAspect="1"/>
          </p:cNvPicPr>
          <p:nvPr/>
        </p:nvPicPr>
        <p:blipFill>
          <a:blip r:embed="rId4"/>
          <a:stretch>
            <a:fillRect/>
          </a:stretch>
        </p:blipFill>
        <p:spPr>
          <a:xfrm>
            <a:off x="1086927" y="1035170"/>
            <a:ext cx="10158242" cy="5016104"/>
          </a:xfrm>
          <a:prstGeom prst="rect">
            <a:avLst/>
          </a:prstGeom>
        </p:spPr>
      </p:pic>
    </p:spTree>
    <p:extLst>
      <p:ext uri="{BB962C8B-B14F-4D97-AF65-F5344CB8AC3E}">
        <p14:creationId xmlns:p14="http://schemas.microsoft.com/office/powerpoint/2010/main" val="1763932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3" name="Picture 2">
            <a:extLst>
              <a:ext uri="{FF2B5EF4-FFF2-40B4-BE49-F238E27FC236}">
                <a16:creationId xmlns:a16="http://schemas.microsoft.com/office/drawing/2014/main" id="{C1F09F6A-6241-057D-C3A2-1D4D8F4F4F8F}"/>
              </a:ext>
            </a:extLst>
          </p:cNvPr>
          <p:cNvPicPr>
            <a:picLocks noChangeAspect="1"/>
          </p:cNvPicPr>
          <p:nvPr/>
        </p:nvPicPr>
        <p:blipFill>
          <a:blip r:embed="rId4"/>
          <a:stretch>
            <a:fillRect/>
          </a:stretch>
        </p:blipFill>
        <p:spPr>
          <a:xfrm>
            <a:off x="646980" y="1089478"/>
            <a:ext cx="10190692" cy="4802364"/>
          </a:xfrm>
          <a:prstGeom prst="rect">
            <a:avLst/>
          </a:prstGeom>
        </p:spPr>
      </p:pic>
    </p:spTree>
    <p:extLst>
      <p:ext uri="{BB962C8B-B14F-4D97-AF65-F5344CB8AC3E}">
        <p14:creationId xmlns:p14="http://schemas.microsoft.com/office/powerpoint/2010/main" val="325018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Abstract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Queries</a:t>
            </a:r>
          </a:p>
          <a:p>
            <a:pPr algn="just">
              <a:lnSpc>
                <a:spcPct val="90000"/>
              </a:lnSpc>
              <a:spcBef>
                <a:spcPts val="1001"/>
              </a:spcBef>
              <a:tabLst>
                <a:tab pos="0" algn="l"/>
              </a:tabLst>
            </a:pPr>
            <a:endParaRPr lang="en-US" sz="2800" b="0" strike="noStrike" spc="-1">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b="0" strike="noStrike" spc="-1" dirty="0">
                <a:solidFill>
                  <a:schemeClr val="bg1"/>
                </a:solidFill>
                <a:latin typeface="Times New Roman"/>
              </a:rPr>
              <a:t>Abstract</a:t>
            </a:r>
            <a:endParaRPr lang="en-US" b="0" strike="noStrike" spc="-1" dirty="0">
              <a:solidFill>
                <a:schemeClr val="bg1"/>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0"/>
              </a:spcBef>
              <a:buNone/>
            </a:pPr>
            <a:r>
              <a:rPr lang="en-US" b="0" strike="noStrike" spc="-1" dirty="0">
                <a:solidFill>
                  <a:srgbClr val="000000"/>
                </a:solidFill>
                <a:latin typeface="Times New Roman"/>
              </a:rPr>
              <a:t>         </a:t>
            </a:r>
            <a:r>
              <a:rPr lang="en-US" b="0" strike="noStrike" spc="-1" dirty="0">
                <a:solidFill>
                  <a:srgbClr val="000000"/>
                </a:solidFill>
                <a:latin typeface="Times New Roman" panose="02020603050405020304" pitchFamily="18" charset="0"/>
                <a:cs typeface="Times New Roman" panose="02020603050405020304" pitchFamily="18" charset="0"/>
              </a:rPr>
              <a:t>   </a:t>
            </a:r>
            <a:r>
              <a:rPr lang="en-GB" b="0" i="0" dirty="0">
                <a:solidFill>
                  <a:srgbClr val="222222"/>
                </a:solidFill>
                <a:effectLst/>
                <a:latin typeface="Times New Roman" panose="02020603050405020304" pitchFamily="18" charset="0"/>
                <a:cs typeface="Times New Roman" panose="02020603050405020304" pitchFamily="18" charset="0"/>
              </a:rPr>
              <a:t>In Today's world , many organizations use cloud environment for storing the data. As cloud technology becomes popular, data security is a big concern. To fix this issue, here we are securing cloud data by using Hybrid Cryptography, Steganography, Information Concealment, and Hashing Functions.</a:t>
            </a:r>
          </a:p>
          <a:p>
            <a:pPr marL="0" indent="0" algn="just">
              <a:lnSpc>
                <a:spcPct val="100000"/>
              </a:lnSpc>
              <a:spcBef>
                <a:spcPts val="0"/>
              </a:spcBef>
              <a:buNone/>
            </a:pPr>
            <a:r>
              <a:rPr lang="en-GB" b="0" i="0" dirty="0">
                <a:solidFill>
                  <a:srgbClr val="222222"/>
                </a:solidFill>
                <a:effectLst/>
                <a:latin typeface="Times New Roman" panose="02020603050405020304" pitchFamily="18" charset="0"/>
                <a:cs typeface="Times New Roman" panose="02020603050405020304" pitchFamily="18" charset="0"/>
              </a:rPr>
              <a:t>         In this </a:t>
            </a:r>
            <a:r>
              <a:rPr lang="en-GB" dirty="0">
                <a:solidFill>
                  <a:srgbClr val="222222"/>
                </a:solidFill>
                <a:latin typeface="Times New Roman" panose="02020603050405020304" pitchFamily="18" charset="0"/>
                <a:cs typeface="Times New Roman" panose="02020603050405020304" pitchFamily="18" charset="0"/>
              </a:rPr>
              <a:t>system</a:t>
            </a:r>
            <a:r>
              <a:rPr lang="en-GB" b="0" i="0" dirty="0">
                <a:solidFill>
                  <a:srgbClr val="222222"/>
                </a:solidFill>
                <a:effectLst/>
                <a:latin typeface="Times New Roman" panose="02020603050405020304" pitchFamily="18" charset="0"/>
                <a:cs typeface="Times New Roman" panose="02020603050405020304" pitchFamily="18" charset="0"/>
              </a:rPr>
              <a:t>, we perform data encryption through combining Asymmetric and Symmetric Algorithms. To optimize storage and enhance the security layers, we introduce a compression Algorithm immediately after the initial encryption phase. The compressed data will be hidden in an image using steganography algorithms. Finally we use hashing algorithm for validation purpose.</a:t>
            </a:r>
          </a:p>
          <a:p>
            <a:pPr marL="0" indent="0" algn="just">
              <a:lnSpc>
                <a:spcPct val="100000"/>
              </a:lnSpc>
              <a:spcBef>
                <a:spcPts val="0"/>
              </a:spcBef>
              <a:buNone/>
            </a:pPr>
            <a:endParaRPr lang="en-US" sz="2400" spc="-1" dirty="0">
              <a:solidFill>
                <a:srgbClr val="000000"/>
              </a:solidFill>
              <a:latin typeface="Times New Roman"/>
            </a:endParaRPr>
          </a:p>
          <a:p>
            <a:pPr marL="0" indent="0" algn="just">
              <a:lnSpc>
                <a:spcPct val="100000"/>
              </a:lnSpc>
              <a:spcBef>
                <a:spcPts val="0"/>
              </a:spcBef>
              <a:buNone/>
            </a:pPr>
            <a:r>
              <a:rPr lang="en-US" spc="-1" dirty="0">
                <a:solidFill>
                  <a:srgbClr val="000000"/>
                </a:solidFill>
                <a:latin typeface="Times New Roman"/>
              </a:rPr>
              <a:t>Keywords: Encryption, Information Concealment, Hashing.</a:t>
            </a:r>
          </a:p>
          <a:p>
            <a:pPr marL="0" indent="0" algn="just">
              <a:lnSpc>
                <a:spcPct val="100000"/>
              </a:lnSpc>
              <a:spcBef>
                <a:spcPts val="1001"/>
              </a:spcBef>
              <a:buNone/>
            </a:pPr>
            <a:endParaRPr lang="en-US" strike="noStrike" spc="-1" dirty="0">
              <a:solidFill>
                <a:srgbClr val="000000"/>
              </a:solidFill>
              <a:latin typeface="Times New Roma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322000" cy="5075280"/>
          </a:xfrm>
          <a:prstGeom prst="rect">
            <a:avLst/>
          </a:prstGeom>
          <a:noFill/>
          <a:ln w="0">
            <a:noFill/>
          </a:ln>
        </p:spPr>
        <p:txBody>
          <a:bodyPr anchor="t">
            <a:normAutofit/>
          </a:bodyPr>
          <a:lstStyle/>
          <a:p>
            <a:pPr>
              <a:lnSpc>
                <a:spcPct val="10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 The increase in data breaches in cloud computing puts all users at risk of </a:t>
            </a:r>
          </a:p>
          <a:p>
            <a:pPr marL="0" indent="0">
              <a:lnSpc>
                <a:spcPct val="100000"/>
              </a:lnSpc>
              <a:buNone/>
            </a:pPr>
            <a:r>
              <a:rPr lang="en-GB" dirty="0">
                <a:latin typeface="Times New Roman" panose="02020603050405020304" pitchFamily="18" charset="0"/>
                <a:cs typeface="Times New Roman" panose="02020603050405020304" pitchFamily="18" charset="0"/>
              </a:rPr>
              <a:t>     business  problems, highlighting the need to improve security measures.</a:t>
            </a:r>
          </a:p>
          <a:p>
            <a:pPr>
              <a:lnSpc>
                <a:spcPct val="100000"/>
              </a:lnSpc>
              <a:buFont typeface="Wingdings" panose="05000000000000000000" pitchFamily="2" charset="2"/>
              <a:buChar char="Ø"/>
            </a:pPr>
            <a:r>
              <a:rPr lang="en-GB" b="0" i="0" dirty="0">
                <a:solidFill>
                  <a:srgbClr val="222222"/>
                </a:solidFill>
                <a:effectLst/>
                <a:latin typeface="Times New Roman" panose="02020603050405020304" pitchFamily="18" charset="0"/>
                <a:cs typeface="Times New Roman" panose="02020603050405020304" pitchFamily="18" charset="0"/>
              </a:rPr>
              <a:t> To mitigate the growing risks of data threats faced by users in the Cloud</a:t>
            </a:r>
          </a:p>
          <a:p>
            <a:pPr marL="0" indent="0">
              <a:lnSpc>
                <a:spcPct val="100000"/>
              </a:lnSpc>
              <a:buNone/>
            </a:pPr>
            <a:r>
              <a:rPr lang="en-GB" dirty="0">
                <a:solidFill>
                  <a:srgbClr val="222222"/>
                </a:solidFill>
                <a:latin typeface="Times New Roman" panose="02020603050405020304" pitchFamily="18" charset="0"/>
                <a:cs typeface="Times New Roman" panose="02020603050405020304" pitchFamily="18" charset="0"/>
              </a:rPr>
              <a:t> </a:t>
            </a:r>
            <a:r>
              <a:rPr lang="en-GB" b="0" i="0" dirty="0">
                <a:solidFill>
                  <a:srgbClr val="222222"/>
                </a:solidFill>
                <a:effectLst/>
                <a:latin typeface="Times New Roman" panose="02020603050405020304" pitchFamily="18" charset="0"/>
                <a:cs typeface="Times New Roman" panose="02020603050405020304" pitchFamily="18" charset="0"/>
              </a:rPr>
              <a:t>    Environment, proactive measures are essential.</a:t>
            </a:r>
          </a:p>
          <a:p>
            <a:pPr marL="0" indent="0">
              <a:lnSpc>
                <a:spcPct val="100000"/>
              </a:lnSpc>
              <a:buNone/>
            </a:pPr>
            <a:br>
              <a:rPr lang="en-GB"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ts val="3700"/>
              </a:lnSpc>
              <a:spcBef>
                <a:spcPts val="1001"/>
              </a:spcBef>
              <a:tabLst>
                <a:tab pos="0" algn="l"/>
              </a:tabLst>
            </a:pPr>
            <a:r>
              <a:rPr lang="en-US" dirty="0">
                <a:latin typeface="Times New Roman" panose="02020603050405020304" pitchFamily="18" charset="0"/>
                <a:cs typeface="Times New Roman" panose="02020603050405020304" pitchFamily="18" charset="0"/>
              </a:rPr>
              <a:t>To </a:t>
            </a:r>
            <a:r>
              <a:rPr lang="en-US" b="0" i="0" dirty="0">
                <a:effectLst/>
                <a:latin typeface="Times New Roman" panose="02020603050405020304" pitchFamily="18" charset="0"/>
                <a:cs typeface="Times New Roman" panose="02020603050405020304" pitchFamily="18" charset="0"/>
              </a:rPr>
              <a:t>Implement a Hybrid Encryption scheme to enhance Data security and minimize the risk of hacking.</a:t>
            </a:r>
          </a:p>
          <a:p>
            <a:pPr algn="just">
              <a:lnSpc>
                <a:spcPts val="3700"/>
              </a:lnSpc>
              <a:spcBef>
                <a:spcPts val="1001"/>
              </a:spcBef>
              <a:tabLst>
                <a:tab pos="0" algn="l"/>
              </a:tabLst>
            </a:pPr>
            <a:r>
              <a:rPr lang="en-IN" b="0" i="0" dirty="0">
                <a:effectLst/>
                <a:latin typeface="Times New Roman" panose="02020603050405020304" pitchFamily="18" charset="0"/>
                <a:cs typeface="Times New Roman" panose="02020603050405020304" pitchFamily="18" charset="0"/>
              </a:rPr>
              <a:t>Enhancing data security</a:t>
            </a:r>
            <a:r>
              <a:rPr lang="en-US" b="0" i="0" spc="-1" dirty="0">
                <a:effectLst/>
                <a:latin typeface="Times New Roman"/>
                <a:cs typeface="Times New Roman" panose="02020603050405020304" pitchFamily="18" charset="0"/>
              </a:rPr>
              <a:t> </a:t>
            </a:r>
            <a:r>
              <a:rPr lang="en-US" b="0" i="0" spc="-1" dirty="0">
                <a:solidFill>
                  <a:srgbClr val="000000"/>
                </a:solidFill>
                <a:effectLst/>
                <a:latin typeface="Times New Roman"/>
                <a:cs typeface="Times New Roman" panose="02020603050405020304" pitchFamily="18" charset="0"/>
              </a:rPr>
              <a:t>w</a:t>
            </a:r>
            <a:r>
              <a:rPr lang="en-US" spc="-1" dirty="0">
                <a:solidFill>
                  <a:srgbClr val="000000"/>
                </a:solidFill>
                <a:latin typeface="Times New Roman"/>
              </a:rPr>
              <a:t>ith the help of Steganography, Storing data in multimedia formats like Images, Audio, and Video adds another level of complexity for potential attackers, making it even harder to compromise data security.</a:t>
            </a: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first objective </a:t>
            </a:r>
            <a:endParaRPr lang="en-US" sz="2800"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 In this paper, </a:t>
            </a:r>
            <a:r>
              <a:rPr lang="en-GB" sz="2800" b="0" strike="noStrike" spc="-1" dirty="0">
                <a:solidFill>
                  <a:srgbClr val="000000"/>
                </a:solidFill>
                <a:latin typeface="Times New Roman"/>
              </a:rPr>
              <a:t>The method employs a public auditing scheme for cloud data storage security while preserving the privacy of the user's data. The effectiveness of the auditing procedure is increased by using encryption and the SHA hash method to ensure that the Third Party Access cannot access the outsourced data on the cloud server while performing integrity checks.</a:t>
            </a:r>
            <a:r>
              <a:rPr lang="en-US" spc="-1" dirty="0">
                <a:solidFill>
                  <a:srgbClr val="000000"/>
                </a:solidFill>
                <a:latin typeface="Times New Roman"/>
              </a:rPr>
              <a:t>The Strength of the paper is that it boost </a:t>
            </a:r>
            <a:r>
              <a:rPr lang="en-GB" spc="-1" dirty="0">
                <a:solidFill>
                  <a:srgbClr val="000000"/>
                </a:solidFill>
                <a:latin typeface="Times New Roman"/>
              </a:rPr>
              <a:t>the outsourced approach for checking data integrity. Utilizing methods of cryptography, the implicit Issue with cloud security has been fixed. The Drawback is that RSA’s encryption and decryption processes take longer[1].</a:t>
            </a:r>
            <a:endParaRPr lang="en-US" sz="2800" b="0" strike="noStrike" spc="-1"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second objective </a:t>
            </a:r>
            <a:endParaRPr lang="en-US" sz="28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z="2800" b="0" strike="noStrike" spc="-1" dirty="0">
                <a:solidFill>
                  <a:srgbClr val="000000"/>
                </a:solidFill>
                <a:latin typeface="Times New Roman"/>
                <a:cs typeface="Times New Roman" panose="02020603050405020304" pitchFamily="18" charset="0"/>
              </a:rPr>
              <a:t>In this paper[2], The data is categorized into three types, based on the user prefere</a:t>
            </a:r>
            <a:r>
              <a:rPr lang="en-US" spc="-1" dirty="0">
                <a:solidFill>
                  <a:srgbClr val="000000"/>
                </a:solidFill>
                <a:latin typeface="Times New Roman"/>
                <a:cs typeface="Times New Roman" panose="02020603050405020304" pitchFamily="18" charset="0"/>
              </a:rPr>
              <a:t>nce</a:t>
            </a:r>
            <a:r>
              <a:rPr lang="en-US" sz="2800" b="0" strike="noStrike" spc="-1" dirty="0">
                <a:solidFill>
                  <a:srgbClr val="000000"/>
                </a:solidFill>
                <a:latin typeface="Times New Roman"/>
              </a:rPr>
              <a:t> . </a:t>
            </a:r>
            <a:r>
              <a:rPr lang="en-US" spc="-1" dirty="0">
                <a:solidFill>
                  <a:srgbClr val="000000"/>
                </a:solidFill>
                <a:latin typeface="Times New Roman"/>
              </a:rPr>
              <a:t>The three Categories are Not Sensitive data, Sensitive data and Trusted Provider, Sensitive data and non-Trusted Provider. For the second category, The cloud service provider is responsible to establish the security of Data using DES algorithm. For the third category, both user and CSP are responsible for ensuring Data security using AES algorithm before sending to CSP but It utilizes a single hashing method and cryptographic technique.</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This proposed system encrypts secret data in a hybrid way using the symmetric encryption algorithm and the asymmetric encryption algorithm.</a:t>
            </a: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Encrypted data is compressed and sent to the steganography algorithm to be hidden.</a:t>
            </a:r>
          </a:p>
          <a:p>
            <a:pPr marL="457200" indent="-457200" algn="just">
              <a:lnSpc>
                <a:spcPct val="100000"/>
              </a:lnSpc>
              <a:spcBef>
                <a:spcPts val="1001"/>
              </a:spcBef>
              <a:buClr>
                <a:srgbClr val="000000"/>
              </a:buClr>
              <a:buFont typeface="Wingdings" charset="2"/>
              <a:buChar char=""/>
            </a:pPr>
            <a:r>
              <a:rPr lang="en-US" spc="-1" dirty="0">
                <a:solidFill>
                  <a:srgbClr val="000000"/>
                </a:solidFill>
                <a:latin typeface="Times New Roman" panose="02020603050405020304" pitchFamily="18" charset="0"/>
                <a:cs typeface="Times New Roman" panose="02020603050405020304" pitchFamily="18" charset="0"/>
              </a:rPr>
              <a:t>Hash Functions are used without the need for a third party to confirm the validation of the data quickly after retrieval.</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hlinkClick r:id="rId2" action="ppaction://hlinksldjump"/>
              </a:rPr>
              <a:t>[1]</a:t>
            </a:r>
            <a:r>
              <a:rPr lang="en-US" sz="2800" b="0" strike="noStrike" spc="-1" dirty="0">
                <a:solidFill>
                  <a:srgbClr val="000000"/>
                </a:solidFill>
                <a:latin typeface="Times New Roman" panose="02020603050405020304" pitchFamily="18" charset="0"/>
                <a:cs typeface="Times New Roman" panose="02020603050405020304" pitchFamily="18" charset="0"/>
              </a:rPr>
              <a:t>.  Sarah </a:t>
            </a:r>
            <a:r>
              <a:rPr lang="en-US" spc="-1" dirty="0">
                <a:solidFill>
                  <a:srgbClr val="000000"/>
                </a:solidFill>
                <a:latin typeface="Times New Roman" panose="02020603050405020304" pitchFamily="18" charset="0"/>
                <a:cs typeface="Times New Roman" panose="02020603050405020304" pitchFamily="18" charset="0"/>
              </a:rPr>
              <a:t>Shaikh, Deepali Vora, </a:t>
            </a:r>
            <a:r>
              <a:rPr lang="en-US" spc="-1" dirty="0">
                <a:solidFill>
                  <a:srgbClr val="000000"/>
                </a:solidFill>
                <a:latin typeface="Times New Roman" panose="02020603050405020304" pitchFamily="18" charset="0"/>
                <a:cs typeface="Times New Roman" panose="02020603050405020304" pitchFamily="18" charset="0"/>
                <a:hlinkClick r:id="rId3"/>
              </a:rPr>
              <a:t>“</a:t>
            </a:r>
            <a:r>
              <a:rPr lang="en-GB" i="0" dirty="0">
                <a:solidFill>
                  <a:srgbClr val="333333"/>
                </a:solidFill>
                <a:effectLst/>
                <a:latin typeface="Times New Roman" panose="02020603050405020304" pitchFamily="18" charset="0"/>
                <a:cs typeface="Times New Roman" panose="02020603050405020304" pitchFamily="18" charset="0"/>
                <a:hlinkClick r:id="rId3"/>
              </a:rPr>
              <a:t>Secure cloud auditing over encrypted data”</a:t>
            </a:r>
            <a:r>
              <a:rPr lang="en-GB" i="0" dirty="0">
                <a:solidFill>
                  <a:srgbClr val="333333"/>
                </a:solidFill>
                <a:effectLst/>
                <a:latin typeface="Times New Roman" panose="02020603050405020304" pitchFamily="18" charset="0"/>
                <a:cs typeface="Times New Roman" panose="02020603050405020304" pitchFamily="18" charset="0"/>
              </a:rPr>
              <a:t>,</a:t>
            </a:r>
          </a:p>
          <a:p>
            <a:pPr marL="0" indent="0" algn="just">
              <a:spcBef>
                <a:spcPts val="1001"/>
              </a:spcBef>
              <a:buNone/>
              <a:tabLst>
                <a:tab pos="0" algn="l"/>
              </a:tabLst>
            </a:pPr>
            <a:r>
              <a:rPr lang="en-GB" dirty="0">
                <a:solidFill>
                  <a:srgbClr val="333333"/>
                </a:solidFill>
                <a:latin typeface="Times New Roman" panose="02020603050405020304" pitchFamily="18" charset="0"/>
                <a:cs typeface="Times New Roman" panose="02020603050405020304" pitchFamily="18" charset="0"/>
              </a:rPr>
              <a:t>     </a:t>
            </a:r>
            <a:r>
              <a:rPr lang="en-GB" i="0" dirty="0">
                <a:solidFill>
                  <a:srgbClr val="333333"/>
                </a:solidFill>
                <a:effectLst/>
                <a:latin typeface="Times New Roman" panose="02020603050405020304" pitchFamily="18" charset="0"/>
                <a:cs typeface="Times New Roman" panose="02020603050405020304" pitchFamily="18" charset="0"/>
              </a:rPr>
              <a:t> </a:t>
            </a:r>
            <a:r>
              <a:rPr lang="en-GB" b="1" dirty="0">
                <a:solidFill>
                  <a:srgbClr val="333333"/>
                </a:solidFill>
                <a:latin typeface="HelveticaNeue Regular"/>
                <a:cs typeface="Times New Roman" panose="02020603050405020304" pitchFamily="18" charset="0"/>
              </a:rPr>
              <a:t> </a:t>
            </a:r>
            <a:r>
              <a:rPr lang="en-GB" b="0" i="0" u="none" strike="noStrike" dirty="0">
                <a:effectLst/>
                <a:latin typeface="Times New Roman" panose="02020603050405020304" pitchFamily="18" charset="0"/>
                <a:cs typeface="Times New Roman" panose="02020603050405020304" pitchFamily="18" charset="0"/>
              </a:rPr>
              <a:t>2016 International Conference on Communication and Electronics Systems</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rPr>
              <a:t>     </a:t>
            </a:r>
            <a:r>
              <a:rPr lang="en-GB" b="0" i="0" u="none" strike="noStrike" dirty="0">
                <a:effectLst/>
                <a:latin typeface="Times New Roman" panose="02020603050405020304" pitchFamily="18" charset="0"/>
                <a:cs typeface="Times New Roman" panose="02020603050405020304" pitchFamily="18" charset="0"/>
              </a:rPr>
              <a:t>  (ICCES)</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hlinkClick r:id="rId4" action="ppaction://hlinksldjump"/>
              </a:rPr>
              <a:t>[2]. </a:t>
            </a:r>
            <a:r>
              <a:rPr lang="en-GB" dirty="0">
                <a:latin typeface="Times New Roman" panose="02020603050405020304" pitchFamily="18" charset="0"/>
                <a:cs typeface="Times New Roman" panose="02020603050405020304" pitchFamily="18" charset="0"/>
              </a:rPr>
              <a:t>Richa Singla, Richa Dutta, </a:t>
            </a:r>
            <a:r>
              <a:rPr lang="en-GB" dirty="0">
                <a:latin typeface="Times New Roman" panose="02020603050405020304" pitchFamily="18" charset="0"/>
                <a:cs typeface="Times New Roman" panose="02020603050405020304" pitchFamily="18" charset="0"/>
                <a:hlinkClick r:id="rId5"/>
              </a:rPr>
              <a:t>“Hybrid Algorithm for Cloud Data Security”</a:t>
            </a:r>
            <a:r>
              <a:rPr lang="en-GB" dirty="0">
                <a:latin typeface="Times New Roman" panose="02020603050405020304" pitchFamily="18" charset="0"/>
                <a:cs typeface="Times New Roman" panose="02020603050405020304" pitchFamily="18" charset="0"/>
              </a:rPr>
              <a:t>,</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International Journal of IT &amp; Knowledge Management (</a:t>
            </a:r>
            <a:r>
              <a:rPr lang="en-GB" b="1" i="0" dirty="0">
                <a:effectLst/>
                <a:latin typeface="Times New Roman" panose="02020603050405020304" pitchFamily="18" charset="0"/>
                <a:cs typeface="Times New Roman" panose="02020603050405020304" pitchFamily="18" charset="0"/>
              </a:rPr>
              <a:t>IJITKM</a:t>
            </a:r>
            <a:r>
              <a:rPr lang="en-GB" b="0"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Volume-</a:t>
            </a:r>
          </a:p>
          <a:p>
            <a:pPr marL="0" indent="0" algn="just">
              <a:spcBef>
                <a:spcPts val="1001"/>
              </a:spcBef>
              <a:buNone/>
              <a:tabLst>
                <a:tab pos="0" algn="l"/>
              </a:tabLst>
            </a:pPr>
            <a:r>
              <a:rPr lang="en-IN" dirty="0">
                <a:latin typeface="Times New Roman" panose="02020603050405020304" pitchFamily="18" charset="0"/>
                <a:cs typeface="Times New Roman" panose="02020603050405020304" pitchFamily="18" charset="0"/>
              </a:rPr>
              <a:t>      10, Number-2 Jan-June 2017.</a:t>
            </a:r>
          </a:p>
          <a:p>
            <a:pPr marL="0" indent="0" algn="just">
              <a:spcBef>
                <a:spcPts val="1001"/>
              </a:spcBef>
              <a:buNone/>
              <a:tabLst>
                <a:tab pos="0" algn="l"/>
              </a:tabLst>
            </a:pPr>
            <a:r>
              <a:rPr lang="en-IN" i="0" dirty="0">
                <a:effectLst/>
                <a:latin typeface="Times New Roman" panose="02020603050405020304" pitchFamily="18" charset="0"/>
                <a:cs typeface="Times New Roman" panose="02020603050405020304" pitchFamily="18" charset="0"/>
                <a:hlinkClick r:id="rId2" action="ppaction://hlinksldjump"/>
              </a:rPr>
              <a:t>[3]</a:t>
            </a:r>
            <a:r>
              <a:rPr lang="en-IN" i="0" dirty="0">
                <a:effectLst/>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rPr>
              <a:t>Ashraf </a:t>
            </a:r>
            <a:r>
              <a:rPr lang="en-US" spc="-1" dirty="0" err="1">
                <a:solidFill>
                  <a:srgbClr val="000000"/>
                </a:solidFill>
                <a:latin typeface="Times New Roman" panose="02020603050405020304" pitchFamily="18" charset="0"/>
                <a:cs typeface="Times New Roman" panose="02020603050405020304" pitchFamily="18" charset="0"/>
              </a:rPr>
              <a:t>A.M.Khalaf</a:t>
            </a:r>
            <a:r>
              <a:rPr lang="en-US" spc="-1" dirty="0">
                <a:solidFill>
                  <a:srgbClr val="000000"/>
                </a:solidFill>
                <a:latin typeface="Times New Roman" panose="02020603050405020304" pitchFamily="18" charset="0"/>
                <a:cs typeface="Times New Roman" panose="02020603050405020304" pitchFamily="18" charset="0"/>
              </a:rPr>
              <a:t>, Osama Fouad Abdel Wahab, </a:t>
            </a:r>
            <a:r>
              <a:rPr lang="en-US" spc="-1" dirty="0">
                <a:solidFill>
                  <a:srgbClr val="000000"/>
                </a:solidFill>
                <a:latin typeface="Times New Roman" panose="02020603050405020304" pitchFamily="18" charset="0"/>
                <a:cs typeface="Times New Roman" panose="02020603050405020304" pitchFamily="18" charset="0"/>
                <a:hlinkClick r:id="rId6"/>
              </a:rPr>
              <a:t>“Hiding Data Using</a:t>
            </a: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r>
              <a:rPr lang="en-US" spc="-1" dirty="0">
                <a:solidFill>
                  <a:srgbClr val="000000"/>
                </a:solidFill>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hlinkClick r:id="rId6"/>
              </a:rPr>
              <a:t>Efficient Combination of RSA Cryptography, and Compression</a:t>
            </a: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r>
              <a:rPr lang="en-US" spc="-1" dirty="0">
                <a:solidFill>
                  <a:srgbClr val="000000"/>
                </a:solidFill>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hlinkClick r:id="rId6"/>
              </a:rPr>
              <a:t>Steganography Techniques”, </a:t>
            </a:r>
            <a:r>
              <a:rPr lang="en-US" spc="-1" dirty="0">
                <a:solidFill>
                  <a:srgbClr val="000000"/>
                </a:solidFill>
                <a:latin typeface="Times New Roman" panose="02020603050405020304" pitchFamily="18" charset="0"/>
                <a:cs typeface="Times New Roman" panose="02020603050405020304" pitchFamily="18" charset="0"/>
              </a:rPr>
              <a:t>IEEE Access(Volume:9) on 18 February 2021.</a:t>
            </a:r>
          </a:p>
          <a:p>
            <a:pPr marL="0" indent="0" algn="just">
              <a:spcBef>
                <a:spcPts val="1001"/>
              </a:spcBef>
              <a:buNone/>
              <a:tabLst>
                <a:tab pos="0" algn="l"/>
              </a:tabLst>
            </a:pPr>
            <a:r>
              <a:rPr lang="en-US" spc="-1" dirty="0">
                <a:solidFill>
                  <a:srgbClr val="000000"/>
                </a:solidFill>
                <a:latin typeface="Times New Roman" panose="02020603050405020304" pitchFamily="18" charset="0"/>
                <a:cs typeface="Times New Roman" panose="02020603050405020304" pitchFamily="18" charset="0"/>
              </a:rPr>
              <a:t> </a:t>
            </a:r>
            <a:endParaRPr lang="en-GB"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1415</TotalTime>
  <Words>841</Words>
  <Application>Microsoft Office PowerPoint</Application>
  <PresentationFormat>Widescreen</PresentationFormat>
  <Paragraphs>73</Paragraphs>
  <Slides>14</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14</vt:i4>
      </vt:variant>
    </vt:vector>
  </HeadingPairs>
  <TitlesOfParts>
    <vt:vector size="27" baseType="lpstr">
      <vt:lpstr>Arial</vt:lpstr>
      <vt:lpstr>Calibri</vt:lpstr>
      <vt:lpstr>Calibri Light</vt:lpstr>
      <vt:lpstr>Courier New</vt:lpstr>
      <vt:lpstr>HelveticaNeue Regular</vt:lpstr>
      <vt:lpstr>Symbol</vt:lpstr>
      <vt:lpstr>Times New Roman</vt:lpstr>
      <vt:lpstr>Verdana</vt:lpstr>
      <vt:lpstr>Wingdings</vt:lpstr>
      <vt:lpstr>Office Theme</vt:lpstr>
      <vt:lpstr>Office Theme</vt:lpstr>
      <vt:lpstr>1_Custom Design</vt:lpstr>
      <vt:lpstr>Custom Design</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 References</vt:lpstr>
      <vt:lpstr>Git Hub Dashboards of each student</vt:lpstr>
      <vt:lpstr>Git Hub Dashboards of each student</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Talanki Harsha Sri</cp:lastModifiedBy>
  <cp:revision>174</cp:revision>
  <dcterms:created xsi:type="dcterms:W3CDTF">2019-06-11T05:35:00Z</dcterms:created>
  <dcterms:modified xsi:type="dcterms:W3CDTF">2023-08-16T15:33:27Z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