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86" r:id="rId3"/>
    <p:sldMasterId id="2147483674" r:id="rId4"/>
  </p:sldMasterIdLst>
  <p:notesMasterIdLst>
    <p:notesMasterId r:id="rId17"/>
  </p:notesMasterIdLst>
  <p:handoutMasterIdLst>
    <p:handoutMasterId r:id="rId18"/>
  </p:handoutMasterIdLst>
  <p:sldIdLst>
    <p:sldId id="256" r:id="rId5"/>
    <p:sldId id="257" r:id="rId6"/>
    <p:sldId id="258" r:id="rId7"/>
    <p:sldId id="259" r:id="rId8"/>
    <p:sldId id="260" r:id="rId9"/>
    <p:sldId id="261" r:id="rId10"/>
    <p:sldId id="262" r:id="rId11"/>
    <p:sldId id="263" r:id="rId12"/>
    <p:sldId id="264" r:id="rId13"/>
    <p:sldId id="267" r:id="rId14"/>
    <p:sldId id="265" r:id="rId15"/>
    <p:sldId id="266" r:id="rId1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41" autoAdjust="0"/>
  </p:normalViewPr>
  <p:slideViewPr>
    <p:cSldViewPr snapToGrid="0">
      <p:cViewPr varScale="1">
        <p:scale>
          <a:sx n="95" d="100"/>
          <a:sy n="95" d="100"/>
        </p:scale>
        <p:origin x="17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3230" y="2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B7CFE5A-1444-1FDF-A348-9F4859554C0F}"/>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49C7527-64BD-E63E-A470-14401DD7B7D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698EADBF-48AB-41C4-990E-775A920E8AED}" type="datetimeFigureOut">
              <a:rPr lang="en-IN" smtClean="0"/>
              <a:t>14-08-2023</a:t>
            </a:fld>
            <a:endParaRPr lang="en-IN"/>
          </a:p>
        </p:txBody>
      </p:sp>
      <p:sp>
        <p:nvSpPr>
          <p:cNvPr id="4" name="Footer Placeholder 3">
            <a:extLst>
              <a:ext uri="{FF2B5EF4-FFF2-40B4-BE49-F238E27FC236}">
                <a16:creationId xmlns:a16="http://schemas.microsoft.com/office/drawing/2014/main" id="{A8FCB2B8-D50B-6266-A4A0-03E49B773856}"/>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490A9EDF-382E-079D-2130-CC9872FAF2E7}"/>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0FEA5AAC-493C-49EE-AB0A-9660F2249AEA}" type="slidenum">
              <a:rPr lang="en-IN" smtClean="0"/>
              <a:t>‹#›</a:t>
            </a:fld>
            <a:endParaRPr lang="en-IN"/>
          </a:p>
        </p:txBody>
      </p:sp>
    </p:spTree>
    <p:extLst>
      <p:ext uri="{BB962C8B-B14F-4D97-AF65-F5344CB8AC3E}">
        <p14:creationId xmlns:p14="http://schemas.microsoft.com/office/powerpoint/2010/main" val="3471755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1AF709B-33BD-491F-8C50-C13BA6E05206}" type="datetimeFigureOut">
              <a:rPr lang="en-IN" smtClean="0"/>
              <a:t>14-08-2023</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9E98E0C7-6C27-4FAE-B81D-89C454DAD24B}" type="slidenum">
              <a:rPr lang="en-IN" smtClean="0"/>
              <a:t>‹#›</a:t>
            </a:fld>
            <a:endParaRPr lang="en-IN"/>
          </a:p>
        </p:txBody>
      </p:sp>
    </p:spTree>
    <p:extLst>
      <p:ext uri="{BB962C8B-B14F-4D97-AF65-F5344CB8AC3E}">
        <p14:creationId xmlns:p14="http://schemas.microsoft.com/office/powerpoint/2010/main" val="2196460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E98E0C7-6C27-4FAE-B81D-89C454DAD24B}" type="slidenum">
              <a:rPr lang="en-IN" smtClean="0"/>
              <a:t>2</a:t>
            </a:fld>
            <a:endParaRPr lang="en-IN"/>
          </a:p>
        </p:txBody>
      </p:sp>
    </p:spTree>
    <p:extLst>
      <p:ext uri="{BB962C8B-B14F-4D97-AF65-F5344CB8AC3E}">
        <p14:creationId xmlns:p14="http://schemas.microsoft.com/office/powerpoint/2010/main" val="3906897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3A80-DCC2-E195-7B54-512D1AD900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BD25B2-1D22-4917-9AFC-5B7B583A6D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76D71E-DEB0-2ED6-62A3-A52E3ECA2D04}"/>
              </a:ext>
            </a:extLst>
          </p:cNvPr>
          <p:cNvSpPr>
            <a:spLocks noGrp="1"/>
          </p:cNvSpPr>
          <p:nvPr>
            <p:ph type="dt" sz="half" idx="10"/>
          </p:nvPr>
        </p:nvSpPr>
        <p:spPr/>
        <p:txBody>
          <a:bodyPr/>
          <a:lstStyle/>
          <a:p>
            <a:fld id="{483796CF-7417-41B1-B91A-347131BB0671}" type="datetimeFigureOut">
              <a:rPr lang="en-IN" smtClean="0"/>
              <a:t>14-08-2023</a:t>
            </a:fld>
            <a:endParaRPr lang="en-IN"/>
          </a:p>
        </p:txBody>
      </p:sp>
      <p:sp>
        <p:nvSpPr>
          <p:cNvPr id="5" name="Footer Placeholder 4">
            <a:extLst>
              <a:ext uri="{FF2B5EF4-FFF2-40B4-BE49-F238E27FC236}">
                <a16:creationId xmlns:a16="http://schemas.microsoft.com/office/drawing/2014/main" id="{90E37413-3DB1-4826-9422-E6C05AE973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CE52B1-9C80-5501-38A4-414DD8D85355}"/>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2537537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E207-2F6F-E49F-E45A-DFF712CB8C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CE1C42-BF76-D6E6-C1B2-E4DAB25E5E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A8474D-33D6-766A-561C-87EE4AA2BE0B}"/>
              </a:ext>
            </a:extLst>
          </p:cNvPr>
          <p:cNvSpPr>
            <a:spLocks noGrp="1"/>
          </p:cNvSpPr>
          <p:nvPr>
            <p:ph type="dt" sz="half" idx="10"/>
          </p:nvPr>
        </p:nvSpPr>
        <p:spPr/>
        <p:txBody>
          <a:bodyPr/>
          <a:lstStyle/>
          <a:p>
            <a:fld id="{483796CF-7417-41B1-B91A-347131BB0671}" type="datetimeFigureOut">
              <a:rPr lang="en-IN" smtClean="0"/>
              <a:t>14-08-2023</a:t>
            </a:fld>
            <a:endParaRPr lang="en-IN"/>
          </a:p>
        </p:txBody>
      </p:sp>
      <p:sp>
        <p:nvSpPr>
          <p:cNvPr id="5" name="Footer Placeholder 4">
            <a:extLst>
              <a:ext uri="{FF2B5EF4-FFF2-40B4-BE49-F238E27FC236}">
                <a16:creationId xmlns:a16="http://schemas.microsoft.com/office/drawing/2014/main" id="{5C6C12DF-B00F-AEDB-BCB2-F88DDC7C60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BE9B78-C8CF-6E27-5514-EE0033280FC0}"/>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954921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2BDD8-70CF-CD2D-59A6-9048699B3D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137EEC-1D7F-136E-D7BD-89B4C86C59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3377B0-2FA6-F59D-E33C-D3C42D7B0045}"/>
              </a:ext>
            </a:extLst>
          </p:cNvPr>
          <p:cNvSpPr>
            <a:spLocks noGrp="1"/>
          </p:cNvSpPr>
          <p:nvPr>
            <p:ph type="dt" sz="half" idx="10"/>
          </p:nvPr>
        </p:nvSpPr>
        <p:spPr/>
        <p:txBody>
          <a:bodyPr/>
          <a:lstStyle/>
          <a:p>
            <a:fld id="{483796CF-7417-41B1-B91A-347131BB0671}" type="datetimeFigureOut">
              <a:rPr lang="en-IN" smtClean="0"/>
              <a:t>14-08-2023</a:t>
            </a:fld>
            <a:endParaRPr lang="en-IN"/>
          </a:p>
        </p:txBody>
      </p:sp>
      <p:sp>
        <p:nvSpPr>
          <p:cNvPr id="5" name="Footer Placeholder 4">
            <a:extLst>
              <a:ext uri="{FF2B5EF4-FFF2-40B4-BE49-F238E27FC236}">
                <a16:creationId xmlns:a16="http://schemas.microsoft.com/office/drawing/2014/main" id="{CB8BF77D-1C09-9CFC-FBC1-A894961041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65CB19-7E15-DDC5-1F2E-4A81DDBE8E45}"/>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77117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8348C-07D9-099B-2460-2985843081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C02D27-29B4-41DC-209A-53DFA87728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3390FD-BC43-4FF7-08CA-B3B8BB0B99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7E2CF7-FA89-84CE-3BBD-F61CEFAD052A}"/>
              </a:ext>
            </a:extLst>
          </p:cNvPr>
          <p:cNvSpPr>
            <a:spLocks noGrp="1"/>
          </p:cNvSpPr>
          <p:nvPr>
            <p:ph type="dt" sz="half" idx="10"/>
          </p:nvPr>
        </p:nvSpPr>
        <p:spPr/>
        <p:txBody>
          <a:bodyPr/>
          <a:lstStyle/>
          <a:p>
            <a:fld id="{483796CF-7417-41B1-B91A-347131BB0671}" type="datetimeFigureOut">
              <a:rPr lang="en-IN" smtClean="0"/>
              <a:t>14-08-2023</a:t>
            </a:fld>
            <a:endParaRPr lang="en-IN"/>
          </a:p>
        </p:txBody>
      </p:sp>
      <p:sp>
        <p:nvSpPr>
          <p:cNvPr id="6" name="Footer Placeholder 5">
            <a:extLst>
              <a:ext uri="{FF2B5EF4-FFF2-40B4-BE49-F238E27FC236}">
                <a16:creationId xmlns:a16="http://schemas.microsoft.com/office/drawing/2014/main" id="{5175C7FB-9B9A-1B06-EBE3-76C8AD1F8C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87BAF3-6C48-7471-B93A-24D844245786}"/>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32732868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10D9-06A7-1527-5C8B-E7E40A45DA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45C4CD-4AEF-43C5-D368-6EAB7EDAE5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173D09-542C-0914-960E-D473DE8FE9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307B10-D2D5-6A5C-220D-3CFEAF4945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CCE396-F423-9125-FA2D-FCDBB2357F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B4DA5B-48CA-8130-8A35-9F15EA46D428}"/>
              </a:ext>
            </a:extLst>
          </p:cNvPr>
          <p:cNvSpPr>
            <a:spLocks noGrp="1"/>
          </p:cNvSpPr>
          <p:nvPr>
            <p:ph type="dt" sz="half" idx="10"/>
          </p:nvPr>
        </p:nvSpPr>
        <p:spPr/>
        <p:txBody>
          <a:bodyPr/>
          <a:lstStyle/>
          <a:p>
            <a:fld id="{483796CF-7417-41B1-B91A-347131BB0671}" type="datetimeFigureOut">
              <a:rPr lang="en-IN" smtClean="0"/>
              <a:t>14-08-2023</a:t>
            </a:fld>
            <a:endParaRPr lang="en-IN"/>
          </a:p>
        </p:txBody>
      </p:sp>
      <p:sp>
        <p:nvSpPr>
          <p:cNvPr id="8" name="Footer Placeholder 7">
            <a:extLst>
              <a:ext uri="{FF2B5EF4-FFF2-40B4-BE49-F238E27FC236}">
                <a16:creationId xmlns:a16="http://schemas.microsoft.com/office/drawing/2014/main" id="{0AB9F604-99EA-E086-8EBA-F2ECAEB3CC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69C82A8-2586-A53F-4EFD-8415EB02F4F2}"/>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232881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E37C-288F-1C22-BB8C-121ACD5435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B00ED8-C486-E725-5557-F7F6931EFFF9}"/>
              </a:ext>
            </a:extLst>
          </p:cNvPr>
          <p:cNvSpPr>
            <a:spLocks noGrp="1"/>
          </p:cNvSpPr>
          <p:nvPr>
            <p:ph type="dt" sz="half" idx="10"/>
          </p:nvPr>
        </p:nvSpPr>
        <p:spPr/>
        <p:txBody>
          <a:bodyPr/>
          <a:lstStyle/>
          <a:p>
            <a:fld id="{483796CF-7417-41B1-B91A-347131BB0671}" type="datetimeFigureOut">
              <a:rPr lang="en-IN" smtClean="0"/>
              <a:t>14-08-2023</a:t>
            </a:fld>
            <a:endParaRPr lang="en-IN"/>
          </a:p>
        </p:txBody>
      </p:sp>
      <p:sp>
        <p:nvSpPr>
          <p:cNvPr id="4" name="Footer Placeholder 3">
            <a:extLst>
              <a:ext uri="{FF2B5EF4-FFF2-40B4-BE49-F238E27FC236}">
                <a16:creationId xmlns:a16="http://schemas.microsoft.com/office/drawing/2014/main" id="{61F5A62A-1298-F33F-1232-32D28BA827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53D625-3DE8-6E41-63D8-AF4A8ABEF739}"/>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31639419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CA8BAA-CEAC-7386-03EE-65363A625D72}"/>
              </a:ext>
            </a:extLst>
          </p:cNvPr>
          <p:cNvSpPr>
            <a:spLocks noGrp="1"/>
          </p:cNvSpPr>
          <p:nvPr>
            <p:ph type="dt" sz="half" idx="10"/>
          </p:nvPr>
        </p:nvSpPr>
        <p:spPr/>
        <p:txBody>
          <a:bodyPr/>
          <a:lstStyle/>
          <a:p>
            <a:fld id="{483796CF-7417-41B1-B91A-347131BB0671}" type="datetimeFigureOut">
              <a:rPr lang="en-IN" smtClean="0"/>
              <a:t>14-08-2023</a:t>
            </a:fld>
            <a:endParaRPr lang="en-IN"/>
          </a:p>
        </p:txBody>
      </p:sp>
      <p:sp>
        <p:nvSpPr>
          <p:cNvPr id="3" name="Footer Placeholder 2">
            <a:extLst>
              <a:ext uri="{FF2B5EF4-FFF2-40B4-BE49-F238E27FC236}">
                <a16:creationId xmlns:a16="http://schemas.microsoft.com/office/drawing/2014/main" id="{87A4D6AB-0605-E62B-BCF2-0EB7D6AA9A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2F3880-C2F5-5DB8-2FFF-6856C12F5008}"/>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3238080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617A-BE4D-6EAA-31D6-18FE7231C4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1135CE-C369-A730-9F03-D5A5F6F2FE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B4959E-F820-EAE3-94AD-0C5AA1612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5D3573-2F10-9537-8991-02D3EB4F986E}"/>
              </a:ext>
            </a:extLst>
          </p:cNvPr>
          <p:cNvSpPr>
            <a:spLocks noGrp="1"/>
          </p:cNvSpPr>
          <p:nvPr>
            <p:ph type="dt" sz="half" idx="10"/>
          </p:nvPr>
        </p:nvSpPr>
        <p:spPr/>
        <p:txBody>
          <a:bodyPr/>
          <a:lstStyle/>
          <a:p>
            <a:fld id="{483796CF-7417-41B1-B91A-347131BB0671}" type="datetimeFigureOut">
              <a:rPr lang="en-IN" smtClean="0"/>
              <a:t>14-08-2023</a:t>
            </a:fld>
            <a:endParaRPr lang="en-IN"/>
          </a:p>
        </p:txBody>
      </p:sp>
      <p:sp>
        <p:nvSpPr>
          <p:cNvPr id="6" name="Footer Placeholder 5">
            <a:extLst>
              <a:ext uri="{FF2B5EF4-FFF2-40B4-BE49-F238E27FC236}">
                <a16:creationId xmlns:a16="http://schemas.microsoft.com/office/drawing/2014/main" id="{93D0399C-578E-9711-70F1-39D2E78997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7DAA75-AE01-52E3-CAB4-97B3114743A4}"/>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4680196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B2FD-B964-B727-2C1E-00B86EE0E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48C2B8-9699-06F2-F164-CFAE401F07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FCF52D-A852-74F8-B85A-05AD67457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47AAC-D912-6BAF-79DC-255E6B2B2E70}"/>
              </a:ext>
            </a:extLst>
          </p:cNvPr>
          <p:cNvSpPr>
            <a:spLocks noGrp="1"/>
          </p:cNvSpPr>
          <p:nvPr>
            <p:ph type="dt" sz="half" idx="10"/>
          </p:nvPr>
        </p:nvSpPr>
        <p:spPr/>
        <p:txBody>
          <a:bodyPr/>
          <a:lstStyle/>
          <a:p>
            <a:fld id="{483796CF-7417-41B1-B91A-347131BB0671}" type="datetimeFigureOut">
              <a:rPr lang="en-IN" smtClean="0"/>
              <a:t>14-08-2023</a:t>
            </a:fld>
            <a:endParaRPr lang="en-IN"/>
          </a:p>
        </p:txBody>
      </p:sp>
      <p:sp>
        <p:nvSpPr>
          <p:cNvPr id="6" name="Footer Placeholder 5">
            <a:extLst>
              <a:ext uri="{FF2B5EF4-FFF2-40B4-BE49-F238E27FC236}">
                <a16:creationId xmlns:a16="http://schemas.microsoft.com/office/drawing/2014/main" id="{C56C0BE5-1168-89C6-E68C-8B9304BB09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C99CA1-0390-8C4C-5F7A-36A1185A0D5C}"/>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1488689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25F4E-66A0-C203-856F-D8CD51A71C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109B0A-25AA-621B-F2AF-55FBF1CDEB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22FAC9-5CCC-3164-10EB-B22F66331BBD}"/>
              </a:ext>
            </a:extLst>
          </p:cNvPr>
          <p:cNvSpPr>
            <a:spLocks noGrp="1"/>
          </p:cNvSpPr>
          <p:nvPr>
            <p:ph type="dt" sz="half" idx="10"/>
          </p:nvPr>
        </p:nvSpPr>
        <p:spPr/>
        <p:txBody>
          <a:bodyPr/>
          <a:lstStyle/>
          <a:p>
            <a:fld id="{483796CF-7417-41B1-B91A-347131BB0671}" type="datetimeFigureOut">
              <a:rPr lang="en-IN" smtClean="0"/>
              <a:t>14-08-2023</a:t>
            </a:fld>
            <a:endParaRPr lang="en-IN"/>
          </a:p>
        </p:txBody>
      </p:sp>
      <p:sp>
        <p:nvSpPr>
          <p:cNvPr id="5" name="Footer Placeholder 4">
            <a:extLst>
              <a:ext uri="{FF2B5EF4-FFF2-40B4-BE49-F238E27FC236}">
                <a16:creationId xmlns:a16="http://schemas.microsoft.com/office/drawing/2014/main" id="{EC5863B9-F2A5-7A93-106C-1AE32166C2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723FE7-7653-D14E-9276-DDE836C5688A}"/>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3423443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B54381-D1E0-DA67-2786-AF13701A98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2E12DB-C2AB-F2EF-EAA5-1039705AB9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636D5E-359A-8B32-4F58-11FC13A0AE3A}"/>
              </a:ext>
            </a:extLst>
          </p:cNvPr>
          <p:cNvSpPr>
            <a:spLocks noGrp="1"/>
          </p:cNvSpPr>
          <p:nvPr>
            <p:ph type="dt" sz="half" idx="10"/>
          </p:nvPr>
        </p:nvSpPr>
        <p:spPr/>
        <p:txBody>
          <a:bodyPr/>
          <a:lstStyle/>
          <a:p>
            <a:fld id="{483796CF-7417-41B1-B91A-347131BB0671}" type="datetimeFigureOut">
              <a:rPr lang="en-IN" smtClean="0"/>
              <a:t>14-08-2023</a:t>
            </a:fld>
            <a:endParaRPr lang="en-IN"/>
          </a:p>
        </p:txBody>
      </p:sp>
      <p:sp>
        <p:nvSpPr>
          <p:cNvPr id="5" name="Footer Placeholder 4">
            <a:extLst>
              <a:ext uri="{FF2B5EF4-FFF2-40B4-BE49-F238E27FC236}">
                <a16:creationId xmlns:a16="http://schemas.microsoft.com/office/drawing/2014/main" id="{A8FC4ED4-1A91-6DBA-A726-18BF16FD89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3874BE-6F99-17A6-841D-A92D58D5E100}"/>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731673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9F18-CDB1-42E7-191B-B5FA5CB130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126A1D-80BD-F40F-B762-E0BC1A3F69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E03644-E1BA-0240-9DAE-3F0DE36E33C8}"/>
              </a:ext>
            </a:extLst>
          </p:cNvPr>
          <p:cNvSpPr>
            <a:spLocks noGrp="1"/>
          </p:cNvSpPr>
          <p:nvPr>
            <p:ph type="dt" sz="half" idx="10"/>
          </p:nvPr>
        </p:nvSpPr>
        <p:spPr/>
        <p:txBody>
          <a:bodyPr/>
          <a:lstStyle/>
          <a:p>
            <a:fld id="{516599E1-EC2A-4D22-8220-D6ADF4A38050}" type="datetimeFigureOut">
              <a:rPr lang="en-IN" smtClean="0"/>
              <a:t>14-08-2023</a:t>
            </a:fld>
            <a:endParaRPr lang="en-IN"/>
          </a:p>
        </p:txBody>
      </p:sp>
      <p:sp>
        <p:nvSpPr>
          <p:cNvPr id="5" name="Footer Placeholder 4">
            <a:extLst>
              <a:ext uri="{FF2B5EF4-FFF2-40B4-BE49-F238E27FC236}">
                <a16:creationId xmlns:a16="http://schemas.microsoft.com/office/drawing/2014/main" id="{30B91001-DC61-0E54-58C7-B2A102316C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460492-4E5A-6579-F95D-0BD9AAA2AB0E}"/>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034702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F1876-C879-5FDB-ED05-3DFA44A5A9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BCA9CD-DCAD-C1B8-8DFC-CE869C7BE5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0B9991-DAD1-1070-7D08-8AC59297310B}"/>
              </a:ext>
            </a:extLst>
          </p:cNvPr>
          <p:cNvSpPr>
            <a:spLocks noGrp="1"/>
          </p:cNvSpPr>
          <p:nvPr>
            <p:ph type="dt" sz="half" idx="10"/>
          </p:nvPr>
        </p:nvSpPr>
        <p:spPr/>
        <p:txBody>
          <a:bodyPr/>
          <a:lstStyle/>
          <a:p>
            <a:fld id="{516599E1-EC2A-4D22-8220-D6ADF4A38050}" type="datetimeFigureOut">
              <a:rPr lang="en-IN" smtClean="0"/>
              <a:t>14-08-2023</a:t>
            </a:fld>
            <a:endParaRPr lang="en-IN"/>
          </a:p>
        </p:txBody>
      </p:sp>
      <p:sp>
        <p:nvSpPr>
          <p:cNvPr id="5" name="Footer Placeholder 4">
            <a:extLst>
              <a:ext uri="{FF2B5EF4-FFF2-40B4-BE49-F238E27FC236}">
                <a16:creationId xmlns:a16="http://schemas.microsoft.com/office/drawing/2014/main" id="{42694F12-A5EF-3AE6-D172-CC4029B66E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C38013-CCE9-6350-4D56-49AB92256F9C}"/>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9575751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3674F-EB78-4F2A-0E0F-00E624BFC4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2678BE-966B-CCA7-811C-4DD4AF3C61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373EA9-3ABE-41E1-02F2-7EE906F17B43}"/>
              </a:ext>
            </a:extLst>
          </p:cNvPr>
          <p:cNvSpPr>
            <a:spLocks noGrp="1"/>
          </p:cNvSpPr>
          <p:nvPr>
            <p:ph type="dt" sz="half" idx="10"/>
          </p:nvPr>
        </p:nvSpPr>
        <p:spPr/>
        <p:txBody>
          <a:bodyPr/>
          <a:lstStyle/>
          <a:p>
            <a:fld id="{516599E1-EC2A-4D22-8220-D6ADF4A38050}" type="datetimeFigureOut">
              <a:rPr lang="en-IN" smtClean="0"/>
              <a:t>14-08-2023</a:t>
            </a:fld>
            <a:endParaRPr lang="en-IN"/>
          </a:p>
        </p:txBody>
      </p:sp>
      <p:sp>
        <p:nvSpPr>
          <p:cNvPr id="5" name="Footer Placeholder 4">
            <a:extLst>
              <a:ext uri="{FF2B5EF4-FFF2-40B4-BE49-F238E27FC236}">
                <a16:creationId xmlns:a16="http://schemas.microsoft.com/office/drawing/2014/main" id="{C32B147D-024E-D279-BDEA-376CD0573D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C934AF-6D6F-A711-0431-C03B94D7D5D5}"/>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26304223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4D28-16AE-485A-62B3-0C15C1C0CD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8C41F5-5DB1-02C5-FEA1-619BA55CFD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78A0DD-47B9-96FD-07DC-FDD0628D49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126E29-0DCB-8DA7-DD3E-1D8B7F982892}"/>
              </a:ext>
            </a:extLst>
          </p:cNvPr>
          <p:cNvSpPr>
            <a:spLocks noGrp="1"/>
          </p:cNvSpPr>
          <p:nvPr>
            <p:ph type="dt" sz="half" idx="10"/>
          </p:nvPr>
        </p:nvSpPr>
        <p:spPr/>
        <p:txBody>
          <a:bodyPr/>
          <a:lstStyle/>
          <a:p>
            <a:fld id="{516599E1-EC2A-4D22-8220-D6ADF4A38050}" type="datetimeFigureOut">
              <a:rPr lang="en-IN" smtClean="0"/>
              <a:t>14-08-2023</a:t>
            </a:fld>
            <a:endParaRPr lang="en-IN"/>
          </a:p>
        </p:txBody>
      </p:sp>
      <p:sp>
        <p:nvSpPr>
          <p:cNvPr id="6" name="Footer Placeholder 5">
            <a:extLst>
              <a:ext uri="{FF2B5EF4-FFF2-40B4-BE49-F238E27FC236}">
                <a16:creationId xmlns:a16="http://schemas.microsoft.com/office/drawing/2014/main" id="{0F8C780C-446A-ABAC-6130-2790BE866F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758257-FCED-0E9A-2A18-23AFC0A6ADFF}"/>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97951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DC60-9E43-2540-53FF-7DB79D3735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A2A8C7-2FF8-7537-2A8A-5E5AEB6524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F63E7E-19D5-254F-B1D0-A44DD1AD2A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6145D1-9E46-FB24-62FD-C3B808894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20CFC3-0AA6-47C7-1689-F290DA8AFC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A104F4-CF2E-D581-9594-B0BA09BFC447}"/>
              </a:ext>
            </a:extLst>
          </p:cNvPr>
          <p:cNvSpPr>
            <a:spLocks noGrp="1"/>
          </p:cNvSpPr>
          <p:nvPr>
            <p:ph type="dt" sz="half" idx="10"/>
          </p:nvPr>
        </p:nvSpPr>
        <p:spPr/>
        <p:txBody>
          <a:bodyPr/>
          <a:lstStyle/>
          <a:p>
            <a:fld id="{516599E1-EC2A-4D22-8220-D6ADF4A38050}" type="datetimeFigureOut">
              <a:rPr lang="en-IN" smtClean="0"/>
              <a:t>14-08-2023</a:t>
            </a:fld>
            <a:endParaRPr lang="en-IN"/>
          </a:p>
        </p:txBody>
      </p:sp>
      <p:sp>
        <p:nvSpPr>
          <p:cNvPr id="8" name="Footer Placeholder 7">
            <a:extLst>
              <a:ext uri="{FF2B5EF4-FFF2-40B4-BE49-F238E27FC236}">
                <a16:creationId xmlns:a16="http://schemas.microsoft.com/office/drawing/2014/main" id="{239CE8DF-8213-C6FB-2B62-FFBE7AFE88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550B73-80F3-931E-729F-1F2C6E59DBBD}"/>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21663856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6532-0279-3866-9487-8C06F8DB2D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D1812C-3C02-8DD2-5880-503313BC7A75}"/>
              </a:ext>
            </a:extLst>
          </p:cNvPr>
          <p:cNvSpPr>
            <a:spLocks noGrp="1"/>
          </p:cNvSpPr>
          <p:nvPr>
            <p:ph type="dt" sz="half" idx="10"/>
          </p:nvPr>
        </p:nvSpPr>
        <p:spPr/>
        <p:txBody>
          <a:bodyPr/>
          <a:lstStyle/>
          <a:p>
            <a:fld id="{516599E1-EC2A-4D22-8220-D6ADF4A38050}" type="datetimeFigureOut">
              <a:rPr lang="en-IN" smtClean="0"/>
              <a:t>14-08-2023</a:t>
            </a:fld>
            <a:endParaRPr lang="en-IN"/>
          </a:p>
        </p:txBody>
      </p:sp>
      <p:sp>
        <p:nvSpPr>
          <p:cNvPr id="4" name="Footer Placeholder 3">
            <a:extLst>
              <a:ext uri="{FF2B5EF4-FFF2-40B4-BE49-F238E27FC236}">
                <a16:creationId xmlns:a16="http://schemas.microsoft.com/office/drawing/2014/main" id="{5F46D468-0F05-3A21-B8AC-449B07B57A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F94B48-A4AE-8D6A-7AF4-85F963562212}"/>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5616569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45146-61A7-1104-9760-EDF04F1C603D}"/>
              </a:ext>
            </a:extLst>
          </p:cNvPr>
          <p:cNvSpPr>
            <a:spLocks noGrp="1"/>
          </p:cNvSpPr>
          <p:nvPr>
            <p:ph type="dt" sz="half" idx="10"/>
          </p:nvPr>
        </p:nvSpPr>
        <p:spPr/>
        <p:txBody>
          <a:bodyPr/>
          <a:lstStyle/>
          <a:p>
            <a:fld id="{516599E1-EC2A-4D22-8220-D6ADF4A38050}" type="datetimeFigureOut">
              <a:rPr lang="en-IN" smtClean="0"/>
              <a:t>14-08-2023</a:t>
            </a:fld>
            <a:endParaRPr lang="en-IN"/>
          </a:p>
        </p:txBody>
      </p:sp>
      <p:sp>
        <p:nvSpPr>
          <p:cNvPr id="3" name="Footer Placeholder 2">
            <a:extLst>
              <a:ext uri="{FF2B5EF4-FFF2-40B4-BE49-F238E27FC236}">
                <a16:creationId xmlns:a16="http://schemas.microsoft.com/office/drawing/2014/main" id="{3642B27D-939B-DBEE-3FD7-CBC9777293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9DE19B-A61F-91BA-1FE4-738466B6703A}"/>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24584316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BF509-42D1-9C61-2EF6-5A13A3698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32BC3D-3F12-44D7-A192-90C648AC3F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46853D-F93B-5988-C3FA-77F9EB9CB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1BB4E2-3551-B745-D5C6-053D445839B4}"/>
              </a:ext>
            </a:extLst>
          </p:cNvPr>
          <p:cNvSpPr>
            <a:spLocks noGrp="1"/>
          </p:cNvSpPr>
          <p:nvPr>
            <p:ph type="dt" sz="half" idx="10"/>
          </p:nvPr>
        </p:nvSpPr>
        <p:spPr/>
        <p:txBody>
          <a:bodyPr/>
          <a:lstStyle/>
          <a:p>
            <a:fld id="{516599E1-EC2A-4D22-8220-D6ADF4A38050}" type="datetimeFigureOut">
              <a:rPr lang="en-IN" smtClean="0"/>
              <a:t>14-08-2023</a:t>
            </a:fld>
            <a:endParaRPr lang="en-IN"/>
          </a:p>
        </p:txBody>
      </p:sp>
      <p:sp>
        <p:nvSpPr>
          <p:cNvPr id="6" name="Footer Placeholder 5">
            <a:extLst>
              <a:ext uri="{FF2B5EF4-FFF2-40B4-BE49-F238E27FC236}">
                <a16:creationId xmlns:a16="http://schemas.microsoft.com/office/drawing/2014/main" id="{F2E054F1-A29F-0A3D-0430-04C62B3588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320793-61C5-D267-45A2-36EB09C7D229}"/>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5270904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6C2E7-85F8-4BFF-7527-5B55999E00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584C79-68EB-392C-4D10-9BEEB1E22A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0BE02C-7E50-5A4D-58A4-2011FC17D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B26E84-FB55-7900-1EA3-C67328133347}"/>
              </a:ext>
            </a:extLst>
          </p:cNvPr>
          <p:cNvSpPr>
            <a:spLocks noGrp="1"/>
          </p:cNvSpPr>
          <p:nvPr>
            <p:ph type="dt" sz="half" idx="10"/>
          </p:nvPr>
        </p:nvSpPr>
        <p:spPr/>
        <p:txBody>
          <a:bodyPr/>
          <a:lstStyle/>
          <a:p>
            <a:fld id="{516599E1-EC2A-4D22-8220-D6ADF4A38050}" type="datetimeFigureOut">
              <a:rPr lang="en-IN" smtClean="0"/>
              <a:t>14-08-2023</a:t>
            </a:fld>
            <a:endParaRPr lang="en-IN"/>
          </a:p>
        </p:txBody>
      </p:sp>
      <p:sp>
        <p:nvSpPr>
          <p:cNvPr id="6" name="Footer Placeholder 5">
            <a:extLst>
              <a:ext uri="{FF2B5EF4-FFF2-40B4-BE49-F238E27FC236}">
                <a16:creationId xmlns:a16="http://schemas.microsoft.com/office/drawing/2014/main" id="{0EA2EB09-CA41-5A5E-8A9B-6B1FA7D6C5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C1E71C-FEE5-FABE-E64E-09C5F6C0FBF8}"/>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42235295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9E81-F719-42A5-B65D-776FBE0C8E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E166A3-5E50-5BD3-AB2D-791381976B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75879A-6F9D-7B28-2B20-7C6EE1BD74B6}"/>
              </a:ext>
            </a:extLst>
          </p:cNvPr>
          <p:cNvSpPr>
            <a:spLocks noGrp="1"/>
          </p:cNvSpPr>
          <p:nvPr>
            <p:ph type="dt" sz="half" idx="10"/>
          </p:nvPr>
        </p:nvSpPr>
        <p:spPr/>
        <p:txBody>
          <a:bodyPr/>
          <a:lstStyle/>
          <a:p>
            <a:fld id="{516599E1-EC2A-4D22-8220-D6ADF4A38050}" type="datetimeFigureOut">
              <a:rPr lang="en-IN" smtClean="0"/>
              <a:t>14-08-2023</a:t>
            </a:fld>
            <a:endParaRPr lang="en-IN"/>
          </a:p>
        </p:txBody>
      </p:sp>
      <p:sp>
        <p:nvSpPr>
          <p:cNvPr id="5" name="Footer Placeholder 4">
            <a:extLst>
              <a:ext uri="{FF2B5EF4-FFF2-40B4-BE49-F238E27FC236}">
                <a16:creationId xmlns:a16="http://schemas.microsoft.com/office/drawing/2014/main" id="{F6057EDB-927D-528A-6046-4AA9C5307E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EA3360-E8ED-FA5F-A7C4-7E49F287AF1E}"/>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174128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B3414E-2E7A-595E-C449-CA4212B7AF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E5B3AF-730A-478A-9CB3-EE3A24DDD5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81234A-561E-204C-F61C-07C3611EE5EE}"/>
              </a:ext>
            </a:extLst>
          </p:cNvPr>
          <p:cNvSpPr>
            <a:spLocks noGrp="1"/>
          </p:cNvSpPr>
          <p:nvPr>
            <p:ph type="dt" sz="half" idx="10"/>
          </p:nvPr>
        </p:nvSpPr>
        <p:spPr/>
        <p:txBody>
          <a:bodyPr/>
          <a:lstStyle/>
          <a:p>
            <a:fld id="{516599E1-EC2A-4D22-8220-D6ADF4A38050}" type="datetimeFigureOut">
              <a:rPr lang="en-IN" smtClean="0"/>
              <a:t>14-08-2023</a:t>
            </a:fld>
            <a:endParaRPr lang="en-IN"/>
          </a:p>
        </p:txBody>
      </p:sp>
      <p:sp>
        <p:nvSpPr>
          <p:cNvPr id="5" name="Footer Placeholder 4">
            <a:extLst>
              <a:ext uri="{FF2B5EF4-FFF2-40B4-BE49-F238E27FC236}">
                <a16:creationId xmlns:a16="http://schemas.microsoft.com/office/drawing/2014/main" id="{62525E3B-442E-262B-93B2-306805CE31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937EC8-BCAE-A05B-6137-89DFBAA183D9}"/>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92649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Click to edit Master title style</a:t>
            </a:r>
            <a:endParaRPr lang="en-US" sz="4400" b="0" strike="noStrike" spc="-1" dirty="0">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dirty="0">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dirty="0">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dirty="0">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dirty="0">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smtClean="0">
                <a:solidFill>
                  <a:srgbClr val="002060"/>
                </a:solidFill>
                <a:latin typeface="Times New Roman"/>
              </a:rPr>
              <a:t>‹#›</a:t>
            </a:fld>
            <a:endParaRPr lang="en-IN" sz="1600" b="0" strike="noStrike" spc="-1" dirty="0">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dirty="0">
                <a:solidFill>
                  <a:schemeClr val="bg1"/>
                </a:solidFill>
                <a:latin typeface="Times New Roman" panose="02020603050405020304" pitchFamily="18" charset="0"/>
                <a:cs typeface="Times New Roman" panose="02020603050405020304" pitchFamily="18" charset="0"/>
              </a:rPr>
              <a:t>Security Improvement of Cloud Data Using Hybrid Cryptography and Steganography</a:t>
            </a:r>
            <a:endParaRPr lang="en-IN" sz="1500" b="0" strike="noStrike" spc="-1" dirty="0">
              <a:solidFill>
                <a:schemeClr val="bg1"/>
              </a:solidFill>
              <a:latin typeface="Times New Roman" panose="02020603050405020304" pitchFamily="18" charset="0"/>
              <a:cs typeface="Times New Roman" panose="02020603050405020304" pitchFamily="18" charset="0"/>
            </a:endParaRPr>
          </a:p>
        </p:txBody>
      </p:sp>
      <p:pic>
        <p:nvPicPr>
          <p:cNvPr id="49" name="Picture 5"/>
          <p:cNvPicPr/>
          <p:nvPr/>
        </p:nvPicPr>
        <p:blipFill>
          <a:blip r:embed="rId14"/>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A – 1</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44D584-10DA-036C-2E98-695A82B95E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FEFB01-0941-379A-5203-91C052648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39F10C-2117-A92D-0903-818F374E03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796CF-7417-41B1-B91A-347131BB0671}" type="datetimeFigureOut">
              <a:rPr lang="en-IN" smtClean="0"/>
              <a:t>14-08-2023</a:t>
            </a:fld>
            <a:endParaRPr lang="en-IN"/>
          </a:p>
        </p:txBody>
      </p:sp>
      <p:sp>
        <p:nvSpPr>
          <p:cNvPr id="5" name="Footer Placeholder 4">
            <a:extLst>
              <a:ext uri="{FF2B5EF4-FFF2-40B4-BE49-F238E27FC236}">
                <a16:creationId xmlns:a16="http://schemas.microsoft.com/office/drawing/2014/main" id="{F22C7015-AB10-2966-F8D5-2C81D4F854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A7EE36-B08D-0629-C0A5-7972A7D4C8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D67926-7307-47B7-B00F-9A7008971E0F}" type="slidenum">
              <a:rPr lang="en-IN" smtClean="0"/>
              <a:t>‹#›</a:t>
            </a:fld>
            <a:endParaRPr lang="en-IN"/>
          </a:p>
        </p:txBody>
      </p:sp>
    </p:spTree>
    <p:extLst>
      <p:ext uri="{BB962C8B-B14F-4D97-AF65-F5344CB8AC3E}">
        <p14:creationId xmlns:p14="http://schemas.microsoft.com/office/powerpoint/2010/main" val="10249966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F6E5CB-3109-9B0E-1F98-8DB60F3A4C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0966C0-42AD-C0EC-A627-67BBB9DD07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F63992-68C7-7EC2-8426-B1B2D48EEC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599E1-EC2A-4D22-8220-D6ADF4A38050}" type="datetimeFigureOut">
              <a:rPr lang="en-IN" smtClean="0"/>
              <a:t>14-08-2023</a:t>
            </a:fld>
            <a:endParaRPr lang="en-IN"/>
          </a:p>
        </p:txBody>
      </p:sp>
      <p:sp>
        <p:nvSpPr>
          <p:cNvPr id="5" name="Footer Placeholder 4">
            <a:extLst>
              <a:ext uri="{FF2B5EF4-FFF2-40B4-BE49-F238E27FC236}">
                <a16:creationId xmlns:a16="http://schemas.microsoft.com/office/drawing/2014/main" id="{C05281AC-4086-D945-9FCA-6DDA2E2A94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8BF5F1-630B-B03E-EE29-36E2C321C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2D575-5940-4A4E-B55F-21FF28CC24D9}" type="slidenum">
              <a:rPr lang="en-IN" smtClean="0"/>
              <a:t>‹#›</a:t>
            </a:fld>
            <a:endParaRPr lang="en-IN"/>
          </a:p>
        </p:txBody>
      </p:sp>
    </p:spTree>
    <p:extLst>
      <p:ext uri="{BB962C8B-B14F-4D97-AF65-F5344CB8AC3E}">
        <p14:creationId xmlns:p14="http://schemas.microsoft.com/office/powerpoint/2010/main" val="1864823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review-0.pptx"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RIT-CSE/CRYPTOGRAPHY.git" TargetMode="External"/><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slide" Target="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review-0.pptx"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6095700" y="163656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290" spc="-1" dirty="0">
                <a:solidFill>
                  <a:srgbClr val="000000"/>
                </a:solidFill>
                <a:latin typeface="Times New Roman"/>
              </a:rPr>
              <a:t>T. Harsha Sri</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204G1A0536</a:t>
            </a: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rPr>
              <a:t>Mr</a:t>
            </a:r>
            <a:r>
              <a:rPr lang="en-US" sz="2400" b="0" strike="noStrike" spc="-1" dirty="0">
                <a:solidFill>
                  <a:srgbClr val="000000"/>
                </a:solidFill>
                <a:latin typeface="Times New Roman"/>
              </a:rPr>
              <a:t>. </a:t>
            </a:r>
            <a:r>
              <a:rPr lang="en-US" sz="2400" spc="-1" dirty="0">
                <a:solidFill>
                  <a:srgbClr val="000000"/>
                </a:solidFill>
                <a:latin typeface="Times New Roman"/>
              </a:rPr>
              <a:t>M</a:t>
            </a:r>
            <a:r>
              <a:rPr lang="en-US" sz="2400" b="0" strike="noStrike" spc="-1" dirty="0">
                <a:solidFill>
                  <a:srgbClr val="000000"/>
                </a:solidFill>
                <a:latin typeface="Times New Roman"/>
              </a:rPr>
              <a:t>. </a:t>
            </a:r>
            <a:r>
              <a:rPr lang="en-US" sz="2400" spc="-1" dirty="0" err="1">
                <a:solidFill>
                  <a:srgbClr val="000000"/>
                </a:solidFill>
                <a:latin typeface="Times New Roman"/>
              </a:rPr>
              <a:t>Narasimhulu</a:t>
            </a:r>
            <a:r>
              <a:rPr lang="en-US" sz="2400" b="0" strike="noStrike" spc="-1" dirty="0">
                <a:solidFill>
                  <a:srgbClr val="000000"/>
                </a:solidFill>
                <a:latin typeface="Times New Roman"/>
              </a:rPr>
              <a:t> </a:t>
            </a:r>
            <a:r>
              <a:rPr lang="en-US" sz="1400" b="0" strike="noStrike" spc="-1" dirty="0" err="1">
                <a:solidFill>
                  <a:srgbClr val="000000"/>
                </a:solidFill>
                <a:latin typeface="Times New Roman"/>
              </a:rPr>
              <a:t>M.Tech</a:t>
            </a:r>
            <a:r>
              <a:rPr lang="en-US" sz="1400" spc="-1" dirty="0">
                <a:solidFill>
                  <a:srgbClr val="000000"/>
                </a:solidFill>
                <a:latin typeface="Times New Roman"/>
              </a:rPr>
              <a:t> </a:t>
            </a:r>
            <a:r>
              <a:rPr lang="en-US" sz="1400" b="0" strike="noStrike" spc="-1" dirty="0">
                <a:solidFill>
                  <a:srgbClr val="000000"/>
                </a:solidFill>
                <a:latin typeface="Times New Roman"/>
              </a:rPr>
              <a:t>(</a:t>
            </a:r>
            <a:r>
              <a:rPr lang="en-US" sz="1400" b="0" strike="noStrike" spc="-1" dirty="0" err="1">
                <a:solidFill>
                  <a:srgbClr val="000000"/>
                </a:solidFill>
                <a:latin typeface="Times New Roman"/>
              </a:rPr>
              <a:t>Ph.D</a:t>
            </a:r>
            <a:r>
              <a:rPr lang="en-US" sz="1400" b="0" strike="noStrike" spc="-1" dirty="0">
                <a:solidFill>
                  <a:srgbClr val="000000"/>
                </a:solidFill>
                <a:latin typeface="Times New Roman"/>
              </a:rPr>
              <a:t>)</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err="1">
                <a:solidFill>
                  <a:srgbClr val="000000"/>
                </a:solidFill>
                <a:latin typeface="Verdana"/>
                <a:ea typeface="Times New Roman"/>
              </a:rPr>
              <a:t>Autonomus</a:t>
            </a:r>
            <a:r>
              <a:rPr lang="en-US" sz="2000" b="1" strike="noStrike" spc="-1" dirty="0">
                <a:solidFill>
                  <a:srgbClr val="000000"/>
                </a:solidFill>
                <a:latin typeface="Verdana"/>
                <a:ea typeface="Times New Roman"/>
              </a:rPr>
              <a:t>)</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3139110" y="1636560"/>
            <a:ext cx="252324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            M. Mounika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                        Roll No. </a:t>
            </a:r>
            <a:r>
              <a:rPr lang="en-US" sz="1200" spc="-1" dirty="0">
                <a:solidFill>
                  <a:srgbClr val="000000"/>
                </a:solidFill>
                <a:latin typeface="Times New Roman"/>
              </a:rPr>
              <a:t>204G1A0561</a:t>
            </a:r>
            <a:endParaRPr lang="en-IN" sz="1200" b="0" strike="noStrike" spc="-1" dirty="0">
              <a:latin typeface="Arial"/>
            </a:endParaRPr>
          </a:p>
        </p:txBody>
      </p:sp>
      <p:sp>
        <p:nvSpPr>
          <p:cNvPr id="91" name="Subtitle 11"/>
          <p:cNvSpPr/>
          <p:nvPr/>
        </p:nvSpPr>
        <p:spPr>
          <a:xfrm>
            <a:off x="9035288"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B. Bhavana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204G1A0522</a:t>
            </a:r>
            <a:endParaRPr lang="en-IN" sz="1200" b="0" strike="noStrike" spc="-1" dirty="0">
              <a:latin typeface="Arial"/>
            </a:endParaRPr>
          </a:p>
        </p:txBody>
      </p:sp>
      <p:sp>
        <p:nvSpPr>
          <p:cNvPr id="92" name="Subtitle 11"/>
          <p:cNvSpPr/>
          <p:nvPr/>
        </p:nvSpPr>
        <p:spPr>
          <a:xfrm>
            <a:off x="1021370" y="1618306"/>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G. Ajay Kishore</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204G1A0506</a:t>
            </a:r>
            <a:endParaRPr lang="en-IN" sz="1200" b="0" strike="noStrike" spc="-1" dirty="0">
              <a:latin typeface="Arial"/>
            </a:endParaRPr>
          </a:p>
        </p:txBody>
      </p:sp>
      <p:sp>
        <p:nvSpPr>
          <p:cNvPr id="93" name="Rectangle: Rounded Corners 16"/>
          <p:cNvSpPr/>
          <p:nvPr/>
        </p:nvSpPr>
        <p:spPr>
          <a:xfrm>
            <a:off x="754919" y="276165"/>
            <a:ext cx="10542345" cy="1075631"/>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spc="-1" dirty="0">
                <a:solidFill>
                  <a:srgbClr val="FFFFFF"/>
                </a:solidFill>
                <a:latin typeface="Times New Roman"/>
              </a:rPr>
              <a:t>Security Improvement of Cloud Data using hybrid Cryptography &amp; Steganography</a:t>
            </a:r>
            <a:endParaRPr lang="en-IN" sz="3200" b="0" strike="noStrike" spc="-1" dirty="0">
              <a:latin typeface="Arial"/>
            </a:endParaRPr>
          </a:p>
        </p:txBody>
      </p:sp>
      <p:sp>
        <p:nvSpPr>
          <p:cNvPr id="94" name="Rectangle 17"/>
          <p:cNvSpPr/>
          <p:nvPr/>
        </p:nvSpPr>
        <p:spPr>
          <a:xfrm>
            <a:off x="2714760" y="1268206"/>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dirty="0">
                <a:solidFill>
                  <a:srgbClr val="000000"/>
                </a:solidFill>
                <a:latin typeface="Times New Roman"/>
                <a:ea typeface="Calibri"/>
              </a:rPr>
              <a:t>by</a:t>
            </a:r>
            <a:endParaRPr lang="en-IN" sz="1600" b="0" strike="noStrike" spc="-1" dirty="0">
              <a:latin typeface="Arial"/>
            </a:endParaRPr>
          </a:p>
        </p:txBody>
      </p:sp>
      <p:pic>
        <p:nvPicPr>
          <p:cNvPr id="95" name="Picture 4"/>
          <p:cNvPicPr/>
          <p:nvPr/>
        </p:nvPicPr>
        <p:blipFill>
          <a:blip r:embed="rId2"/>
          <a:stretch/>
        </p:blipFill>
        <p:spPr>
          <a:xfrm>
            <a:off x="5174280" y="3476880"/>
            <a:ext cx="1843200" cy="1685160"/>
          </a:xfrm>
          <a:prstGeom prst="rect">
            <a:avLst/>
          </a:prstGeom>
          <a:ln w="0">
            <a:noFill/>
          </a:ln>
        </p:spPr>
      </p:pic>
      <p:sp>
        <p:nvSpPr>
          <p:cNvPr id="96" name="Subtitle 11"/>
          <p:cNvSpPr/>
          <p:nvPr/>
        </p:nvSpPr>
        <p:spPr>
          <a:xfrm>
            <a:off x="9035288" y="1606677"/>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a:bodyPr>
          <a:lstStyle/>
          <a:p>
            <a:pPr algn="ctr">
              <a:lnSpc>
                <a:spcPct val="90000"/>
              </a:lnSpc>
              <a:spcBef>
                <a:spcPts val="300"/>
              </a:spcBef>
              <a:tabLst>
                <a:tab pos="0" algn="l"/>
              </a:tabLst>
            </a:pPr>
            <a:endParaRPr lang="en-IN" sz="2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577800" indent="-577800" algn="just">
              <a:lnSpc>
                <a:spcPts val="3700"/>
              </a:lnSpc>
              <a:spcBef>
                <a:spcPts val="1001"/>
              </a:spcBef>
              <a:tabLst>
                <a:tab pos="0" algn="l"/>
              </a:tabLst>
            </a:pPr>
            <a:r>
              <a:rPr lang="en-US" dirty="0">
                <a:latin typeface="Times New Roman" panose="02020603050405020304" pitchFamily="18" charset="0"/>
                <a:cs typeface="Times New Roman" panose="02020603050405020304" pitchFamily="18" charset="0"/>
              </a:rPr>
              <a:t>[4]</a:t>
            </a:r>
            <a:r>
              <a:rPr lang="en-IN" dirty="0"/>
              <a:t> </a:t>
            </a:r>
            <a:r>
              <a:rPr lang="en-IN" dirty="0">
                <a:latin typeface="Times New Roman" panose="02020603050405020304" pitchFamily="18" charset="0"/>
                <a:cs typeface="Times New Roman" panose="02020603050405020304" pitchFamily="18" charset="0"/>
              </a:rPr>
              <a:t>Ghassan </a:t>
            </a:r>
            <a:r>
              <a:rPr lang="en-IN" dirty="0" err="1">
                <a:latin typeface="Times New Roman" panose="02020603050405020304" pitchFamily="18" charset="0"/>
                <a:cs typeface="Times New Roman" panose="02020603050405020304" pitchFamily="18" charset="0"/>
              </a:rPr>
              <a:t>Sabeeh</a:t>
            </a:r>
            <a:r>
              <a:rPr lang="en-IN" dirty="0">
                <a:latin typeface="Times New Roman" panose="02020603050405020304" pitchFamily="18" charset="0"/>
                <a:cs typeface="Times New Roman" panose="02020603050405020304" pitchFamily="18" charset="0"/>
              </a:rPr>
              <a:t> Mahmood, Dong Jun Huang, </a:t>
            </a:r>
            <a:r>
              <a:rPr lang="en-IN" dirty="0" err="1">
                <a:latin typeface="Times New Roman" panose="02020603050405020304" pitchFamily="18" charset="0"/>
                <a:cs typeface="Times New Roman" panose="02020603050405020304" pitchFamily="18" charset="0"/>
              </a:rPr>
              <a:t>Baidaa</a:t>
            </a:r>
            <a:r>
              <a:rPr lang="en-IN" dirty="0">
                <a:latin typeface="Times New Roman" panose="02020603050405020304" pitchFamily="18" charset="0"/>
                <a:cs typeface="Times New Roman" panose="02020603050405020304" pitchFamily="18" charset="0"/>
              </a:rPr>
              <a:t> Abdulrahman Jaleel, </a:t>
            </a:r>
            <a:r>
              <a:rPr lang="en-IN" dirty="0">
                <a:latin typeface="Times New Roman" panose="02020603050405020304" pitchFamily="18" charset="0"/>
                <a:cs typeface="Times New Roman" panose="02020603050405020304" pitchFamily="18" charset="0"/>
                <a:hlinkClick r:id="rId2" action="ppaction://hlinkpres?slideindex=1&amp;slidetitle="/>
              </a:rPr>
              <a:t>“</a:t>
            </a:r>
            <a:r>
              <a:rPr lang="en-US" dirty="0">
                <a:latin typeface="Times New Roman" panose="02020603050405020304" pitchFamily="18" charset="0"/>
                <a:cs typeface="Times New Roman" panose="02020603050405020304" pitchFamily="18" charset="0"/>
                <a:hlinkClick r:id="rId2" action="ppaction://hlinkpres?slideindex=1&amp;slidetitle="/>
              </a:rPr>
              <a:t>Achieving an Effective, Confidentiality and Integrity of Data in Cloud Computing” </a:t>
            </a:r>
            <a:r>
              <a:rPr lang="en-US" dirty="0">
                <a:latin typeface="Times New Roman" panose="02020603050405020304" pitchFamily="18" charset="0"/>
                <a:cs typeface="Times New Roman" panose="02020603050405020304" pitchFamily="18" charset="0"/>
              </a:rPr>
              <a:t>International Journal of Network Security, Vol.21, No.2, PP.326-332, Mar. 2019.</a:t>
            </a: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577800" indent="-577800" algn="just">
              <a:lnSpc>
                <a:spcPct val="90000"/>
              </a:lnSpc>
              <a:spcBef>
                <a:spcPts val="1001"/>
              </a:spcBef>
              <a:tabLst>
                <a:tab pos="0" algn="l"/>
              </a:tabLst>
            </a:pPr>
            <a:endParaRPr lang="en-US" sz="2800" b="0" strike="noStrike" spc="-1" dirty="0">
              <a:solidFill>
                <a:srgbClr val="000000"/>
              </a:solidFill>
              <a:latin typeface="Times New Roman"/>
            </a:endParaRPr>
          </a:p>
        </p:txBody>
      </p:sp>
    </p:spTree>
    <p:extLst>
      <p:ext uri="{BB962C8B-B14F-4D97-AF65-F5344CB8AC3E}">
        <p14:creationId xmlns:p14="http://schemas.microsoft.com/office/powerpoint/2010/main" val="2109418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pic>
        <p:nvPicPr>
          <p:cNvPr id="3" name="Content Placeholder 2">
            <a:extLst>
              <a:ext uri="{FF2B5EF4-FFF2-40B4-BE49-F238E27FC236}">
                <a16:creationId xmlns:a16="http://schemas.microsoft.com/office/drawing/2014/main" id="{E2886CAB-B5FA-3CE1-0A9C-053AD5BC4B08}"/>
              </a:ext>
            </a:extLst>
          </p:cNvPr>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1293901" y="1096963"/>
            <a:ext cx="9729699" cy="4967407"/>
          </a:xfrm>
          <a:prstGeom prst="rect">
            <a:avLst/>
          </a:prstGeom>
          <a:noFill/>
          <a:ln w="0">
            <a:noFill/>
          </a:ln>
        </p:spPr>
      </p:pic>
      <p:sp>
        <p:nvSpPr>
          <p:cNvPr id="5" name="TextBox 4">
            <a:hlinkClick r:id="rId3"/>
            <a:extLst>
              <a:ext uri="{FF2B5EF4-FFF2-40B4-BE49-F238E27FC236}">
                <a16:creationId xmlns:a16="http://schemas.microsoft.com/office/drawing/2014/main" id="{33A7CD1E-1F84-98EC-EFF5-A26028C3A8A6}"/>
              </a:ext>
            </a:extLst>
          </p:cNvPr>
          <p:cNvSpPr txBox="1"/>
          <p:nvPr/>
        </p:nvSpPr>
        <p:spPr>
          <a:xfrm>
            <a:off x="1337032" y="6213813"/>
            <a:ext cx="9506371" cy="369332"/>
          </a:xfrm>
          <a:prstGeom prst="rect">
            <a:avLst/>
          </a:prstGeom>
          <a:noFill/>
        </p:spPr>
        <p:txBody>
          <a:bodyPr wrap="square" rtlCol="0">
            <a:spAutoFit/>
          </a:bodyPr>
          <a:lstStyle/>
          <a:p>
            <a:r>
              <a:rPr lang="en-IN" dirty="0">
                <a:hlinkClick r:id="rId4" action="ppaction://hlinksldjump"/>
              </a:rPr>
              <a:t>https://github.com/SRIT-CSE/CRYPTOGRAPHY.git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Abstract</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Problem statement</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Objectives of Project</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Literature survey for first objective </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Literature survey for second objective</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Proposed Work -(Methods to be followed for proposed system) </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References</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GitHub Link</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Queries</a:t>
            </a:r>
          </a:p>
          <a:p>
            <a:pPr algn="just">
              <a:lnSpc>
                <a:spcPct val="90000"/>
              </a:lnSpc>
              <a:spcBef>
                <a:spcPts val="1001"/>
              </a:spcBef>
              <a:tabLst>
                <a:tab pos="0" algn="l"/>
              </a:tabLst>
            </a:pPr>
            <a:endParaRPr lang="en-US" sz="2800" b="0" strike="noStrike" spc="-1">
              <a:solidFill>
                <a:srgbClr val="00000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z="2800" b="0" strike="noStrike" spc="-1" dirty="0">
                <a:solidFill>
                  <a:schemeClr val="bg1"/>
                </a:solidFill>
                <a:latin typeface="Times New Roman"/>
              </a:rPr>
              <a:t>Abstract</a:t>
            </a:r>
            <a:endParaRPr lang="en-US" sz="2800" b="0" strike="noStrike" spc="-1" dirty="0">
              <a:solidFill>
                <a:schemeClr val="bg1"/>
              </a:solidFill>
              <a:latin typeface="Calibri"/>
            </a:endParaRPr>
          </a:p>
        </p:txBody>
      </p:sp>
      <p:sp>
        <p:nvSpPr>
          <p:cNvPr id="100"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lnSpc>
                <a:spcPct val="100000"/>
              </a:lnSpc>
              <a:spcBef>
                <a:spcPts val="0"/>
              </a:spcBef>
              <a:buNone/>
            </a:pPr>
            <a:r>
              <a:rPr lang="en-US" b="0" strike="noStrike" spc="-1" dirty="0">
                <a:solidFill>
                  <a:srgbClr val="000000"/>
                </a:solidFill>
                <a:latin typeface="Times New Roman"/>
              </a:rPr>
              <a:t>         </a:t>
            </a:r>
            <a:r>
              <a:rPr lang="en-US" b="0" strike="noStrike" spc="-1" dirty="0">
                <a:solidFill>
                  <a:srgbClr val="000000"/>
                </a:solidFill>
                <a:latin typeface="Times New Roman" panose="02020603050405020304" pitchFamily="18" charset="0"/>
                <a:cs typeface="Times New Roman" panose="02020603050405020304" pitchFamily="18" charset="0"/>
              </a:rPr>
              <a:t>   </a:t>
            </a:r>
            <a:r>
              <a:rPr lang="en-GB" b="0" i="0" dirty="0">
                <a:solidFill>
                  <a:srgbClr val="222222"/>
                </a:solidFill>
                <a:effectLst/>
                <a:latin typeface="Times New Roman" panose="02020603050405020304" pitchFamily="18" charset="0"/>
                <a:cs typeface="Times New Roman" panose="02020603050405020304" pitchFamily="18" charset="0"/>
              </a:rPr>
              <a:t>In Today's world , Many organizations use cloud environment for storing the data. As cloud tech becomes popular, data security is a big concern. To fix this issue, here we are securing cloud data by using Hybrid Cryptography, Steganography, Information Concealment, and Hashing Functions.</a:t>
            </a:r>
          </a:p>
          <a:p>
            <a:pPr marL="0" indent="0" algn="just">
              <a:lnSpc>
                <a:spcPct val="100000"/>
              </a:lnSpc>
              <a:spcBef>
                <a:spcPts val="0"/>
              </a:spcBef>
              <a:buNone/>
            </a:pPr>
            <a:r>
              <a:rPr lang="en-GB" b="0" i="0" dirty="0">
                <a:solidFill>
                  <a:srgbClr val="222222"/>
                </a:solidFill>
                <a:effectLst/>
                <a:latin typeface="Times New Roman" panose="02020603050405020304" pitchFamily="18" charset="0"/>
                <a:cs typeface="Times New Roman" panose="02020603050405020304" pitchFamily="18" charset="0"/>
              </a:rPr>
              <a:t>     In this procedure, we perform data encryption through combining Asymmetric and Symmetric Algorithms. To optimize storage and enhance the security layers, we introduce a compression Algorithm immediately after the initial encryption phase. The compressed data will be hidden in an image using steganography algorithms. Finally we use hashing algorithm for validation purpose.</a:t>
            </a:r>
          </a:p>
          <a:p>
            <a:pPr marL="0" indent="0" algn="just">
              <a:lnSpc>
                <a:spcPct val="100000"/>
              </a:lnSpc>
              <a:spcBef>
                <a:spcPts val="0"/>
              </a:spcBef>
              <a:buNone/>
            </a:pPr>
            <a:endParaRPr lang="en-US" sz="2400" spc="-1" dirty="0">
              <a:solidFill>
                <a:srgbClr val="000000"/>
              </a:solidFill>
              <a:latin typeface="Times New Roman"/>
            </a:endParaRPr>
          </a:p>
          <a:p>
            <a:pPr marL="0" indent="0" algn="just">
              <a:lnSpc>
                <a:spcPct val="100000"/>
              </a:lnSpc>
              <a:spcBef>
                <a:spcPts val="0"/>
              </a:spcBef>
              <a:buNone/>
            </a:pPr>
            <a:r>
              <a:rPr lang="en-US" spc="-1" dirty="0">
                <a:solidFill>
                  <a:srgbClr val="000000"/>
                </a:solidFill>
                <a:latin typeface="Times New Roman"/>
              </a:rPr>
              <a:t>Keywords- Encryption, Information Concealment, Hashing </a:t>
            </a:r>
          </a:p>
          <a:p>
            <a:pPr marL="0" indent="0" algn="just">
              <a:lnSpc>
                <a:spcPct val="100000"/>
              </a:lnSpc>
              <a:spcBef>
                <a:spcPts val="1001"/>
              </a:spcBef>
              <a:buNone/>
            </a:pPr>
            <a:endParaRPr lang="en-US" strike="noStrike" spc="-1" dirty="0">
              <a:solidFill>
                <a:srgbClr val="000000"/>
              </a:solidFill>
              <a:latin typeface="Times New Roman"/>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Problem Statement</a:t>
            </a:r>
            <a:endParaRPr lang="en-US" sz="4400" b="0" strike="noStrike" spc="-1">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a:bodyPr>
          <a:lstStyle/>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The increase in data breaches in cloud computing puts all users at risk of business problems, highlighting the need to improve security measures.</a:t>
            </a:r>
          </a:p>
          <a:p>
            <a:pPr>
              <a:buFont typeface="Wingdings" panose="05000000000000000000" pitchFamily="2" charset="2"/>
              <a:buChar char="Ø"/>
            </a:pPr>
            <a:r>
              <a:rPr lang="en-GB" b="0" i="0" dirty="0">
                <a:solidFill>
                  <a:srgbClr val="222222"/>
                </a:solidFill>
                <a:effectLst/>
                <a:latin typeface="Times New Roman" panose="02020603050405020304" pitchFamily="18" charset="0"/>
                <a:cs typeface="Times New Roman" panose="02020603050405020304" pitchFamily="18" charset="0"/>
              </a:rPr>
              <a:t>To mitigate the growing risks of data threats faced by users in the Cloud Environment, proactive measures are essential.</a:t>
            </a:r>
          </a:p>
          <a:p>
            <a:pPr>
              <a:buFont typeface="Wingdings" panose="05000000000000000000" pitchFamily="2" charset="2"/>
              <a:buChar char="Ø"/>
            </a:pPr>
            <a:r>
              <a:rPr lang="en-GB" dirty="0">
                <a:solidFill>
                  <a:srgbClr val="222222"/>
                </a:solidFill>
                <a:latin typeface="Times New Roman" panose="02020603050405020304" pitchFamily="18" charset="0"/>
                <a:cs typeface="Times New Roman" panose="02020603050405020304" pitchFamily="18" charset="0"/>
              </a:rPr>
              <a:t>Here, We</a:t>
            </a:r>
            <a:r>
              <a:rPr lang="en-GB" b="0" i="0" dirty="0">
                <a:solidFill>
                  <a:srgbClr val="222222"/>
                </a:solidFill>
                <a:effectLst/>
                <a:latin typeface="Times New Roman" panose="02020603050405020304" pitchFamily="18" charset="0"/>
                <a:cs typeface="Times New Roman" panose="02020603050405020304" pitchFamily="18" charset="0"/>
              </a:rPr>
              <a:t> use Cryptography, Steganography, and Hashing algorithms to  secure and authenticate data effectively.</a:t>
            </a:r>
            <a:br>
              <a:rPr lang="en-GB" dirty="0">
                <a:latin typeface="Times New Roman" panose="02020603050405020304" pitchFamily="18" charset="0"/>
                <a:cs typeface="Times New Roman" panose="02020603050405020304" pitchFamily="18" charset="0"/>
              </a:rPr>
            </a:b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just">
              <a:lnSpc>
                <a:spcPts val="3700"/>
              </a:lnSpc>
              <a:spcBef>
                <a:spcPts val="1001"/>
              </a:spcBef>
              <a:tabLst>
                <a:tab pos="0" algn="l"/>
              </a:tabLst>
            </a:pPr>
            <a:r>
              <a:rPr lang="en-US" sz="2800" b="0" strike="noStrike" spc="-1" dirty="0">
                <a:solidFill>
                  <a:srgbClr val="000000"/>
                </a:solidFill>
                <a:latin typeface="Times New Roman"/>
              </a:rPr>
              <a:t>By Utilizing a Hybrid Encryption scheme, Data security is significantly strengthened, and the risk of hacking is reduced.</a:t>
            </a:r>
          </a:p>
          <a:p>
            <a:pPr algn="just">
              <a:lnSpc>
                <a:spcPts val="3700"/>
              </a:lnSpc>
              <a:spcBef>
                <a:spcPts val="1001"/>
              </a:spcBef>
              <a:tabLst>
                <a:tab pos="0" algn="l"/>
              </a:tabLst>
            </a:pPr>
            <a:r>
              <a:rPr lang="en-US" spc="-1" dirty="0">
                <a:solidFill>
                  <a:srgbClr val="000000"/>
                </a:solidFill>
                <a:latin typeface="Times New Roman"/>
              </a:rPr>
              <a:t>With the help of Steganography, Storing data in multimedia formats like Images, Audio, and Video adds another level of complexity for potential attackers, making it even harder to compromise data security.</a:t>
            </a:r>
            <a:endParaRPr lang="en-US" sz="2800" b="0" strike="noStrike" spc="-1" dirty="0">
              <a:solidFill>
                <a:srgbClr val="000000"/>
              </a:solidFill>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chemeClr val="bg1"/>
                </a:solidFill>
                <a:latin typeface="Times New Roman"/>
              </a:rPr>
              <a:t>Literature survey for first objective </a:t>
            </a:r>
            <a:endParaRPr lang="en-US" sz="2800"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lnSpc>
                <a:spcPts val="3700"/>
              </a:lnSpc>
              <a:spcBef>
                <a:spcPts val="1001"/>
              </a:spcBef>
              <a:buClr>
                <a:srgbClr val="000000"/>
              </a:buClr>
              <a:buFont typeface="Wingdings" charset="2"/>
              <a:buChar char=""/>
            </a:pPr>
            <a:r>
              <a:rPr lang="en-US" spc="-1" dirty="0">
                <a:solidFill>
                  <a:srgbClr val="000000"/>
                </a:solidFill>
                <a:latin typeface="Times New Roman"/>
              </a:rPr>
              <a:t>This paper was proposed in order to increase the privacy of file storage, the survey suggests a method to encourage secure encryption and decryption of data using a combination of cryptography and steganography[1]. In this project a novel steganographic method for two-person private communication is given. The approach used in this study combines steganographic and cryptographic methods. A cryptography algorithm is RSA. To hide data in steganography, we use picture steganography. We also employ the Mutual Authentication method to provide Access Control, Confidentiality, Integrity, and Authentication for all cryptographic services. With this strategy, the data may be preserved more safely[2].</a:t>
            </a:r>
            <a:endParaRPr lang="en-US" sz="2800" b="0" strike="noStrike" spc="-1" dirty="0">
              <a:solidFill>
                <a:srgbClr val="000000"/>
              </a:solidFill>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chemeClr val="bg1"/>
                </a:solidFill>
                <a:latin typeface="Times New Roman"/>
              </a:rPr>
              <a:t>Literature survey for second objective </a:t>
            </a:r>
            <a:endParaRPr lang="en-US" sz="2800" b="0" strike="noStrike" spc="-1" dirty="0">
              <a:solidFill>
                <a:schemeClr val="bg1"/>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lnSpc>
                <a:spcPts val="3700"/>
              </a:lnSpc>
              <a:spcBef>
                <a:spcPts val="1001"/>
              </a:spcBef>
              <a:buClr>
                <a:srgbClr val="000000"/>
              </a:buClr>
              <a:buFont typeface="Wingdings" charset="2"/>
              <a:buChar char=""/>
            </a:pPr>
            <a:r>
              <a:rPr lang="en-US" spc="-1" dirty="0">
                <a:solidFill>
                  <a:srgbClr val="000000"/>
                </a:solidFill>
                <a:latin typeface="Times New Roman"/>
              </a:rPr>
              <a:t>The Research provided a new cloud strategy to improve data security, addressing the aforementioned problem while establishing a reliable and secure cloud storage service[3].</a:t>
            </a:r>
            <a:r>
              <a:rPr lang="en-US" sz="2800" b="0" strike="noStrike" spc="-1" dirty="0">
                <a:solidFill>
                  <a:srgbClr val="000000"/>
                </a:solidFill>
                <a:latin typeface="Times New Roman"/>
              </a:rPr>
              <a:t> </a:t>
            </a:r>
            <a:r>
              <a:rPr lang="en-US" spc="-1" dirty="0">
                <a:solidFill>
                  <a:srgbClr val="000000"/>
                </a:solidFill>
                <a:latin typeface="Times New Roman"/>
              </a:rPr>
              <a:t>The proposed work says that We can create a robust security posture, as well as effective key management and distribution for various users, using Steganography and AES.</a:t>
            </a:r>
            <a:r>
              <a:rPr lang="en-US" sz="2800" b="0" strike="noStrike" spc="-1" dirty="0">
                <a:solidFill>
                  <a:srgbClr val="000000"/>
                </a:solidFill>
                <a:latin typeface="Times New Roman"/>
              </a:rPr>
              <a:t> </a:t>
            </a:r>
            <a:r>
              <a:rPr lang="en-US" spc="-1" dirty="0">
                <a:solidFill>
                  <a:srgbClr val="000000"/>
                </a:solidFill>
                <a:latin typeface="Times New Roman"/>
                <a:cs typeface="Times New Roman" panose="02020603050405020304" pitchFamily="18" charset="0"/>
              </a:rPr>
              <a:t>The model creates a </a:t>
            </a:r>
            <a:r>
              <a:rPr lang="en-US" spc="-1" dirty="0" err="1">
                <a:solidFill>
                  <a:srgbClr val="000000"/>
                </a:solidFill>
                <a:latin typeface="Times New Roman"/>
                <a:cs typeface="Times New Roman" panose="02020603050405020304" pitchFamily="18" charset="0"/>
              </a:rPr>
              <a:t>stego</a:t>
            </a:r>
            <a:r>
              <a:rPr lang="en-US" spc="-1" dirty="0">
                <a:solidFill>
                  <a:srgbClr val="000000"/>
                </a:solidFill>
                <a:latin typeface="Times New Roman"/>
                <a:cs typeface="Times New Roman" panose="02020603050405020304" pitchFamily="18" charset="0"/>
              </a:rPr>
              <a:t>-image with good quality, security that makes it difficult to find the hidden data, and capacity that lets the model conceal enormous amounts of data </a:t>
            </a:r>
            <a:r>
              <a:rPr lang="en-US" sz="2800" b="0" strike="noStrike" spc="-1" dirty="0">
                <a:solidFill>
                  <a:srgbClr val="000000"/>
                </a:solidFill>
                <a:latin typeface="Times New Roman"/>
              </a:rPr>
              <a:t>[4].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288520" cy="5134320"/>
          </a:xfrm>
          <a:prstGeom prst="rect">
            <a:avLst/>
          </a:prstGeom>
          <a:solidFill>
            <a:srgbClr val="FFFFFF"/>
          </a:solidFill>
          <a:ln w="12600">
            <a:solidFill>
              <a:srgbClr val="FFFFFF"/>
            </a:solidFill>
            <a:miter/>
          </a:ln>
        </p:spPr>
        <p:txBody>
          <a:bodyPr anchor="t">
            <a:normAutofit/>
          </a:bodyPr>
          <a:lstStyle/>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This proposed system encrypts secret data in a hybrid way using the symmetric encryption algorithm and the asymmetric encryption algorithm.</a:t>
            </a:r>
          </a:p>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The Encrypted data is compressed and sent to the steganography algorithm to be hidden.</a:t>
            </a:r>
          </a:p>
          <a:p>
            <a:pPr marL="457200" indent="-457200" algn="just">
              <a:lnSpc>
                <a:spcPct val="90000"/>
              </a:lnSpc>
              <a:spcBef>
                <a:spcPts val="1001"/>
              </a:spcBef>
              <a:buClr>
                <a:srgbClr val="000000"/>
              </a:buClr>
              <a:buFont typeface="Wingdings" charset="2"/>
              <a:buChar char=""/>
            </a:pPr>
            <a:r>
              <a:rPr lang="en-US" spc="-1" dirty="0">
                <a:solidFill>
                  <a:srgbClr val="000000"/>
                </a:solidFill>
                <a:latin typeface="Times New Roman" panose="02020603050405020304" pitchFamily="18" charset="0"/>
                <a:cs typeface="Times New Roman" panose="02020603050405020304" pitchFamily="18" charset="0"/>
              </a:rPr>
              <a:t>Hash Functions are used without the need for a third party to confirm the impartiality of the data quickly after retrieval.</a:t>
            </a: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PlaceHolder 2"/>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577800" indent="-577800" algn="just">
              <a:lnSpc>
                <a:spcPts val="3700"/>
              </a:lnSpc>
              <a:spcBef>
                <a:spcPts val="1001"/>
              </a:spcBef>
              <a:tabLst>
                <a:tab pos="0" algn="l"/>
              </a:tabLst>
            </a:pPr>
            <a:r>
              <a:rPr lang="en-US" sz="2800" b="0" strike="noStrike" spc="-1" dirty="0">
                <a:solidFill>
                  <a:srgbClr val="000000"/>
                </a:solidFill>
                <a:latin typeface="Times New Roman"/>
              </a:rPr>
              <a:t>[1].Mustafa </a:t>
            </a:r>
            <a:r>
              <a:rPr lang="en-US" sz="2800" b="0" strike="noStrike" spc="-1" dirty="0" err="1">
                <a:solidFill>
                  <a:srgbClr val="000000"/>
                </a:solidFill>
                <a:latin typeface="Times New Roman"/>
              </a:rPr>
              <a:t>S.Abbas,Suadad</a:t>
            </a:r>
            <a:r>
              <a:rPr lang="en-US" sz="2800" b="0" strike="noStrike" spc="-1" dirty="0">
                <a:solidFill>
                  <a:srgbClr val="000000"/>
                </a:solidFill>
                <a:latin typeface="Times New Roman"/>
              </a:rPr>
              <a:t> </a:t>
            </a:r>
            <a:r>
              <a:rPr lang="en-US" sz="2800" b="0" strike="noStrike" spc="-1" dirty="0" err="1">
                <a:solidFill>
                  <a:srgbClr val="000000"/>
                </a:solidFill>
                <a:latin typeface="Times New Roman"/>
              </a:rPr>
              <a:t>S.Mahdi,Shahd</a:t>
            </a:r>
            <a:r>
              <a:rPr lang="en-US" sz="2800" b="0" strike="noStrike" spc="-1" dirty="0">
                <a:solidFill>
                  <a:srgbClr val="000000"/>
                </a:solidFill>
                <a:latin typeface="Times New Roman"/>
              </a:rPr>
              <a:t> </a:t>
            </a:r>
            <a:r>
              <a:rPr lang="en-US" sz="2800" b="0" strike="noStrike" spc="-1" dirty="0" err="1">
                <a:solidFill>
                  <a:srgbClr val="000000"/>
                </a:solidFill>
                <a:latin typeface="Times New Roman"/>
              </a:rPr>
              <a:t>A.Hussain</a:t>
            </a:r>
            <a:r>
              <a:rPr lang="en-US" sz="2800" b="0" strike="noStrike" spc="-1" dirty="0">
                <a:solidFill>
                  <a:srgbClr val="000000"/>
                </a:solidFill>
                <a:latin typeface="Times New Roman"/>
              </a:rPr>
              <a:t>,</a:t>
            </a:r>
            <a:r>
              <a:rPr lang="en-US" dirty="0"/>
              <a:t> </a:t>
            </a:r>
            <a:r>
              <a:rPr lang="en-US" dirty="0">
                <a:latin typeface="Times New Roman" panose="02020603050405020304" pitchFamily="18" charset="0"/>
                <a:cs typeface="Times New Roman" panose="02020603050405020304" pitchFamily="18" charset="0"/>
                <a:hlinkClick r:id="rId2" action="ppaction://hlinkpres?slideindex=1&amp;slidetitle="/>
              </a:rPr>
              <a:t>“Security Improvement of Cloud Data Using Hybrid Cryptography and Steganography”</a:t>
            </a:r>
            <a:r>
              <a:rPr lang="en-US" dirty="0">
                <a:latin typeface="Times New Roman" panose="02020603050405020304" pitchFamily="18" charset="0"/>
                <a:cs typeface="Times New Roman" panose="02020603050405020304" pitchFamily="18" charset="0"/>
              </a:rPr>
              <a:t>, 2020 International Conference on Computer Science and Software Engineering (CSASE), Duhok, Kurdistan Region – Iraq</a:t>
            </a:r>
          </a:p>
          <a:p>
            <a:pPr marL="577800" indent="-577800" algn="just">
              <a:lnSpc>
                <a:spcPts val="3700"/>
              </a:lnSpc>
              <a:spcBef>
                <a:spcPts val="1001"/>
              </a:spcBef>
              <a:tabLst>
                <a:tab pos="0" algn="l"/>
              </a:tabLst>
            </a:pPr>
            <a:r>
              <a:rPr lang="en-US" sz="2800" b="0" strike="noStrike" spc="-1" dirty="0">
                <a:solidFill>
                  <a:srgbClr val="000000"/>
                </a:solidFill>
                <a:latin typeface="Times New Roman"/>
              </a:rPr>
              <a:t>[2]. </a:t>
            </a:r>
            <a:r>
              <a:rPr lang="en-IN" dirty="0">
                <a:latin typeface="Times New Roman" panose="02020603050405020304" pitchFamily="18" charset="0"/>
                <a:cs typeface="Times New Roman" panose="02020603050405020304" pitchFamily="18" charset="0"/>
              </a:rPr>
              <a:t>Srinidhi Kulkarni, </a:t>
            </a:r>
            <a:r>
              <a:rPr lang="en-IN" dirty="0" err="1">
                <a:latin typeface="Times New Roman" panose="02020603050405020304" pitchFamily="18" charset="0"/>
                <a:cs typeface="Times New Roman" panose="02020603050405020304" pitchFamily="18" charset="0"/>
              </a:rPr>
              <a:t>Manjesh</a:t>
            </a:r>
            <a:r>
              <a:rPr lang="en-IN" dirty="0">
                <a:latin typeface="Times New Roman" panose="02020603050405020304" pitchFamily="18" charset="0"/>
                <a:cs typeface="Times New Roman" panose="02020603050405020304" pitchFamily="18" charset="0"/>
              </a:rPr>
              <a:t> M, </a:t>
            </a:r>
            <a:r>
              <a:rPr lang="en-IN" dirty="0" err="1">
                <a:latin typeface="Times New Roman" panose="02020603050405020304" pitchFamily="18" charset="0"/>
                <a:cs typeface="Times New Roman" panose="02020603050405020304" pitchFamily="18" charset="0"/>
              </a:rPr>
              <a:t>Nithish</a:t>
            </a:r>
            <a:r>
              <a:rPr lang="en-IN" dirty="0">
                <a:latin typeface="Times New Roman" panose="02020603050405020304" pitchFamily="18" charset="0"/>
                <a:cs typeface="Times New Roman" panose="02020603050405020304" pitchFamily="18" charset="0"/>
              </a:rPr>
              <a:t> R, </a:t>
            </a:r>
            <a:r>
              <a:rPr lang="en-IN" dirty="0" err="1">
                <a:latin typeface="Times New Roman" panose="02020603050405020304" pitchFamily="18" charset="0"/>
                <a:cs typeface="Times New Roman" panose="02020603050405020304" pitchFamily="18" charset="0"/>
              </a:rPr>
              <a:t>Sharanya</a:t>
            </a:r>
            <a:r>
              <a:rPr lang="en-IN" dirty="0">
                <a:latin typeface="Times New Roman" panose="02020603050405020304" pitchFamily="18" charset="0"/>
                <a:cs typeface="Times New Roman" panose="02020603050405020304" pitchFamily="18" charset="0"/>
              </a:rPr>
              <a:t> R P, </a:t>
            </a:r>
            <a:r>
              <a:rPr lang="en-IN" dirty="0">
                <a:latin typeface="Times New Roman" panose="02020603050405020304" pitchFamily="18" charset="0"/>
                <a:cs typeface="Times New Roman" panose="02020603050405020304" pitchFamily="18" charset="0"/>
                <a:hlinkClick r:id="rId2" action="ppaction://hlinkpres?slideindex=1&amp;slidetitle="/>
              </a:rPr>
              <a:t>“</a:t>
            </a:r>
            <a:r>
              <a:rPr lang="en-US" dirty="0">
                <a:latin typeface="Times New Roman" panose="02020603050405020304" pitchFamily="18" charset="0"/>
                <a:cs typeface="Times New Roman" panose="02020603050405020304" pitchFamily="18" charset="0"/>
                <a:hlinkClick r:id="rId2" action="ppaction://hlinkpres?slideindex=1&amp;slidetitle="/>
              </a:rPr>
              <a:t>Cloud Based Secure File Storage using Hybrid Cryptography”</a:t>
            </a:r>
            <a:r>
              <a:rPr lang="en-US" dirty="0">
                <a:latin typeface="Times New Roman" panose="02020603050405020304" pitchFamily="18" charset="0"/>
                <a:cs typeface="Times New Roman" panose="02020603050405020304" pitchFamily="18" charset="0"/>
              </a:rPr>
              <a:t> International Journal of Research Publication and Reviews, Vol 4, no 5, pp 4645-4651 May 2023.</a:t>
            </a:r>
            <a:endParaRPr lang="en-US" sz="2800" b="0" strike="noStrike" spc="-1" dirty="0">
              <a:solidFill>
                <a:srgbClr val="000000"/>
              </a:solidFill>
              <a:latin typeface="Times New Roman"/>
            </a:endParaRPr>
          </a:p>
          <a:p>
            <a:pPr marL="577800" indent="-577800" algn="just">
              <a:lnSpc>
                <a:spcPts val="3700"/>
              </a:lnSpc>
              <a:spcBef>
                <a:spcPts val="1001"/>
              </a:spcBef>
              <a:tabLst>
                <a:tab pos="0" algn="l"/>
              </a:tabLst>
            </a:pPr>
            <a:r>
              <a:rPr lang="en-IN" dirty="0">
                <a:latin typeface="Times New Roman" panose="02020603050405020304" pitchFamily="18" charset="0"/>
                <a:cs typeface="Times New Roman" panose="02020603050405020304" pitchFamily="18" charset="0"/>
              </a:rPr>
              <a:t>[3]. </a:t>
            </a:r>
            <a:r>
              <a:rPr lang="en-IN" dirty="0" err="1">
                <a:latin typeface="Times New Roman" panose="02020603050405020304" pitchFamily="18" charset="0"/>
                <a:cs typeface="Times New Roman" panose="02020603050405020304" pitchFamily="18" charset="0"/>
              </a:rPr>
              <a:t>Afrah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Albalawi</a:t>
            </a:r>
            <a:r>
              <a:rPr lang="en-IN" dirty="0">
                <a:latin typeface="Times New Roman" panose="02020603050405020304" pitchFamily="18" charset="0"/>
                <a:cs typeface="Times New Roman" panose="02020603050405020304" pitchFamily="18" charset="0"/>
              </a:rPr>
              <a:t>, Nermin Hamza, </a:t>
            </a:r>
            <a:r>
              <a:rPr lang="en-IN" dirty="0">
                <a:latin typeface="Times New Roman" panose="02020603050405020304" pitchFamily="18" charset="0"/>
                <a:cs typeface="Times New Roman" panose="02020603050405020304" pitchFamily="18" charset="0"/>
                <a:hlinkClick r:id="rId2" action="ppaction://hlinkpres?slideindex=1&amp;slidetitle="/>
              </a:rPr>
              <a:t>“</a:t>
            </a:r>
            <a:r>
              <a:rPr lang="en-US" dirty="0">
                <a:latin typeface="Times New Roman" panose="02020603050405020304" pitchFamily="18" charset="0"/>
                <a:cs typeface="Times New Roman" panose="02020603050405020304" pitchFamily="18" charset="0"/>
                <a:hlinkClick r:id="rId2" action="ppaction://hlinkpres?slideindex=1&amp;slidetitle="/>
              </a:rPr>
              <a:t>A Survey on Cloud Data Security using Image Steganography”</a:t>
            </a:r>
            <a:r>
              <a:rPr lang="en-US" dirty="0">
                <a:latin typeface="Times New Roman" panose="02020603050405020304" pitchFamily="18" charset="0"/>
                <a:cs typeface="Times New Roman" panose="02020603050405020304" pitchFamily="18" charset="0"/>
              </a:rPr>
              <a:t>, (IJACSA) International Journal of Advanced Computer Science and Applications, Vol. 11, No. 1, 2020.</a:t>
            </a:r>
          </a:p>
          <a:p>
            <a:pPr marL="0" indent="0" algn="just">
              <a:lnSpc>
                <a:spcPct val="90000"/>
              </a:lnSpc>
              <a:spcBef>
                <a:spcPts val="1001"/>
              </a:spcBef>
              <a:buNone/>
              <a:tabLst>
                <a:tab pos="0" algn="l"/>
              </a:tabLst>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577800" indent="-577800"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861</TotalTime>
  <Words>850</Words>
  <Application>Microsoft Office PowerPoint</Application>
  <PresentationFormat>Widescreen</PresentationFormat>
  <Paragraphs>57</Paragraphs>
  <Slides>12</Slides>
  <Notes>1</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12</vt:i4>
      </vt:variant>
    </vt:vector>
  </HeadingPairs>
  <TitlesOfParts>
    <vt:vector size="24" baseType="lpstr">
      <vt:lpstr>Arial</vt:lpstr>
      <vt:lpstr>Calibri</vt:lpstr>
      <vt:lpstr>Calibri Light</vt:lpstr>
      <vt:lpstr>Courier New</vt:lpstr>
      <vt:lpstr>Symbol</vt:lpstr>
      <vt:lpstr>Times New Roman</vt:lpstr>
      <vt:lpstr>Verdana</vt:lpstr>
      <vt:lpstr>Wingdings</vt:lpstr>
      <vt:lpstr>Office Theme</vt:lpstr>
      <vt:lpstr>Office Theme</vt:lpstr>
      <vt:lpstr>1_Custom Design</vt:lpstr>
      <vt:lpstr>Custom Design</vt:lpstr>
      <vt:lpstr>PowerPoint Presentation</vt:lpstr>
      <vt:lpstr>Contents</vt:lpstr>
      <vt:lpstr>Abstract</vt:lpstr>
      <vt:lpstr>Problem Statement</vt:lpstr>
      <vt:lpstr>Objectives of Project</vt:lpstr>
      <vt:lpstr>Literature survey for first objective </vt:lpstr>
      <vt:lpstr>Literature survey for second objective </vt:lpstr>
      <vt:lpstr>Proposed System</vt:lpstr>
      <vt:lpstr> References</vt:lpstr>
      <vt:lpstr> References</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Bhavana Bommineni</cp:lastModifiedBy>
  <cp:revision>158</cp:revision>
  <dcterms:created xsi:type="dcterms:W3CDTF">2019-06-11T05:35:00Z</dcterms:created>
  <dcterms:modified xsi:type="dcterms:W3CDTF">2023-08-14T06:56:56Z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