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73" r:id="rId3"/>
    <p:sldId id="281" r:id="rId4"/>
    <p:sldId id="307" r:id="rId5"/>
    <p:sldId id="282" r:id="rId6"/>
    <p:sldId id="306" r:id="rId7"/>
    <p:sldId id="288" r:id="rId8"/>
    <p:sldId id="293" r:id="rId9"/>
    <p:sldId id="295" r:id="rId10"/>
    <p:sldId id="297" r:id="rId11"/>
    <p:sldId id="299" r:id="rId12"/>
    <p:sldId id="308" r:id="rId13"/>
    <p:sldId id="309" r:id="rId14"/>
    <p:sldId id="301" r:id="rId15"/>
    <p:sldId id="302" r:id="rId16"/>
    <p:sldId id="303" r:id="rId17"/>
    <p:sldId id="304" r:id="rId18"/>
    <p:sldId id="290" r:id="rId19"/>
    <p:sldId id="277" r:id="rId20"/>
    <p:sldId id="29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9" d="100"/>
          <a:sy n="89" d="100"/>
        </p:scale>
        <p:origin x="389" y="8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26-03-2024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8</a:t>
            </a:fld>
            <a:endParaRPr lang="en-IN"/>
          </a:p>
        </p:txBody>
      </p:sp>
    </p:spTree>
    <p:extLst>
      <p:ext uri="{BB962C8B-B14F-4D97-AF65-F5344CB8AC3E}">
        <p14:creationId xmlns:p14="http://schemas.microsoft.com/office/powerpoint/2010/main" val="108057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19</a:t>
            </a:fld>
            <a:endParaRPr lang="en-IN"/>
          </a:p>
        </p:txBody>
      </p:sp>
    </p:spTree>
    <p:extLst>
      <p:ext uri="{BB962C8B-B14F-4D97-AF65-F5344CB8AC3E}">
        <p14:creationId xmlns:p14="http://schemas.microsoft.com/office/powerpoint/2010/main" val="259127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 &amp; ML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Google</a:t>
            </a:r>
            <a:r>
              <a:rPr lang="en-US" sz="1500" b="1" i="1" baseline="0" dirty="0">
                <a:solidFill>
                  <a:schemeClr val="bg1"/>
                </a:solidFill>
                <a:effectLst/>
                <a:latin typeface="Times New Roman" panose="02020603050405020304" pitchFamily="18" charset="0"/>
                <a:cs typeface="Times New Roman" panose="02020603050405020304" pitchFamily="18" charset="0"/>
              </a:rPr>
              <a:t> Android Developer</a:t>
            </a:r>
            <a:r>
              <a:rPr lang="en-US" sz="1500" b="1" i="1" dirty="0">
                <a:solidFill>
                  <a:schemeClr val="bg1"/>
                </a:solidFill>
                <a:effectLst/>
                <a:latin typeface="Times New Roman" panose="02020603050405020304" pitchFamily="18" charset="0"/>
                <a:cs typeface="Times New Roman" panose="02020603050405020304" pitchFamily="18" charset="0"/>
              </a:rPr>
              <a:t>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561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ndroid.com/courses/android-basics-compose/cour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nternship.aicte-india.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4904528" y="2342036"/>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Mounika M</a:t>
            </a:r>
          </a:p>
          <a:p>
            <a:pPr>
              <a:spcBef>
                <a:spcPts val="300"/>
              </a:spcBef>
            </a:pPr>
            <a:r>
              <a:rPr lang="en-US" sz="1200" b="0" dirty="0"/>
              <a:t>Roll No. 204G1A0561</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Android Developer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964C-0909-207B-73BA-2D31A69BD536}"/>
              </a:ext>
            </a:extLst>
          </p:cNvPr>
          <p:cNvSpPr>
            <a:spLocks noGrp="1"/>
          </p:cNvSpPr>
          <p:nvPr>
            <p:ph type="title"/>
          </p:nvPr>
        </p:nvSpPr>
        <p:spPr/>
        <p:txBody>
          <a:bodyPr/>
          <a:lstStyle/>
          <a:p>
            <a:r>
              <a:rPr lang="en-IN" dirty="0"/>
              <a:t>Navigation and app architecture</a:t>
            </a:r>
          </a:p>
        </p:txBody>
      </p:sp>
      <p:sp>
        <p:nvSpPr>
          <p:cNvPr id="3" name="Content Placeholder 2">
            <a:extLst>
              <a:ext uri="{FF2B5EF4-FFF2-40B4-BE49-F238E27FC236}">
                <a16:creationId xmlns:a16="http://schemas.microsoft.com/office/drawing/2014/main" id="{A2DEB118-C45B-5382-9D4F-15D98DB2781B}"/>
              </a:ext>
            </a:extLst>
          </p:cNvPr>
          <p:cNvSpPr>
            <a:spLocks noGrp="1"/>
          </p:cNvSpPr>
          <p:nvPr>
            <p:ph idx="1"/>
          </p:nvPr>
        </p:nvSpPr>
        <p:spPr/>
        <p:txBody>
          <a:bodyPr>
            <a:normAutofit/>
          </a:bodyPr>
          <a:lstStyle/>
          <a:p>
            <a:r>
              <a:rPr lang="en-US" sz="2600" dirty="0">
                <a:solidFill>
                  <a:srgbClr val="1F2328"/>
                </a:solidFill>
              </a:rPr>
              <a:t>This module provides insight into how developers can leverage the Navigation component to build complex Android applications with multiple screens. Discover the skill of smooth navigation between various </a:t>
            </a:r>
            <a:r>
              <a:rPr lang="en-US" sz="2600" dirty="0" err="1">
                <a:solidFill>
                  <a:srgbClr val="1F2328"/>
                </a:solidFill>
              </a:rPr>
              <a:t>composables</a:t>
            </a:r>
            <a:r>
              <a:rPr lang="en-US" sz="2600" dirty="0">
                <a:solidFill>
                  <a:srgbClr val="1F2328"/>
                </a:solidFill>
              </a:rPr>
              <a:t> while effectively transferring data between screens.</a:t>
            </a:r>
          </a:p>
          <a:p>
            <a:r>
              <a:rPr lang="en-US" sz="2600" dirty="0"/>
              <a:t>Effectively tailor your app to different screen sizes and enhance user experiences with this thorough documentation. Delve into techniques for responsive design that enhance your application's visual appeal across a range of devices.</a:t>
            </a:r>
            <a:endParaRPr lang="en-US" sz="2400" b="0" i="0" dirty="0">
              <a:solidFill>
                <a:srgbClr val="1F2328"/>
              </a:solidFill>
              <a:effectLst/>
            </a:endParaRPr>
          </a:p>
          <a:p>
            <a:endParaRPr lang="en-IN" dirty="0"/>
          </a:p>
        </p:txBody>
      </p:sp>
      <p:pic>
        <p:nvPicPr>
          <p:cNvPr id="1026" name="Picture 2" descr="Clean-Architecture-in-Androi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3360" y="3939416"/>
            <a:ext cx="3422014" cy="255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2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83D-3B19-0EAD-6D4D-AB97D1747FE8}"/>
              </a:ext>
            </a:extLst>
          </p:cNvPr>
          <p:cNvSpPr>
            <a:spLocks noGrp="1"/>
          </p:cNvSpPr>
          <p:nvPr>
            <p:ph type="title"/>
          </p:nvPr>
        </p:nvSpPr>
        <p:spPr/>
        <p:txBody>
          <a:bodyPr/>
          <a:lstStyle/>
          <a:p>
            <a:r>
              <a:rPr lang="en-IN" dirty="0"/>
              <a:t>Connect to the internet</a:t>
            </a:r>
          </a:p>
        </p:txBody>
      </p:sp>
      <p:sp>
        <p:nvSpPr>
          <p:cNvPr id="3" name="Content Placeholder 2">
            <a:extLst>
              <a:ext uri="{FF2B5EF4-FFF2-40B4-BE49-F238E27FC236}">
                <a16:creationId xmlns:a16="http://schemas.microsoft.com/office/drawing/2014/main" id="{B3C84A5D-9518-8CCE-538A-0970F2516665}"/>
              </a:ext>
            </a:extLst>
          </p:cNvPr>
          <p:cNvSpPr>
            <a:spLocks noGrp="1"/>
          </p:cNvSpPr>
          <p:nvPr>
            <p:ph idx="1"/>
          </p:nvPr>
        </p:nvSpPr>
        <p:spPr>
          <a:xfrm>
            <a:off x="206430" y="1047401"/>
            <a:ext cx="11779135" cy="5394960"/>
          </a:xfrm>
        </p:spPr>
        <p:txBody>
          <a:bodyPr>
            <a:noAutofit/>
          </a:bodyPr>
          <a:lstStyle/>
          <a:p>
            <a:pPr marL="0" indent="0">
              <a:buNone/>
            </a:pPr>
            <a:r>
              <a:rPr lang="en-US" sz="2600" dirty="0"/>
              <a:t>Establishing internet connectivity is a fundamental aspect of contemporary application development, facilitating communication between devices and servers. Here's a brief overview of essential concepts when setting up internet connections in software:</a:t>
            </a:r>
            <a:endParaRPr lang="en-IN" sz="2600" dirty="0"/>
          </a:p>
          <a:p>
            <a:r>
              <a:rPr lang="en-US" sz="2600" b="1" dirty="0"/>
              <a:t>Network Permission:</a:t>
            </a:r>
          </a:p>
          <a:p>
            <a:pPr marL="0" indent="0">
              <a:buNone/>
            </a:pPr>
            <a:r>
              <a:rPr lang="en-US" sz="2600" dirty="0"/>
              <a:t>Ensure that your application has the necessary network permissions declared in the AndroidManifest.xml file. This is crucial for the app to access the internet.</a:t>
            </a:r>
          </a:p>
          <a:p>
            <a:r>
              <a:rPr lang="en-US" sz="2600" b="1" dirty="0"/>
              <a:t>Network Requests:</a:t>
            </a:r>
            <a:endParaRPr lang="en-IN" sz="2600" dirty="0"/>
          </a:p>
          <a:p>
            <a:pPr marL="0" indent="0">
              <a:buNone/>
            </a:pPr>
            <a:r>
              <a:rPr lang="en-US" sz="2600" dirty="0"/>
              <a:t>Use HTTP or HTTPS protocols to initiate network requests from your application to remote servers. Commonly, this is done using the following methods:</a:t>
            </a:r>
            <a:endParaRPr lang="en-IN" sz="2600" dirty="0"/>
          </a:p>
          <a:p>
            <a:r>
              <a:rPr lang="en-US" sz="2600" b="1" dirty="0" err="1"/>
              <a:t>HTTPURLConnection</a:t>
            </a:r>
            <a:r>
              <a:rPr lang="en-US" sz="2600" b="1" dirty="0"/>
              <a:t>:</a:t>
            </a:r>
            <a:r>
              <a:rPr lang="en-US" sz="2600" dirty="0"/>
              <a:t> A basic API provided by Java for sending HTTP requests and receiving responses.</a:t>
            </a:r>
            <a:endParaRPr lang="en-IN" sz="2600" dirty="0"/>
          </a:p>
          <a:p>
            <a:r>
              <a:rPr lang="en-US" sz="2600" b="1" dirty="0" err="1"/>
              <a:t>HttpClient</a:t>
            </a:r>
            <a:r>
              <a:rPr lang="en-US" sz="2600" b="1" dirty="0"/>
              <a:t>:</a:t>
            </a:r>
            <a:r>
              <a:rPr lang="en-US" sz="2600" dirty="0"/>
              <a:t> An alternative for sending HTTP requests, though it has been deprecated in recent Android versions.</a:t>
            </a:r>
            <a:endParaRPr lang="en-US" sz="2600" b="1" dirty="0"/>
          </a:p>
          <a:p>
            <a:endParaRPr lang="en-US" sz="2400" dirty="0">
              <a:effectLst/>
            </a:endParaRPr>
          </a:p>
          <a:p>
            <a:pPr marL="0" indent="0">
              <a:buNone/>
            </a:pPr>
            <a:br>
              <a:rPr lang="en-US" sz="2400" dirty="0">
                <a:effectLst/>
              </a:rPr>
            </a:br>
            <a:endParaRPr lang="en-US" sz="2400" dirty="0"/>
          </a:p>
          <a:p>
            <a:pPr marL="457200" indent="-457200">
              <a:buFont typeface="+mj-lt"/>
              <a:buAutoNum type="arabicPeriod"/>
            </a:pPr>
            <a:endParaRPr lang="en-US" sz="2400" dirty="0">
              <a:solidFill>
                <a:srgbClr val="1F2328"/>
              </a:solidFill>
            </a:endParaRPr>
          </a:p>
        </p:txBody>
      </p:sp>
    </p:spTree>
    <p:extLst>
      <p:ext uri="{BB962C8B-B14F-4D97-AF65-F5344CB8AC3E}">
        <p14:creationId xmlns:p14="http://schemas.microsoft.com/office/powerpoint/2010/main" val="411896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83D-3B19-0EAD-6D4D-AB97D1747FE8}"/>
              </a:ext>
            </a:extLst>
          </p:cNvPr>
          <p:cNvSpPr>
            <a:spLocks noGrp="1"/>
          </p:cNvSpPr>
          <p:nvPr>
            <p:ph type="title"/>
          </p:nvPr>
        </p:nvSpPr>
        <p:spPr/>
        <p:txBody>
          <a:bodyPr/>
          <a:lstStyle/>
          <a:p>
            <a:r>
              <a:rPr lang="en-IN" dirty="0"/>
              <a:t>Connect to the internet</a:t>
            </a:r>
          </a:p>
        </p:txBody>
      </p:sp>
      <p:sp>
        <p:nvSpPr>
          <p:cNvPr id="3" name="Content Placeholder 2">
            <a:extLst>
              <a:ext uri="{FF2B5EF4-FFF2-40B4-BE49-F238E27FC236}">
                <a16:creationId xmlns:a16="http://schemas.microsoft.com/office/drawing/2014/main" id="{B3C84A5D-9518-8CCE-538A-0970F2516665}"/>
              </a:ext>
            </a:extLst>
          </p:cNvPr>
          <p:cNvSpPr>
            <a:spLocks noGrp="1"/>
          </p:cNvSpPr>
          <p:nvPr>
            <p:ph idx="1"/>
          </p:nvPr>
        </p:nvSpPr>
        <p:spPr>
          <a:xfrm>
            <a:off x="206430" y="1047400"/>
            <a:ext cx="11802690" cy="5810599"/>
          </a:xfrm>
        </p:spPr>
        <p:txBody>
          <a:bodyPr>
            <a:noAutofit/>
          </a:bodyPr>
          <a:lstStyle/>
          <a:p>
            <a:r>
              <a:rPr lang="en-US" sz="2400" b="1" dirty="0"/>
              <a:t>URL Connection:</a:t>
            </a:r>
            <a:endParaRPr lang="en-IN" sz="2400" dirty="0"/>
          </a:p>
          <a:p>
            <a:pPr marL="0" indent="0">
              <a:buNone/>
            </a:pPr>
            <a:r>
              <a:rPr lang="en-US" sz="2400" dirty="0"/>
              <a:t>Utilize the </a:t>
            </a:r>
            <a:r>
              <a:rPr lang="en-US" sz="2400" dirty="0" err="1"/>
              <a:t>URLConnection</a:t>
            </a:r>
            <a:r>
              <a:rPr lang="en-US" sz="2400" dirty="0"/>
              <a:t> or </a:t>
            </a:r>
            <a:r>
              <a:rPr lang="en-US" sz="2400" dirty="0" err="1"/>
              <a:t>HttpURLConnection</a:t>
            </a:r>
            <a:r>
              <a:rPr lang="en-US" sz="2400" dirty="0"/>
              <a:t> classes in Java to establish a connection with a remote server. Create a URL object specifying the target endpoint, initiate a connection, and configure it to receive the response.</a:t>
            </a:r>
          </a:p>
          <a:p>
            <a:pPr marL="0" indent="0">
              <a:buNone/>
            </a:pPr>
            <a:r>
              <a:rPr lang="en-US" sz="2400" b="1" dirty="0"/>
              <a:t>HTTP Methods:</a:t>
            </a:r>
            <a:endParaRPr lang="en-IN" sz="2400" dirty="0"/>
          </a:p>
          <a:p>
            <a:pPr marL="0" indent="0">
              <a:buNone/>
            </a:pPr>
            <a:r>
              <a:rPr lang="en-US" sz="2400" dirty="0"/>
              <a:t>Choose the appropriate HTTP method for your request:</a:t>
            </a:r>
            <a:endParaRPr lang="en-IN" sz="2400" dirty="0"/>
          </a:p>
          <a:p>
            <a:pPr marL="0" indent="0">
              <a:buNone/>
            </a:pPr>
            <a:r>
              <a:rPr lang="en-US" sz="2400" dirty="0"/>
              <a:t>GET: Retrieve data from the server.</a:t>
            </a:r>
            <a:endParaRPr lang="en-IN" sz="2400" dirty="0"/>
          </a:p>
          <a:p>
            <a:pPr marL="0" indent="0">
              <a:buNone/>
            </a:pPr>
            <a:r>
              <a:rPr lang="en-US" sz="2400" dirty="0"/>
              <a:t>POST: Send data to the server to create a new resource.</a:t>
            </a:r>
            <a:endParaRPr lang="en-IN" sz="2400" dirty="0"/>
          </a:p>
          <a:p>
            <a:pPr marL="0" indent="0">
              <a:buNone/>
            </a:pPr>
            <a:r>
              <a:rPr lang="en-US" sz="2400" dirty="0"/>
              <a:t>PUT or PATCH: Update an existing resource on the server.</a:t>
            </a:r>
            <a:endParaRPr lang="en-IN" sz="2400" dirty="0"/>
          </a:p>
          <a:p>
            <a:pPr marL="0" indent="0">
              <a:buNone/>
            </a:pPr>
            <a:r>
              <a:rPr lang="en-US" sz="2400" dirty="0"/>
              <a:t>DELETE: Remove a resource on the server.</a:t>
            </a:r>
          </a:p>
          <a:p>
            <a:r>
              <a:rPr lang="en-US" sz="2400" b="1" dirty="0"/>
              <a:t>Loading and Displaying Images from the Internet: </a:t>
            </a:r>
            <a:endParaRPr lang="en-IN" sz="2400" dirty="0"/>
          </a:p>
          <a:p>
            <a:pPr marL="0" indent="0">
              <a:buNone/>
            </a:pPr>
            <a:r>
              <a:rPr lang="en-US" sz="2600" dirty="0"/>
              <a:t>In numerous applications, particularly those involving dynamic content or user-generated media, the common need arises to load and display images from the internet.</a:t>
            </a:r>
            <a:endParaRPr lang="en-IN" sz="2600" dirty="0"/>
          </a:p>
          <a:p>
            <a:pPr marL="0" indent="0">
              <a:buNone/>
            </a:pPr>
            <a:endParaRPr lang="en-IN" sz="2600" dirty="0"/>
          </a:p>
          <a:p>
            <a:endParaRPr lang="en-US" sz="2400" dirty="0">
              <a:effectLst/>
            </a:endParaRPr>
          </a:p>
          <a:p>
            <a:pPr marL="0" indent="0">
              <a:buNone/>
            </a:pPr>
            <a:br>
              <a:rPr lang="en-US" sz="2400" dirty="0">
                <a:effectLst/>
              </a:rPr>
            </a:br>
            <a:endParaRPr lang="en-US" sz="2400" dirty="0"/>
          </a:p>
          <a:p>
            <a:pPr marL="457200" indent="-457200">
              <a:buFont typeface="+mj-lt"/>
              <a:buAutoNum type="arabicPeriod"/>
            </a:pPr>
            <a:endParaRPr lang="en-US" sz="2400" dirty="0">
              <a:solidFill>
                <a:srgbClr val="1F2328"/>
              </a:solidFill>
            </a:endParaRPr>
          </a:p>
        </p:txBody>
      </p:sp>
    </p:spTree>
    <p:extLst>
      <p:ext uri="{BB962C8B-B14F-4D97-AF65-F5344CB8AC3E}">
        <p14:creationId xmlns:p14="http://schemas.microsoft.com/office/powerpoint/2010/main" val="268192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83D-3B19-0EAD-6D4D-AB97D1747FE8}"/>
              </a:ext>
            </a:extLst>
          </p:cNvPr>
          <p:cNvSpPr>
            <a:spLocks noGrp="1"/>
          </p:cNvSpPr>
          <p:nvPr>
            <p:ph type="title"/>
          </p:nvPr>
        </p:nvSpPr>
        <p:spPr/>
        <p:txBody>
          <a:bodyPr/>
          <a:lstStyle/>
          <a:p>
            <a:r>
              <a:rPr lang="en-IN" dirty="0"/>
              <a:t>Connect to the internet</a:t>
            </a:r>
          </a:p>
        </p:txBody>
      </p:sp>
      <p:sp>
        <p:nvSpPr>
          <p:cNvPr id="3" name="Content Placeholder 2">
            <a:extLst>
              <a:ext uri="{FF2B5EF4-FFF2-40B4-BE49-F238E27FC236}">
                <a16:creationId xmlns:a16="http://schemas.microsoft.com/office/drawing/2014/main" id="{B3C84A5D-9518-8CCE-538A-0970F2516665}"/>
              </a:ext>
            </a:extLst>
          </p:cNvPr>
          <p:cNvSpPr>
            <a:spLocks noGrp="1"/>
          </p:cNvSpPr>
          <p:nvPr>
            <p:ph idx="1"/>
          </p:nvPr>
        </p:nvSpPr>
        <p:spPr>
          <a:xfrm>
            <a:off x="206430" y="1047401"/>
            <a:ext cx="11779135" cy="5394960"/>
          </a:xfrm>
        </p:spPr>
        <p:txBody>
          <a:bodyPr>
            <a:noAutofit/>
          </a:bodyPr>
          <a:lstStyle/>
          <a:p>
            <a:r>
              <a:rPr lang="en-US" b="1" dirty="0"/>
              <a:t>Load Image from URL:</a:t>
            </a:r>
            <a:endParaRPr lang="en-IN" dirty="0"/>
          </a:p>
          <a:p>
            <a:pPr marL="0" indent="0">
              <a:buNone/>
            </a:pPr>
            <a:r>
              <a:rPr lang="en-US" dirty="0"/>
              <a:t>Utilize the library's API to load images directly from a URL. Typically, this involves passing the URL to the library's loading function.</a:t>
            </a:r>
            <a:endParaRPr lang="en-IN" dirty="0"/>
          </a:p>
          <a:p>
            <a:r>
              <a:rPr lang="en-US" b="1" dirty="0"/>
              <a:t>Resize and Crop:</a:t>
            </a:r>
            <a:endParaRPr lang="en-IN" dirty="0"/>
          </a:p>
          <a:p>
            <a:pPr marL="0" indent="0">
              <a:buNone/>
            </a:pPr>
            <a:r>
              <a:rPr lang="en-US" dirty="0"/>
              <a:t>Consider resizing or cropping images based on the target </a:t>
            </a:r>
            <a:r>
              <a:rPr lang="en-US" dirty="0" err="1"/>
              <a:t>ImageView</a:t>
            </a:r>
            <a:r>
              <a:rPr lang="en-US" dirty="0"/>
              <a:t> size to optimize memory usage and improve loading speed.</a:t>
            </a:r>
            <a:endParaRPr lang="en-IN" dirty="0"/>
          </a:p>
          <a:p>
            <a:pPr marL="0" indent="0">
              <a:buNone/>
            </a:pPr>
            <a:endParaRPr lang="en-IN" dirty="0"/>
          </a:p>
          <a:p>
            <a:pPr marL="0" indent="0">
              <a:buNone/>
            </a:pPr>
            <a:br>
              <a:rPr lang="en-US" sz="2400" dirty="0">
                <a:effectLst/>
              </a:rPr>
            </a:br>
            <a:endParaRPr lang="en-US" sz="2400" dirty="0"/>
          </a:p>
          <a:p>
            <a:pPr marL="457200" indent="-457200">
              <a:buFont typeface="+mj-lt"/>
              <a:buAutoNum type="arabicPeriod"/>
            </a:pPr>
            <a:endParaRPr lang="en-US" sz="2400" dirty="0">
              <a:solidFill>
                <a:srgbClr val="1F2328"/>
              </a:solidFill>
            </a:endParaRPr>
          </a:p>
        </p:txBody>
      </p:sp>
      <p:pic>
        <p:nvPicPr>
          <p:cNvPr id="4" name="Picture 3" descr="How do computers connect over the Internet"/>
          <p:cNvPicPr/>
          <p:nvPr/>
        </p:nvPicPr>
        <p:blipFill>
          <a:blip r:embed="rId2">
            <a:extLst>
              <a:ext uri="{28A0092B-C50C-407E-A947-70E740481C1C}">
                <a14:useLocalDpi xmlns:a14="http://schemas.microsoft.com/office/drawing/2010/main" val="0"/>
              </a:ext>
            </a:extLst>
          </a:blip>
          <a:srcRect/>
          <a:stretch>
            <a:fillRect/>
          </a:stretch>
        </p:blipFill>
        <p:spPr bwMode="auto">
          <a:xfrm>
            <a:off x="3936047" y="4016692"/>
            <a:ext cx="3811905" cy="1811655"/>
          </a:xfrm>
          <a:prstGeom prst="rect">
            <a:avLst/>
          </a:prstGeom>
          <a:noFill/>
          <a:ln>
            <a:noFill/>
          </a:ln>
        </p:spPr>
      </p:pic>
    </p:spTree>
    <p:extLst>
      <p:ext uri="{BB962C8B-B14F-4D97-AF65-F5344CB8AC3E}">
        <p14:creationId xmlns:p14="http://schemas.microsoft.com/office/powerpoint/2010/main" val="11203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F85E-8C65-9CFD-9BF8-06A55FF6A6AE}"/>
              </a:ext>
            </a:extLst>
          </p:cNvPr>
          <p:cNvSpPr>
            <a:spLocks noGrp="1"/>
          </p:cNvSpPr>
          <p:nvPr>
            <p:ph type="title"/>
          </p:nvPr>
        </p:nvSpPr>
        <p:spPr/>
        <p:txBody>
          <a:bodyPr/>
          <a:lstStyle/>
          <a:p>
            <a:r>
              <a:rPr lang="en-IN" dirty="0"/>
              <a:t>Data persistence</a:t>
            </a:r>
          </a:p>
        </p:txBody>
      </p:sp>
      <p:sp>
        <p:nvSpPr>
          <p:cNvPr id="3" name="Content Placeholder 2">
            <a:extLst>
              <a:ext uri="{FF2B5EF4-FFF2-40B4-BE49-F238E27FC236}">
                <a16:creationId xmlns:a16="http://schemas.microsoft.com/office/drawing/2014/main" id="{A29F3AFB-1EFE-7FA9-91B6-29157A0D09F6}"/>
              </a:ext>
            </a:extLst>
          </p:cNvPr>
          <p:cNvSpPr>
            <a:spLocks noGrp="1"/>
          </p:cNvSpPr>
          <p:nvPr>
            <p:ph idx="1"/>
          </p:nvPr>
        </p:nvSpPr>
        <p:spPr>
          <a:xfrm>
            <a:off x="206430" y="1230281"/>
            <a:ext cx="11779135" cy="5394960"/>
          </a:xfrm>
        </p:spPr>
        <p:txBody>
          <a:bodyPr>
            <a:normAutofit lnSpcReduction="10000"/>
          </a:bodyPr>
          <a:lstStyle/>
          <a:p>
            <a:pPr marL="0" indent="0">
              <a:buNone/>
            </a:pPr>
            <a:r>
              <a:rPr lang="en-US" dirty="0"/>
              <a:t>Data persistence in software development refers to the process of storing and retrieving data to and from a persistent storage medium, such as a database or file system. Here's a concise summary of key concepts related to data persistence:</a:t>
            </a:r>
          </a:p>
          <a:p>
            <a:r>
              <a:rPr lang="en-US" b="1" dirty="0"/>
              <a:t>Types of Data Persistence:</a:t>
            </a:r>
            <a:endParaRPr lang="en-IN" b="1" dirty="0"/>
          </a:p>
          <a:p>
            <a:r>
              <a:rPr lang="en-US" b="1" dirty="0"/>
              <a:t>Local Storage:</a:t>
            </a:r>
            <a:r>
              <a:rPr lang="en-US" dirty="0"/>
              <a:t> In-app storage using methods like </a:t>
            </a:r>
            <a:r>
              <a:rPr lang="en-US" dirty="0" err="1"/>
              <a:t>SharedPreferences</a:t>
            </a:r>
            <a:r>
              <a:rPr lang="en-US" dirty="0"/>
              <a:t>, SQLite databases, or file storage.</a:t>
            </a:r>
            <a:endParaRPr lang="en-IN" b="1" dirty="0"/>
          </a:p>
          <a:p>
            <a:r>
              <a:rPr lang="en-US" b="1" dirty="0"/>
              <a:t>Remote Storage:</a:t>
            </a:r>
            <a:r>
              <a:rPr lang="en-US" dirty="0"/>
              <a:t> Storing data on remote servers, typically accessed through APIs.</a:t>
            </a:r>
            <a:endParaRPr lang="en-IN" b="1" dirty="0"/>
          </a:p>
          <a:p>
            <a:r>
              <a:rPr lang="en-US" b="1" dirty="0"/>
              <a:t>Local Data Persistence:</a:t>
            </a:r>
            <a:endParaRPr lang="en-IN" b="1" dirty="0"/>
          </a:p>
          <a:p>
            <a:r>
              <a:rPr lang="en-US" b="1" dirty="0" err="1"/>
              <a:t>SharedPreferences</a:t>
            </a:r>
            <a:r>
              <a:rPr lang="en-US" b="1" dirty="0"/>
              <a:t>:</a:t>
            </a:r>
            <a:r>
              <a:rPr lang="en-US" dirty="0"/>
              <a:t> Lightweight key-value pairs for storing simple data.</a:t>
            </a:r>
            <a:endParaRPr lang="en-IN" b="1" dirty="0"/>
          </a:p>
          <a:p>
            <a:r>
              <a:rPr lang="en-US" b="1" dirty="0"/>
              <a:t>SQLite Databases: </a:t>
            </a:r>
            <a:r>
              <a:rPr lang="en-US" dirty="0"/>
              <a:t>Relational databases embedded within the app for structured data storage.</a:t>
            </a:r>
          </a:p>
          <a:p>
            <a:endParaRPr lang="en-US" dirty="0"/>
          </a:p>
          <a:p>
            <a:endParaRPr lang="en-IN" sz="2400" dirty="0"/>
          </a:p>
        </p:txBody>
      </p:sp>
    </p:spTree>
    <p:extLst>
      <p:ext uri="{BB962C8B-B14F-4D97-AF65-F5344CB8AC3E}">
        <p14:creationId xmlns:p14="http://schemas.microsoft.com/office/powerpoint/2010/main" val="115897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2C25-966C-69A3-C48F-C0ED0BFEB5F8}"/>
              </a:ext>
            </a:extLst>
          </p:cNvPr>
          <p:cNvSpPr>
            <a:spLocks noGrp="1"/>
          </p:cNvSpPr>
          <p:nvPr>
            <p:ph type="title"/>
          </p:nvPr>
        </p:nvSpPr>
        <p:spPr/>
        <p:txBody>
          <a:bodyPr/>
          <a:lstStyle/>
          <a:p>
            <a:r>
              <a:rPr lang="en-IN" dirty="0"/>
              <a:t>Data persistence</a:t>
            </a:r>
          </a:p>
        </p:txBody>
      </p:sp>
      <p:sp>
        <p:nvSpPr>
          <p:cNvPr id="3" name="Content Placeholder 2">
            <a:extLst>
              <a:ext uri="{FF2B5EF4-FFF2-40B4-BE49-F238E27FC236}">
                <a16:creationId xmlns:a16="http://schemas.microsoft.com/office/drawing/2014/main" id="{8F7C143F-C656-11F3-E402-B8FA2D284DAC}"/>
              </a:ext>
            </a:extLst>
          </p:cNvPr>
          <p:cNvSpPr>
            <a:spLocks noGrp="1"/>
          </p:cNvSpPr>
          <p:nvPr>
            <p:ph idx="1"/>
          </p:nvPr>
        </p:nvSpPr>
        <p:spPr>
          <a:xfrm>
            <a:off x="206430" y="1077614"/>
            <a:ext cx="11779135" cy="5394960"/>
          </a:xfrm>
        </p:spPr>
        <p:txBody>
          <a:bodyPr>
            <a:normAutofit/>
          </a:bodyPr>
          <a:lstStyle/>
          <a:p>
            <a:r>
              <a:rPr lang="en-US" b="1" dirty="0"/>
              <a:t>Remote Data Persistence:</a:t>
            </a:r>
            <a:endParaRPr lang="en-IN" b="1" dirty="0"/>
          </a:p>
          <a:p>
            <a:r>
              <a:rPr lang="en-US" b="1" dirty="0"/>
              <a:t>APIs (Application Programming Interfaces):</a:t>
            </a:r>
            <a:r>
              <a:rPr lang="en-US" dirty="0"/>
              <a:t> Interacting with remote servers through APIs to retrieve and send data.</a:t>
            </a:r>
            <a:endParaRPr lang="en-IN" b="1" dirty="0"/>
          </a:p>
          <a:p>
            <a:r>
              <a:rPr lang="en-US" b="1" dirty="0"/>
              <a:t>Cloud Storage:</a:t>
            </a:r>
            <a:r>
              <a:rPr lang="en-US" dirty="0"/>
              <a:t> Storing data on cloud platforms, offering scalability and accessibility across devices.</a:t>
            </a:r>
            <a:r>
              <a:rPr lang="en-US" b="1" i="0" dirty="0">
                <a:solidFill>
                  <a:srgbClr val="3D454C"/>
                </a:solidFill>
                <a:effectLst/>
                <a:latin typeface="Lato Extended"/>
              </a:rPr>
              <a:t> </a:t>
            </a:r>
          </a:p>
          <a:p>
            <a:r>
              <a:rPr lang="en-US" b="1" dirty="0"/>
              <a:t>Databases:</a:t>
            </a:r>
            <a:endParaRPr lang="en-IN" dirty="0"/>
          </a:p>
          <a:p>
            <a:pPr marL="0" indent="0">
              <a:buNone/>
            </a:pPr>
            <a:r>
              <a:rPr lang="en-US" dirty="0"/>
              <a:t>Databases are structured collections of information or data, usually stored electronically within a computer system. They provide efficient and systematic methods for managing, organizing, and retrieving data.</a:t>
            </a:r>
            <a:endParaRPr lang="en-IN" sz="2400" dirty="0"/>
          </a:p>
        </p:txBody>
      </p:sp>
    </p:spTree>
    <p:extLst>
      <p:ext uri="{BB962C8B-B14F-4D97-AF65-F5344CB8AC3E}">
        <p14:creationId xmlns:p14="http://schemas.microsoft.com/office/powerpoint/2010/main" val="368163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C4BB-E297-D32B-1FE4-8FB239F5B4A7}"/>
              </a:ext>
            </a:extLst>
          </p:cNvPr>
          <p:cNvSpPr>
            <a:spLocks noGrp="1"/>
          </p:cNvSpPr>
          <p:nvPr>
            <p:ph type="title"/>
          </p:nvPr>
        </p:nvSpPr>
        <p:spPr/>
        <p:txBody>
          <a:bodyPr/>
          <a:lstStyle/>
          <a:p>
            <a:r>
              <a:rPr lang="en-IN" dirty="0" err="1"/>
              <a:t>WorkManager</a:t>
            </a:r>
            <a:endParaRPr lang="en-IN" dirty="0"/>
          </a:p>
        </p:txBody>
      </p:sp>
      <p:sp>
        <p:nvSpPr>
          <p:cNvPr id="3" name="Content Placeholder 2">
            <a:extLst>
              <a:ext uri="{FF2B5EF4-FFF2-40B4-BE49-F238E27FC236}">
                <a16:creationId xmlns:a16="http://schemas.microsoft.com/office/drawing/2014/main" id="{A2434C7A-0C0E-BB91-2187-B56A61890F25}"/>
              </a:ext>
            </a:extLst>
          </p:cNvPr>
          <p:cNvSpPr>
            <a:spLocks noGrp="1"/>
          </p:cNvSpPr>
          <p:nvPr>
            <p:ph idx="1"/>
          </p:nvPr>
        </p:nvSpPr>
        <p:spPr>
          <a:xfrm>
            <a:off x="125150" y="1087120"/>
            <a:ext cx="11779135" cy="5394960"/>
          </a:xfrm>
        </p:spPr>
        <p:txBody>
          <a:bodyPr>
            <a:normAutofit lnSpcReduction="10000"/>
          </a:bodyPr>
          <a:lstStyle/>
          <a:p>
            <a:pPr marL="0" indent="0">
              <a:buNone/>
            </a:pPr>
            <a:r>
              <a:rPr lang="en-US" dirty="0"/>
              <a:t>The Android </a:t>
            </a:r>
            <a:r>
              <a:rPr lang="en-US" dirty="0" err="1"/>
              <a:t>WorkManager</a:t>
            </a:r>
            <a:r>
              <a:rPr lang="en-US" dirty="0"/>
              <a:t>, a robust API within the Android Jetpack library, is crafted to streamline and oversee background tasks in Android applications. Below is a concise overview of the key features offered by </a:t>
            </a:r>
            <a:r>
              <a:rPr lang="en-US" dirty="0" err="1"/>
              <a:t>WorkManager</a:t>
            </a:r>
            <a:r>
              <a:rPr lang="en-US" dirty="0"/>
              <a:t>:</a:t>
            </a:r>
          </a:p>
          <a:p>
            <a:pPr marL="0" indent="0">
              <a:buNone/>
            </a:pPr>
            <a:r>
              <a:rPr lang="en-US" b="1" dirty="0"/>
              <a:t>Background Task Management:</a:t>
            </a:r>
            <a:r>
              <a:rPr lang="en-IN" dirty="0"/>
              <a:t> </a:t>
            </a:r>
            <a:r>
              <a:rPr lang="en-US" dirty="0" err="1"/>
              <a:t>WorkManager</a:t>
            </a:r>
            <a:r>
              <a:rPr lang="en-US" dirty="0"/>
              <a:t> allows developers to schedule and manage tasks that run in the background, such as data syncing, periodic updates, or content downloads.</a:t>
            </a:r>
          </a:p>
          <a:p>
            <a:r>
              <a:rPr lang="en-US" b="1" dirty="0"/>
              <a:t>Flexible Scheduling:</a:t>
            </a:r>
            <a:r>
              <a:rPr lang="en-IN" dirty="0"/>
              <a:t> </a:t>
            </a:r>
            <a:r>
              <a:rPr lang="en-US" dirty="0"/>
              <a:t>Developers can schedule tasks as one-time or periodic, offering flexibility based on the nature of the background work needed.</a:t>
            </a:r>
          </a:p>
          <a:p>
            <a:r>
              <a:rPr lang="en-US" b="1" dirty="0"/>
              <a:t>Debugging Tools: </a:t>
            </a:r>
            <a:r>
              <a:rPr lang="en-US" dirty="0" err="1"/>
              <a:t>WorkManager</a:t>
            </a:r>
            <a:r>
              <a:rPr lang="en-US" dirty="0"/>
              <a:t> comes equipped with a Background Task Inspector in Android Studio, providing tools for monitoring and debugging background tasks effectively during development.</a:t>
            </a:r>
            <a:endParaRPr lang="en-IN" dirty="0"/>
          </a:p>
          <a:p>
            <a:r>
              <a:rPr lang="en-US" b="1" dirty="0"/>
              <a:t>Result Handling:</a:t>
            </a:r>
            <a:r>
              <a:rPr lang="en-IN" dirty="0"/>
              <a:t> </a:t>
            </a:r>
            <a:r>
              <a:rPr lang="en-US" dirty="0"/>
              <a:t>Developers can handle the results of background tasks using the Result object, allowing for proper handling of success, failure, or retry scenarios.</a:t>
            </a:r>
            <a:endParaRPr lang="en-IN" dirty="0"/>
          </a:p>
          <a:p>
            <a:pPr marL="0" indent="0">
              <a:buNone/>
            </a:pPr>
            <a:endParaRPr lang="en-IN" dirty="0"/>
          </a:p>
          <a:p>
            <a:pPr marL="0" indent="0">
              <a:buNone/>
            </a:pPr>
            <a:endParaRPr lang="en-US" sz="2400" b="0" i="0" dirty="0">
              <a:solidFill>
                <a:srgbClr val="333333"/>
              </a:solidFill>
              <a:effectLst/>
            </a:endParaRPr>
          </a:p>
          <a:p>
            <a:pPr marL="0" indent="0">
              <a:buNone/>
            </a:pPr>
            <a:endParaRPr lang="en-US" sz="2400" b="0" i="0" dirty="0">
              <a:solidFill>
                <a:srgbClr val="333333"/>
              </a:solidFill>
              <a:effectLst/>
            </a:endParaRPr>
          </a:p>
          <a:p>
            <a:pPr marL="0" indent="0">
              <a:buNone/>
            </a:pPr>
            <a:endParaRPr lang="en-US" sz="2400" b="1" i="0" u="sng" dirty="0">
              <a:solidFill>
                <a:srgbClr val="232F3E"/>
              </a:solidFill>
              <a:effectLst/>
            </a:endParaRPr>
          </a:p>
          <a:p>
            <a:endParaRPr lang="en-US" sz="2400" b="0" i="0" dirty="0">
              <a:solidFill>
                <a:srgbClr val="040C28"/>
              </a:solidFill>
              <a:effectLst/>
            </a:endParaRPr>
          </a:p>
          <a:p>
            <a:endParaRPr lang="en-IN" sz="2400" dirty="0"/>
          </a:p>
        </p:txBody>
      </p:sp>
    </p:spTree>
    <p:extLst>
      <p:ext uri="{BB962C8B-B14F-4D97-AF65-F5344CB8AC3E}">
        <p14:creationId xmlns:p14="http://schemas.microsoft.com/office/powerpoint/2010/main" val="1760002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91F5-8D3A-A407-9751-48A06C6828EE}"/>
              </a:ext>
            </a:extLst>
          </p:cNvPr>
          <p:cNvSpPr>
            <a:spLocks noGrp="1"/>
          </p:cNvSpPr>
          <p:nvPr>
            <p:ph type="title"/>
          </p:nvPr>
        </p:nvSpPr>
        <p:spPr/>
        <p:txBody>
          <a:bodyPr/>
          <a:lstStyle/>
          <a:p>
            <a:r>
              <a:rPr lang="en-IN" dirty="0"/>
              <a:t>Views and Compose</a:t>
            </a:r>
          </a:p>
        </p:txBody>
      </p:sp>
      <p:sp>
        <p:nvSpPr>
          <p:cNvPr id="3" name="Content Placeholder 2">
            <a:extLst>
              <a:ext uri="{FF2B5EF4-FFF2-40B4-BE49-F238E27FC236}">
                <a16:creationId xmlns:a16="http://schemas.microsoft.com/office/drawing/2014/main" id="{6ED8D238-064E-0555-71DD-C7483098BA0E}"/>
              </a:ext>
            </a:extLst>
          </p:cNvPr>
          <p:cNvSpPr>
            <a:spLocks noGrp="1"/>
          </p:cNvSpPr>
          <p:nvPr>
            <p:ph idx="1"/>
          </p:nvPr>
        </p:nvSpPr>
        <p:spPr>
          <a:xfrm>
            <a:off x="84510" y="1066800"/>
            <a:ext cx="11985570" cy="5394960"/>
          </a:xfrm>
        </p:spPr>
        <p:txBody>
          <a:bodyPr>
            <a:normAutofit lnSpcReduction="10000"/>
          </a:bodyPr>
          <a:lstStyle/>
          <a:p>
            <a:r>
              <a:rPr lang="en-US" dirty="0"/>
              <a:t>A View is a fundamental element for any user interface (or design) in android. The View is a base class for all UI components in android. . For example, the </a:t>
            </a:r>
            <a:r>
              <a:rPr lang="en-US" dirty="0" err="1"/>
              <a:t>EditText</a:t>
            </a:r>
            <a:r>
              <a:rPr lang="en-US" dirty="0"/>
              <a:t> class is used to accept the input from users in android apps, which is a subclass of View.</a:t>
            </a:r>
            <a:endParaRPr lang="en-US" sz="2400" dirty="0">
              <a:solidFill>
                <a:srgbClr val="202124"/>
              </a:solidFill>
            </a:endParaRPr>
          </a:p>
          <a:p>
            <a:r>
              <a:rPr lang="en-US" dirty="0"/>
              <a:t>Following are the some of common View subclasses that will be used in android applications.</a:t>
            </a:r>
            <a:endParaRPr lang="en-IN" dirty="0"/>
          </a:p>
          <a:p>
            <a:pPr lvl="0">
              <a:buFont typeface="Arial" panose="020B0604020202020204" pitchFamily="34" charset="0"/>
              <a:buChar char="•"/>
            </a:pPr>
            <a:r>
              <a:rPr lang="en-US" dirty="0" err="1"/>
              <a:t>TextView</a:t>
            </a:r>
            <a:endParaRPr lang="en-IN" dirty="0"/>
          </a:p>
          <a:p>
            <a:pPr lvl="0">
              <a:buFont typeface="Arial" panose="020B0604020202020204" pitchFamily="34" charset="0"/>
              <a:buChar char="•"/>
            </a:pPr>
            <a:r>
              <a:rPr lang="en-US" dirty="0" err="1"/>
              <a:t>EditText</a:t>
            </a:r>
            <a:endParaRPr lang="en-IN" dirty="0"/>
          </a:p>
          <a:p>
            <a:pPr lvl="0">
              <a:buFont typeface="Arial" panose="020B0604020202020204" pitchFamily="34" charset="0"/>
              <a:buChar char="•"/>
            </a:pPr>
            <a:r>
              <a:rPr lang="en-US" dirty="0"/>
              <a:t>Button</a:t>
            </a:r>
            <a:endParaRPr lang="en-IN" dirty="0"/>
          </a:p>
          <a:p>
            <a:pPr lvl="0">
              <a:buFont typeface="Arial" panose="020B0604020202020204" pitchFamily="34" charset="0"/>
              <a:buChar char="•"/>
            </a:pPr>
            <a:r>
              <a:rPr lang="en-US" dirty="0" err="1"/>
              <a:t>CheckBox</a:t>
            </a:r>
            <a:endParaRPr lang="en-IN" dirty="0"/>
          </a:p>
          <a:p>
            <a:pPr lvl="0">
              <a:buFont typeface="Arial" panose="020B0604020202020204" pitchFamily="34" charset="0"/>
              <a:buChar char="•"/>
            </a:pPr>
            <a:r>
              <a:rPr lang="en-US" dirty="0" err="1"/>
              <a:t>RadioButton</a:t>
            </a:r>
            <a:endParaRPr lang="en-IN" dirty="0"/>
          </a:p>
          <a:p>
            <a:pPr lvl="0">
              <a:buFont typeface="Arial" panose="020B0604020202020204" pitchFamily="34" charset="0"/>
              <a:buChar char="•"/>
            </a:pPr>
            <a:r>
              <a:rPr lang="en-US" dirty="0" err="1"/>
              <a:t>ImageButton</a:t>
            </a:r>
            <a:endParaRPr lang="en-IN" dirty="0"/>
          </a:p>
          <a:p>
            <a:endParaRPr lang="en-US" sz="2400" b="0" i="0" dirty="0">
              <a:solidFill>
                <a:srgbClr val="202124"/>
              </a:solidFill>
              <a:effectLst/>
            </a:endParaRPr>
          </a:p>
          <a:p>
            <a:endParaRPr lang="en-IN" dirty="0"/>
          </a:p>
        </p:txBody>
      </p:sp>
      <p:pic>
        <p:nvPicPr>
          <p:cNvPr id="4" name="Picture 3" descr="ViewGroup diagram"/>
          <p:cNvPicPr/>
          <p:nvPr/>
        </p:nvPicPr>
        <p:blipFill>
          <a:blip r:embed="rId2">
            <a:extLst>
              <a:ext uri="{28A0092B-C50C-407E-A947-70E740481C1C}">
                <a14:useLocalDpi xmlns:a14="http://schemas.microsoft.com/office/drawing/2010/main" val="0"/>
              </a:ext>
            </a:extLst>
          </a:blip>
          <a:srcRect/>
          <a:stretch>
            <a:fillRect/>
          </a:stretch>
        </p:blipFill>
        <p:spPr bwMode="auto">
          <a:xfrm>
            <a:off x="5408612" y="3494722"/>
            <a:ext cx="5012055" cy="2205355"/>
          </a:xfrm>
          <a:prstGeom prst="rect">
            <a:avLst/>
          </a:prstGeom>
          <a:noFill/>
          <a:ln>
            <a:noFill/>
          </a:ln>
        </p:spPr>
      </p:pic>
    </p:spTree>
    <p:extLst>
      <p:ext uri="{BB962C8B-B14F-4D97-AF65-F5344CB8AC3E}">
        <p14:creationId xmlns:p14="http://schemas.microsoft.com/office/powerpoint/2010/main" val="426169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206430" y="1168296"/>
            <a:ext cx="11779135" cy="5394960"/>
          </a:xfrm>
        </p:spPr>
        <p:txBody>
          <a:bodyPr>
            <a:normAutofit/>
          </a:bodyPr>
          <a:lstStyle/>
          <a:p>
            <a:r>
              <a:rPr lang="en-US" sz="2400" dirty="0"/>
              <a:t>Enrolling in Google's Android development course offers a succinct yet thorough exploration into the realm of mobile app development. Leveraging Google's expertise in shaping the Android platform, students can anticipate a targeted curriculum encompassing vital subjects such as programming languages, the Android SDK, and API integration.</a:t>
            </a:r>
          </a:p>
          <a:p>
            <a:r>
              <a:rPr lang="en-US" sz="2400" dirty="0"/>
              <a:t>The course's practical approach ensures a comprehensive understanding of constructing resilient applications, in line with industry norms and standards.</a:t>
            </a:r>
          </a:p>
          <a:p>
            <a:r>
              <a:rPr lang="en-US" sz="2400" dirty="0"/>
              <a:t>Google's direct involvement assures access to up-to-date content, reflecting the latest trends and tools in Android development.</a:t>
            </a:r>
            <a:endParaRPr lang="en-IN" sz="2400" dirty="0"/>
          </a:p>
        </p:txBody>
      </p:sp>
    </p:spTree>
    <p:extLst>
      <p:ext uri="{BB962C8B-B14F-4D97-AF65-F5344CB8AC3E}">
        <p14:creationId xmlns:p14="http://schemas.microsoft.com/office/powerpoint/2010/main" val="172222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206430" y="1314096"/>
            <a:ext cx="11779135" cy="5394960"/>
          </a:xfrm>
        </p:spPr>
        <p:txBody>
          <a:bodyPr/>
          <a:lstStyle/>
          <a:p>
            <a:pPr marL="577850" indent="-577850">
              <a:buNone/>
            </a:pPr>
            <a:endParaRPr lang="en-IN" sz="2000" dirty="0">
              <a:effectLst/>
              <a:latin typeface="Times New Roman" panose="02020603050405020304" pitchFamily="18" charset="0"/>
              <a:ea typeface="Times New Roman" panose="02020603050405020304" pitchFamily="18" charset="0"/>
            </a:endParaRPr>
          </a:p>
          <a:p>
            <a:pPr marL="0" indent="0">
              <a:buNone/>
            </a:pPr>
            <a:r>
              <a:rPr lang="en-US" dirty="0"/>
              <a:t>[1] </a:t>
            </a:r>
            <a:r>
              <a:rPr lang="en-US" u="sng" dirty="0">
                <a:hlinkClick r:id="rId3"/>
              </a:rPr>
              <a:t>https://developer.android.com/courses/android-basics-compose/course</a:t>
            </a:r>
            <a:r>
              <a:rPr lang="en-US" dirty="0"/>
              <a:t> </a:t>
            </a:r>
            <a:endParaRPr lang="en-IN" dirty="0"/>
          </a:p>
          <a:p>
            <a:pPr marL="0" indent="0">
              <a:spcBef>
                <a:spcPts val="300"/>
              </a:spcBef>
              <a:buSzPts val="1200"/>
              <a:buNone/>
              <a:tabLst>
                <a:tab pos="575945" algn="l"/>
              </a:tabLst>
            </a:pPr>
            <a:r>
              <a:rPr lang="en-US" dirty="0">
                <a:ea typeface="Times New Roman" panose="02020603050405020304" pitchFamily="18" charset="0"/>
              </a:rPr>
              <a:t>[2] </a:t>
            </a:r>
            <a:r>
              <a:rPr lang="en-US" sz="2800" u="sng" spc="0" dirty="0">
                <a:solidFill>
                  <a:srgbClr val="0563C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https://internship.aicte-india.org</a:t>
            </a:r>
            <a:endParaRPr lang="en-IN" sz="2800" spc="0" dirty="0">
              <a:effectLst/>
              <a:latin typeface="Times New Roman" panose="02020603050405020304" pitchFamily="18" charset="0"/>
              <a:ea typeface="Times New Roman" panose="02020603050405020304" pitchFamily="18" charset="0"/>
            </a:endParaRPr>
          </a:p>
          <a:p>
            <a:pPr marL="0" lvl="0" indent="0">
              <a:spcBef>
                <a:spcPts val="300"/>
              </a:spcBef>
              <a:spcAft>
                <a:spcPts val="0"/>
              </a:spcAft>
              <a:buSzPts val="1200"/>
              <a:buNone/>
              <a:tabLst>
                <a:tab pos="575945" algn="l"/>
              </a:tabLst>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22599"/>
            <a:ext cx="12192000" cy="714892"/>
          </a:xfrm>
        </p:spPr>
        <p:txBody>
          <a:bodyPr/>
          <a:lstStyle/>
          <a:p>
            <a:r>
              <a:rPr lang="en-US" dirty="0"/>
              <a:t>Contents</a:t>
            </a:r>
            <a:endParaRPr lang="en-IN" dirty="0"/>
          </a:p>
        </p:txBody>
      </p:sp>
      <p:sp>
        <p:nvSpPr>
          <p:cNvPr id="3" name="Content Placeholder 2"/>
          <p:cNvSpPr>
            <a:spLocks noGrp="1"/>
          </p:cNvSpPr>
          <p:nvPr>
            <p:ph idx="1"/>
          </p:nvPr>
        </p:nvSpPr>
        <p:spPr>
          <a:xfrm>
            <a:off x="179415" y="1127760"/>
            <a:ext cx="11833165" cy="5262880"/>
          </a:xfrm>
        </p:spPr>
        <p:txBody>
          <a:bodyPr/>
          <a:lstStyle/>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Modules</a:t>
            </a:r>
          </a:p>
          <a:p>
            <a:pPr marL="462280" indent="-462280">
              <a:buBlip>
                <a:blip r:embed="rId2">
                  <a:extLst>
                    <a:ext uri="{96DAC541-7B7A-43D3-8B79-37D633B846F1}">
                      <asvg:svgBlip xmlns:asvg="http://schemas.microsoft.com/office/drawing/2016/SVG/main" r:embed="rId3"/>
                    </a:ext>
                  </a:extLst>
                </a:blip>
              </a:buBlip>
            </a:pPr>
            <a:r>
              <a:rPr lang="en-US" dirty="0"/>
              <a:t>Modules Explanation</a:t>
            </a:r>
          </a:p>
          <a:p>
            <a:pPr marL="462280" indent="-462280">
              <a:buBlip>
                <a:blip r:embed="rId2">
                  <a:extLst>
                    <a:ext uri="{96DAC541-7B7A-43D3-8B79-37D633B846F1}">
                      <asvg:svgBlip xmlns:asvg="http://schemas.microsoft.com/office/drawing/2016/SVG/main" r:embed="rId3"/>
                    </a:ext>
                  </a:extLst>
                </a:blip>
              </a:buBlip>
            </a:pPr>
            <a:r>
              <a:rPr lang="en-US" dirty="0"/>
              <a:t>Conclusion</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0962-5F31-F9F5-6771-A61134BEC997}"/>
              </a:ext>
            </a:extLst>
          </p:cNvPr>
          <p:cNvSpPr>
            <a:spLocks noGrp="1"/>
          </p:cNvSpPr>
          <p:nvPr>
            <p:ph type="title"/>
          </p:nvPr>
        </p:nvSpPr>
        <p:spPr/>
        <p:txBody>
          <a:bodyPr/>
          <a:lstStyle/>
          <a:p>
            <a:r>
              <a:rPr lang="en-IN" dirty="0"/>
              <a:t>Internship Certificate</a:t>
            </a:r>
          </a:p>
        </p:txBody>
      </p:sp>
      <p:pic>
        <p:nvPicPr>
          <p:cNvPr id="4" name="Picture 3">
            <a:extLst>
              <a:ext uri="{FF2B5EF4-FFF2-40B4-BE49-F238E27FC236}">
                <a16:creationId xmlns:a16="http://schemas.microsoft.com/office/drawing/2014/main" id="{5059E81D-608B-9DCE-0B1B-D5A7917C1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005" y="1304169"/>
            <a:ext cx="3535986" cy="4991533"/>
          </a:xfrm>
          <a:prstGeom prst="rect">
            <a:avLst/>
          </a:prstGeom>
        </p:spPr>
      </p:pic>
    </p:spTree>
    <p:extLst>
      <p:ext uri="{BB962C8B-B14F-4D97-AF65-F5344CB8AC3E}">
        <p14:creationId xmlns:p14="http://schemas.microsoft.com/office/powerpoint/2010/main" val="293924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124091" y="1097279"/>
            <a:ext cx="11779135" cy="5394960"/>
          </a:xfrm>
        </p:spPr>
        <p:txBody>
          <a:bodyPr>
            <a:normAutofit lnSpcReduction="10000"/>
          </a:bodyPr>
          <a:lstStyle/>
          <a:p>
            <a:r>
              <a:rPr lang="en-US" sz="2400" dirty="0"/>
              <a:t>Google Android Developer is a virtual internship offered by AWS academy through AICTE, the All India Council for Technical Education.</a:t>
            </a:r>
          </a:p>
          <a:p>
            <a:r>
              <a:rPr lang="en-US" sz="2400" dirty="0"/>
              <a:t>AICTE internship is a program designed to provide students with hands-on experience in various technical fields.</a:t>
            </a:r>
          </a:p>
          <a:p>
            <a:endParaRPr lang="en-US" sz="2400" dirty="0"/>
          </a:p>
          <a:p>
            <a:endParaRPr lang="en-US" sz="2400" dirty="0"/>
          </a:p>
          <a:p>
            <a:endParaRPr lang="en-US" sz="2400" dirty="0"/>
          </a:p>
          <a:p>
            <a:endParaRPr lang="en-US" sz="2400" dirty="0"/>
          </a:p>
          <a:p>
            <a:endParaRPr lang="en-US" sz="2400" dirty="0"/>
          </a:p>
          <a:p>
            <a:r>
              <a:rPr lang="en-US" sz="2400" dirty="0"/>
              <a:t>An Android developer is responsible for developing applications for devices powered by the Android operating system. </a:t>
            </a:r>
          </a:p>
          <a:p>
            <a:r>
              <a:rPr lang="en-US" sz="2400" dirty="0"/>
              <a:t>Google Central to Android's development is Google, offering core software, services, and updates. The Google Play Store serves as the official app distribution platform, granting users access to millions of applications.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26" name="Picture 2" descr="AWS is offering virtual Internship on Machine Learning at AICTE | Tech">
            <a:extLst>
              <a:ext uri="{FF2B5EF4-FFF2-40B4-BE49-F238E27FC236}">
                <a16:creationId xmlns:a16="http://schemas.microsoft.com/office/drawing/2014/main" id="{057CB084-AB75-1F32-1DA7-4A8D6C4D2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934" y="2588128"/>
            <a:ext cx="3147571" cy="190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ow-to-Become-a-Google-Certified-Android-Develo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427" y="2588128"/>
            <a:ext cx="3526321" cy="190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r>
              <a:rPr lang="en-US" dirty="0"/>
              <a:t>Android UI is touch-centric, featuring customizable home screens and widget support for intuitive interactions.</a:t>
            </a:r>
          </a:p>
          <a:p>
            <a:r>
              <a:rPr lang="en-US" dirty="0"/>
              <a:t>The Android Open Source Project allows for OS customization based on user needs.</a:t>
            </a:r>
          </a:p>
          <a:p>
            <a:r>
              <a:rPr lang="en-US" dirty="0"/>
              <a:t>Its integrated </a:t>
            </a:r>
            <a:r>
              <a:rPr lang="en-US" dirty="0" err="1"/>
              <a:t>WebKit</a:t>
            </a:r>
            <a:r>
              <a:rPr lang="en-US" dirty="0"/>
              <a:t> browser supports modern web standards like HTML5 and CSS3.</a:t>
            </a:r>
          </a:p>
          <a:p>
            <a:r>
              <a:rPr lang="en-US" dirty="0"/>
              <a:t>Android employs diverse technologies for a robust mobile platform.</a:t>
            </a:r>
          </a:p>
          <a:p>
            <a:r>
              <a:rPr lang="en-US" dirty="0"/>
              <a:t>It supports various image and audio formats for multimedia content compatibility.</a:t>
            </a:r>
          </a:p>
        </p:txBody>
      </p:sp>
    </p:spTree>
    <p:extLst>
      <p:ext uri="{BB962C8B-B14F-4D97-AF65-F5344CB8AC3E}">
        <p14:creationId xmlns:p14="http://schemas.microsoft.com/office/powerpoint/2010/main" val="122264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Modules</a:t>
            </a:r>
            <a:endParaRPr lang="en-US" dirty="0"/>
          </a:p>
        </p:txBody>
      </p:sp>
      <p:sp>
        <p:nvSpPr>
          <p:cNvPr id="3" name="Content Placeholder 2"/>
          <p:cNvSpPr>
            <a:spLocks noGrp="1"/>
          </p:cNvSpPr>
          <p:nvPr>
            <p:ph idx="1"/>
          </p:nvPr>
        </p:nvSpPr>
        <p:spPr>
          <a:xfrm>
            <a:off x="125152" y="1097280"/>
            <a:ext cx="11779135" cy="5394960"/>
          </a:xfrm>
        </p:spPr>
        <p:txBody>
          <a:bodyPr>
            <a:normAutofit/>
          </a:bodyPr>
          <a:lstStyle/>
          <a:p>
            <a:r>
              <a:rPr lang="en-US" sz="2400" dirty="0">
                <a:ea typeface="Times New Roman" panose="02020603050405020304" pitchFamily="18" charset="0"/>
              </a:rPr>
              <a:t>Your first Android app</a:t>
            </a:r>
            <a:endParaRPr lang="en-US" sz="2400" spc="-30" dirty="0">
              <a:ea typeface="Times New Roman" panose="02020603050405020304" pitchFamily="18" charset="0"/>
            </a:endParaRPr>
          </a:p>
          <a:p>
            <a:r>
              <a:rPr lang="en-IN" sz="2400" dirty="0"/>
              <a:t>Building app UI </a:t>
            </a:r>
          </a:p>
          <a:p>
            <a:r>
              <a:rPr lang="en-US" sz="2400" dirty="0"/>
              <a:t>Display lists and use Material Design</a:t>
            </a:r>
            <a:endParaRPr lang="en-IN" sz="2400" dirty="0"/>
          </a:p>
          <a:p>
            <a:r>
              <a:rPr lang="en-IN" sz="2400" dirty="0">
                <a:solidFill>
                  <a:srgbClr val="1F2328"/>
                </a:solidFill>
              </a:rPr>
              <a:t>Navigation and app architecture</a:t>
            </a:r>
          </a:p>
          <a:p>
            <a:r>
              <a:rPr lang="en-IN" sz="2400" dirty="0">
                <a:solidFill>
                  <a:srgbClr val="1F2328"/>
                </a:solidFill>
              </a:rPr>
              <a:t>Connect to the internet</a:t>
            </a:r>
          </a:p>
          <a:p>
            <a:r>
              <a:rPr lang="en-IN" sz="2400" dirty="0">
                <a:solidFill>
                  <a:srgbClr val="1F2328"/>
                </a:solidFill>
              </a:rPr>
              <a:t>Data persistence</a:t>
            </a:r>
          </a:p>
          <a:p>
            <a:r>
              <a:rPr lang="en-IN" sz="2400" dirty="0" err="1">
                <a:solidFill>
                  <a:srgbClr val="1F2328"/>
                </a:solidFill>
              </a:rPr>
              <a:t>WorkManager</a:t>
            </a:r>
            <a:endParaRPr lang="en-IN" sz="2400" i="0" dirty="0">
              <a:solidFill>
                <a:srgbClr val="1F2328"/>
              </a:solidFill>
              <a:effectLst/>
            </a:endParaRPr>
          </a:p>
          <a:p>
            <a:r>
              <a:rPr lang="en-IN" sz="2400" dirty="0">
                <a:solidFill>
                  <a:srgbClr val="1F2328"/>
                </a:solidFill>
              </a:rPr>
              <a:t>Views and Compose</a:t>
            </a:r>
            <a:endParaRPr lang="en-IN" sz="2400" i="0" dirty="0">
              <a:solidFill>
                <a:srgbClr val="1F2328"/>
              </a:solidFill>
              <a:effectLst/>
            </a:endParaRPr>
          </a:p>
          <a:p>
            <a:endParaRPr lang="en-IN" sz="2400" i="0" dirty="0">
              <a:solidFill>
                <a:srgbClr val="1F2328"/>
              </a:solidFill>
              <a:effectLst/>
            </a:endParaRPr>
          </a:p>
          <a:p>
            <a:endParaRPr lang="en-IN" sz="2400" dirty="0"/>
          </a:p>
          <a:p>
            <a:endParaRPr lang="en-IN" sz="2400" dirty="0"/>
          </a:p>
          <a:p>
            <a:endParaRPr lang="en-US" sz="2400" dirty="0"/>
          </a:p>
          <a:p>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0543-0B00-9C10-4DA0-1E76C40CD886}"/>
              </a:ext>
            </a:extLst>
          </p:cNvPr>
          <p:cNvSpPr>
            <a:spLocks noGrp="1"/>
          </p:cNvSpPr>
          <p:nvPr>
            <p:ph type="title"/>
          </p:nvPr>
        </p:nvSpPr>
        <p:spPr/>
        <p:txBody>
          <a:bodyPr/>
          <a:lstStyle/>
          <a:p>
            <a:r>
              <a:rPr lang="en-US" dirty="0"/>
              <a:t>Dashboard</a:t>
            </a:r>
            <a:endParaRPr lang="en-IN" dirty="0"/>
          </a:p>
        </p:txBody>
      </p:sp>
      <p:pic>
        <p:nvPicPr>
          <p:cNvPr id="4" name="Picture 3">
            <a:extLst>
              <a:ext uri="{FF2B5EF4-FFF2-40B4-BE49-F238E27FC236}">
                <a16:creationId xmlns:a16="http://schemas.microsoft.com/office/drawing/2014/main" id="{0B57592F-4E84-2E7D-9A64-AC5C14D681F6}"/>
              </a:ext>
            </a:extLst>
          </p:cNvPr>
          <p:cNvPicPr>
            <a:picLocks noChangeAspect="1"/>
          </p:cNvPicPr>
          <p:nvPr/>
        </p:nvPicPr>
        <p:blipFill>
          <a:blip r:embed="rId2"/>
          <a:stretch>
            <a:fillRect/>
          </a:stretch>
        </p:blipFill>
        <p:spPr>
          <a:xfrm>
            <a:off x="553720" y="1127638"/>
            <a:ext cx="10495280" cy="5029444"/>
          </a:xfrm>
          <a:prstGeom prst="rect">
            <a:avLst/>
          </a:prstGeom>
        </p:spPr>
      </p:pic>
    </p:spTree>
    <p:extLst>
      <p:ext uri="{BB962C8B-B14F-4D97-AF65-F5344CB8AC3E}">
        <p14:creationId xmlns:p14="http://schemas.microsoft.com/office/powerpoint/2010/main" val="59055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r>
              <a:rPr lang="en-IN" dirty="0"/>
              <a:t>Your first Android app</a:t>
            </a:r>
            <a:br>
              <a:rPr lang="en-IN" dirty="0"/>
            </a:b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104504" y="1361440"/>
            <a:ext cx="11779135" cy="5394960"/>
          </a:xfrm>
        </p:spPr>
        <p:txBody>
          <a:bodyPr>
            <a:normAutofit/>
          </a:bodyPr>
          <a:lstStyle/>
          <a:p>
            <a:r>
              <a:rPr lang="en-US" sz="2400" dirty="0"/>
              <a:t>The prerequisites entail familiarity with the Kotlin programming language and the setup of Android Studio. Additionally, it involves instructions for creating a fundamental layout.</a:t>
            </a:r>
          </a:p>
          <a:p>
            <a:r>
              <a:rPr lang="en-US" sz="2400" dirty="0"/>
              <a:t>Kotlin, a contemporary and succinct programming language, has risen as a favored option for developing Android applications.</a:t>
            </a:r>
            <a:endParaRPr lang="en-IN" dirty="0"/>
          </a:p>
          <a:p>
            <a:pPr marL="457200" lvl="1" indent="0">
              <a:buNone/>
            </a:pPr>
            <a:endParaRPr lang="en-IN" dirty="0"/>
          </a:p>
          <a:p>
            <a:pPr marL="457200" lvl="1" indent="0">
              <a:buNone/>
            </a:pPr>
            <a:endParaRPr lang="en-IN" dirty="0"/>
          </a:p>
          <a:p>
            <a:pPr marL="0" indent="0">
              <a:buNone/>
            </a:pPr>
            <a:endParaRPr lang="en-US" sz="2400" dirty="0"/>
          </a:p>
          <a:p>
            <a:pPr marL="0" indent="0">
              <a:buNone/>
            </a:pPr>
            <a:endParaRPr lang="en-US" sz="2400" dirty="0"/>
          </a:p>
          <a:p>
            <a:r>
              <a:rPr lang="en-US" sz="2400" dirty="0" err="1"/>
              <a:t>Kotlin</a:t>
            </a:r>
            <a:r>
              <a:rPr lang="en-US" sz="2400" dirty="0"/>
              <a:t> offers a seamless integration with existing Java code and brings a host of features like null safety, concise syntax, and improved code readability. </a:t>
            </a:r>
          </a:p>
          <a:p>
            <a:r>
              <a:rPr lang="en-US" sz="2400" dirty="0"/>
              <a:t>Its expressive and pragmatic nature accelerates development, making it an excellent fit for Android projects.</a:t>
            </a:r>
          </a:p>
          <a:p>
            <a:pPr marL="457200" lvl="1" indent="0">
              <a:buNone/>
            </a:pPr>
            <a:endParaRPr lang="en-IN" dirty="0"/>
          </a:p>
          <a:p>
            <a:pPr lvl="1">
              <a:buFont typeface="Wingdings" panose="05000000000000000000" pitchFamily="2" charset="2"/>
              <a:buChar char="v"/>
            </a:pPr>
            <a:endParaRPr lang="en-IN" dirty="0"/>
          </a:p>
          <a:p>
            <a:pPr lvl="1">
              <a:buFont typeface="Wingdings" panose="05000000000000000000" pitchFamily="2" charset="2"/>
              <a:buChar char="v"/>
            </a:pPr>
            <a:endParaRPr lang="en-IN" dirty="0"/>
          </a:p>
          <a:p>
            <a:pPr lvl="1">
              <a:buFont typeface="Wingdings" panose="05000000000000000000" pitchFamily="2" charset="2"/>
              <a:buChar char="v"/>
            </a:pPr>
            <a:endParaRPr lang="en-IN" dirty="0"/>
          </a:p>
          <a:p>
            <a:pPr lvl="1">
              <a:buFont typeface="Wingdings" panose="05000000000000000000" pitchFamily="2" charset="2"/>
              <a:buChar char="v"/>
            </a:pPr>
            <a:endParaRPr lang="en-IN" dirty="0"/>
          </a:p>
          <a:p>
            <a:pPr lvl="1">
              <a:buFont typeface="Wingdings" panose="05000000000000000000" pitchFamily="2" charset="2"/>
              <a:buChar char="v"/>
            </a:pPr>
            <a:endParaRPr lang="en-IN" dirty="0"/>
          </a:p>
          <a:p>
            <a:pPr marL="457200" lvl="1" indent="0">
              <a:buNone/>
            </a:pPr>
            <a:endParaRPr lang="en-IN" dirty="0"/>
          </a:p>
          <a:p>
            <a:endParaRPr lang="en-IN" sz="2400" dirty="0"/>
          </a:p>
          <a:p>
            <a:pPr marL="457200" lvl="1" indent="0">
              <a:buNone/>
            </a:pPr>
            <a:endParaRPr lang="en-IN" dirty="0"/>
          </a:p>
        </p:txBody>
      </p:sp>
      <p:pic>
        <p:nvPicPr>
          <p:cNvPr id="7" name="Picture 6" descr="How to Install and Set up Android Studio on Windows? - GeeksforGeeks"/>
          <p:cNvPicPr/>
          <p:nvPr/>
        </p:nvPicPr>
        <p:blipFill>
          <a:blip r:embed="rId2">
            <a:extLst>
              <a:ext uri="{28A0092B-C50C-407E-A947-70E740481C1C}">
                <a14:useLocalDpi xmlns:a14="http://schemas.microsoft.com/office/drawing/2010/main" val="0"/>
              </a:ext>
            </a:extLst>
          </a:blip>
          <a:srcRect/>
          <a:stretch>
            <a:fillRect/>
          </a:stretch>
        </p:blipFill>
        <p:spPr bwMode="auto">
          <a:xfrm>
            <a:off x="5299587" y="2605547"/>
            <a:ext cx="3695984" cy="2070091"/>
          </a:xfrm>
          <a:prstGeom prst="rect">
            <a:avLst/>
          </a:prstGeom>
          <a:noFill/>
          <a:ln>
            <a:noFill/>
          </a:ln>
        </p:spPr>
      </p:pic>
    </p:spTree>
    <p:extLst>
      <p:ext uri="{BB962C8B-B14F-4D97-AF65-F5344CB8AC3E}">
        <p14:creationId xmlns:p14="http://schemas.microsoft.com/office/powerpoint/2010/main" val="152032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CA7B-26AD-093E-EDAA-F55AD857ADAA}"/>
              </a:ext>
            </a:extLst>
          </p:cNvPr>
          <p:cNvSpPr>
            <a:spLocks noGrp="1"/>
          </p:cNvSpPr>
          <p:nvPr>
            <p:ph type="title"/>
          </p:nvPr>
        </p:nvSpPr>
        <p:spPr/>
        <p:txBody>
          <a:bodyPr/>
          <a:lstStyle/>
          <a:p>
            <a:r>
              <a:rPr lang="en-IN" dirty="0"/>
              <a:t>Building app UI</a:t>
            </a:r>
          </a:p>
        </p:txBody>
      </p:sp>
      <p:sp>
        <p:nvSpPr>
          <p:cNvPr id="3" name="Content Placeholder 2">
            <a:extLst>
              <a:ext uri="{FF2B5EF4-FFF2-40B4-BE49-F238E27FC236}">
                <a16:creationId xmlns:a16="http://schemas.microsoft.com/office/drawing/2014/main" id="{7166B62B-DAE8-1BCB-4E64-E298FC62FCC2}"/>
              </a:ext>
            </a:extLst>
          </p:cNvPr>
          <p:cNvSpPr>
            <a:spLocks noGrp="1"/>
          </p:cNvSpPr>
          <p:nvPr>
            <p:ph idx="1"/>
          </p:nvPr>
        </p:nvSpPr>
        <p:spPr>
          <a:xfrm>
            <a:off x="199505" y="1097279"/>
            <a:ext cx="11860415" cy="5394960"/>
          </a:xfrm>
        </p:spPr>
        <p:txBody>
          <a:bodyPr>
            <a:normAutofit/>
          </a:bodyPr>
          <a:lstStyle/>
          <a:p>
            <a:r>
              <a:rPr lang="en-US" sz="2600" dirty="0">
                <a:solidFill>
                  <a:srgbClr val="1F2328"/>
                </a:solidFill>
              </a:rPr>
              <a:t>This module offers an overview of fundamentals of </a:t>
            </a:r>
            <a:r>
              <a:rPr lang="en-US" sz="2600" dirty="0" err="1">
                <a:solidFill>
                  <a:srgbClr val="1F2328"/>
                </a:solidFill>
              </a:rPr>
              <a:t>Kotlin</a:t>
            </a:r>
            <a:r>
              <a:rPr lang="en-US" sz="2600" dirty="0">
                <a:solidFill>
                  <a:srgbClr val="1F2328"/>
                </a:solidFill>
              </a:rPr>
              <a:t>, widgets in android studio, and interacting with UI.</a:t>
            </a:r>
          </a:p>
          <a:p>
            <a:r>
              <a:rPr lang="en-US" sz="2600" dirty="0">
                <a:solidFill>
                  <a:srgbClr val="1F2328"/>
                </a:solidFill>
              </a:rPr>
              <a:t>The core aspects of Kotlin comprise essential characteristics of a modern and succinct programming language, such as robust support for object-oriented programming (OOP) principles. Kotlin smoothly integrates with pre-existing Java code, offering functionalities like null safety, concise syntax, and enhanced code legibility.</a:t>
            </a:r>
          </a:p>
          <a:p>
            <a:r>
              <a:rPr lang="en-US" sz="2600" dirty="0">
                <a:solidFill>
                  <a:srgbClr val="1F2328"/>
                </a:solidFill>
              </a:rPr>
              <a:t>Object-oriented programming principles such as encapsulation, inheritance, and polymorphism are foundational concepts in Kotlin, enabling developers to create modular and maintainable code structures.</a:t>
            </a:r>
          </a:p>
          <a:p>
            <a:r>
              <a:rPr lang="en-US" sz="2600" dirty="0">
                <a:solidFill>
                  <a:srgbClr val="1F2328"/>
                </a:solidFill>
              </a:rPr>
              <a:t>Additionally, </a:t>
            </a:r>
            <a:r>
              <a:rPr lang="en-US" sz="2600" dirty="0" err="1">
                <a:solidFill>
                  <a:srgbClr val="1F2328"/>
                </a:solidFill>
              </a:rPr>
              <a:t>Kotlin</a:t>
            </a:r>
            <a:r>
              <a:rPr lang="en-US" sz="2600" dirty="0">
                <a:solidFill>
                  <a:srgbClr val="1F2328"/>
                </a:solidFill>
              </a:rPr>
              <a:t> introduces the concept of lambdas, allowing for concise and expressive functional programming.</a:t>
            </a:r>
          </a:p>
          <a:p>
            <a:r>
              <a:rPr lang="en-US" sz="2600" dirty="0">
                <a:solidFill>
                  <a:srgbClr val="1F2328"/>
                </a:solidFill>
              </a:rPr>
              <a:t>Lambdas facilitate the creation of anonymous functions, enhancing code conciseness and promoting a more functional programming style within the </a:t>
            </a:r>
            <a:r>
              <a:rPr lang="en-US" sz="2600" dirty="0" err="1">
                <a:solidFill>
                  <a:srgbClr val="1F2328"/>
                </a:solidFill>
              </a:rPr>
              <a:t>Kotlin</a:t>
            </a:r>
            <a:r>
              <a:rPr lang="en-US" sz="2600" dirty="0">
                <a:solidFill>
                  <a:srgbClr val="1F2328"/>
                </a:solidFill>
              </a:rPr>
              <a:t> language.</a:t>
            </a:r>
          </a:p>
        </p:txBody>
      </p:sp>
    </p:spTree>
    <p:extLst>
      <p:ext uri="{BB962C8B-B14F-4D97-AF65-F5344CB8AC3E}">
        <p14:creationId xmlns:p14="http://schemas.microsoft.com/office/powerpoint/2010/main" val="224823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F6C6-0D8D-F49F-A592-AACB9560313A}"/>
              </a:ext>
            </a:extLst>
          </p:cNvPr>
          <p:cNvSpPr>
            <a:spLocks noGrp="1"/>
          </p:cNvSpPr>
          <p:nvPr>
            <p:ph type="title"/>
          </p:nvPr>
        </p:nvSpPr>
        <p:spPr/>
        <p:txBody>
          <a:bodyPr/>
          <a:lstStyle/>
          <a:p>
            <a:r>
              <a:rPr lang="en-US" dirty="0"/>
              <a:t>Display lists and use Material Design</a:t>
            </a:r>
            <a:endParaRPr lang="en-IN" dirty="0"/>
          </a:p>
        </p:txBody>
      </p:sp>
      <p:sp>
        <p:nvSpPr>
          <p:cNvPr id="3" name="Content Placeholder 2">
            <a:extLst>
              <a:ext uri="{FF2B5EF4-FFF2-40B4-BE49-F238E27FC236}">
                <a16:creationId xmlns:a16="http://schemas.microsoft.com/office/drawing/2014/main" id="{7F577926-A947-61B2-3F65-C34B706924DF}"/>
              </a:ext>
            </a:extLst>
          </p:cNvPr>
          <p:cNvSpPr>
            <a:spLocks noGrp="1"/>
          </p:cNvSpPr>
          <p:nvPr>
            <p:ph idx="1"/>
          </p:nvPr>
        </p:nvSpPr>
        <p:spPr>
          <a:xfrm>
            <a:off x="199505" y="1097279"/>
            <a:ext cx="9655695" cy="5394960"/>
          </a:xfrm>
        </p:spPr>
        <p:txBody>
          <a:bodyPr>
            <a:normAutofit/>
          </a:bodyPr>
          <a:lstStyle/>
          <a:p>
            <a:r>
              <a:rPr lang="en-US" sz="2600" dirty="0"/>
              <a:t>Starting with a concise summary, this encapsulation provides an overview of key Kotlin programming concepts crucial for developers aiming to create dynamic and captivating Android applications.</a:t>
            </a:r>
          </a:p>
          <a:p>
            <a:r>
              <a:rPr lang="en-US" sz="2600" dirty="0"/>
              <a:t>From Kotlin's tidy and easily comprehensible syntax to its facilitation of asynchronous programming through coroutines, these concepts empower developers to create responsive, efficient, and feature-rich applications.</a:t>
            </a:r>
          </a:p>
          <a:p>
            <a:r>
              <a:rPr lang="en-US" sz="2600" dirty="0"/>
              <a:t>In this module, we investigate building an app with Compose that presents a scrollable list comprising both text and images.</a:t>
            </a:r>
          </a:p>
          <a:p>
            <a:r>
              <a:rPr lang="en-US" sz="2600" dirty="0"/>
              <a:t>The app's functionality involves smoothly blending text and images within a scrollable layout, illustrating fundamental techniques for crafting captivating and visually appealing user experiences.</a:t>
            </a:r>
          </a:p>
        </p:txBody>
      </p:sp>
      <p:pic>
        <p:nvPicPr>
          <p:cNvPr id="5" name="Picture 4" descr="Accessibility - Material Desig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6320" y="1259840"/>
            <a:ext cx="2052320" cy="4358640"/>
          </a:xfrm>
          <a:prstGeom prst="rect">
            <a:avLst/>
          </a:prstGeom>
          <a:noFill/>
          <a:ln>
            <a:noFill/>
          </a:ln>
        </p:spPr>
      </p:pic>
    </p:spTree>
    <p:extLst>
      <p:ext uri="{BB962C8B-B14F-4D97-AF65-F5344CB8AC3E}">
        <p14:creationId xmlns:p14="http://schemas.microsoft.com/office/powerpoint/2010/main" val="30323442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1529</Words>
  <Application>Microsoft Office PowerPoint</Application>
  <PresentationFormat>Widescreen</PresentationFormat>
  <Paragraphs>155</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Lato Extended</vt:lpstr>
      <vt:lpstr>Times New Roman</vt:lpstr>
      <vt:lpstr>Wingdings</vt:lpstr>
      <vt:lpstr>Custom Design</vt:lpstr>
      <vt:lpstr>PowerPoint Presentation</vt:lpstr>
      <vt:lpstr>Contents</vt:lpstr>
      <vt:lpstr>Introduction</vt:lpstr>
      <vt:lpstr>Introduction</vt:lpstr>
      <vt:lpstr>  Modules</vt:lpstr>
      <vt:lpstr>Dashboard</vt:lpstr>
      <vt:lpstr>Your first Android app </vt:lpstr>
      <vt:lpstr>Building app UI</vt:lpstr>
      <vt:lpstr>Display lists and use Material Design</vt:lpstr>
      <vt:lpstr>Navigation and app architecture</vt:lpstr>
      <vt:lpstr>Connect to the internet</vt:lpstr>
      <vt:lpstr>Connect to the internet</vt:lpstr>
      <vt:lpstr>Connect to the internet</vt:lpstr>
      <vt:lpstr>Data persistence</vt:lpstr>
      <vt:lpstr>Data persistence</vt:lpstr>
      <vt:lpstr>WorkManager</vt:lpstr>
      <vt:lpstr>Views and Compose</vt:lpstr>
      <vt:lpstr>Conclusion</vt:lpstr>
      <vt:lpstr>References</vt:lpstr>
      <vt:lpstr>Internship 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Bhavana Bommineni</cp:lastModifiedBy>
  <cp:revision>171</cp:revision>
  <dcterms:created xsi:type="dcterms:W3CDTF">2019-06-11T05:35:00Z</dcterms:created>
  <dcterms:modified xsi:type="dcterms:W3CDTF">2024-03-26T06:35:22Z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