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86" r:id="rId3"/>
    <p:sldMasterId id="2147483674" r:id="rId4"/>
  </p:sldMasterIdLst>
  <p:notesMasterIdLst>
    <p:notesMasterId r:id="rId20"/>
  </p:notesMasterIdLst>
  <p:handoutMasterIdLst>
    <p:handoutMasterId r:id="rId21"/>
  </p:handoutMasterIdLst>
  <p:sldIdLst>
    <p:sldId id="256" r:id="rId5"/>
    <p:sldId id="257" r:id="rId6"/>
    <p:sldId id="258" r:id="rId7"/>
    <p:sldId id="259" r:id="rId8"/>
    <p:sldId id="260" r:id="rId9"/>
    <p:sldId id="261" r:id="rId10"/>
    <p:sldId id="262" r:id="rId11"/>
    <p:sldId id="263" r:id="rId12"/>
    <p:sldId id="264" r:id="rId13"/>
    <p:sldId id="269" r:id="rId14"/>
    <p:sldId id="271" r:id="rId15"/>
    <p:sldId id="270" r:id="rId16"/>
    <p:sldId id="268" r:id="rId17"/>
    <p:sldId id="265" r:id="rId18"/>
    <p:sldId id="266" r:id="rId19"/>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41" autoAdjust="0"/>
  </p:normalViewPr>
  <p:slideViewPr>
    <p:cSldViewPr snapToGrid="0">
      <p:cViewPr varScale="1">
        <p:scale>
          <a:sx n="79" d="100"/>
          <a:sy n="79" d="100"/>
        </p:scale>
        <p:origin x="744"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3230" y="2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B7CFE5A-1444-1FDF-A348-9F4859554C0F}"/>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49C7527-64BD-E63E-A470-14401DD7B7D4}"/>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698EADBF-48AB-41C4-990E-775A920E8AED}" type="datetimeFigureOut">
              <a:rPr lang="en-IN" smtClean="0"/>
              <a:t>04-09-2023</a:t>
            </a:fld>
            <a:endParaRPr lang="en-IN"/>
          </a:p>
        </p:txBody>
      </p:sp>
      <p:sp>
        <p:nvSpPr>
          <p:cNvPr id="4" name="Footer Placeholder 3">
            <a:extLst>
              <a:ext uri="{FF2B5EF4-FFF2-40B4-BE49-F238E27FC236}">
                <a16:creationId xmlns:a16="http://schemas.microsoft.com/office/drawing/2014/main" id="{A8FCB2B8-D50B-6266-A4A0-03E49B773856}"/>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490A9EDF-382E-079D-2130-CC9872FAF2E7}"/>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0FEA5AAC-493C-49EE-AB0A-9660F2249AEA}" type="slidenum">
              <a:rPr lang="en-IN" smtClean="0"/>
              <a:t>‹#›</a:t>
            </a:fld>
            <a:endParaRPr lang="en-IN"/>
          </a:p>
        </p:txBody>
      </p:sp>
    </p:spTree>
    <p:extLst>
      <p:ext uri="{BB962C8B-B14F-4D97-AF65-F5344CB8AC3E}">
        <p14:creationId xmlns:p14="http://schemas.microsoft.com/office/powerpoint/2010/main" val="3471755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A1AF709B-33BD-491F-8C50-C13BA6E05206}" type="datetimeFigureOut">
              <a:rPr lang="en-IN" smtClean="0"/>
              <a:t>04-09-2023</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9E98E0C7-6C27-4FAE-B81D-89C454DAD24B}" type="slidenum">
              <a:rPr lang="en-IN" smtClean="0"/>
              <a:t>‹#›</a:t>
            </a:fld>
            <a:endParaRPr lang="en-IN"/>
          </a:p>
        </p:txBody>
      </p:sp>
    </p:spTree>
    <p:extLst>
      <p:ext uri="{BB962C8B-B14F-4D97-AF65-F5344CB8AC3E}">
        <p14:creationId xmlns:p14="http://schemas.microsoft.com/office/powerpoint/2010/main" val="2196460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3088" y="1336675"/>
            <a:ext cx="6413500" cy="3608388"/>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E98E0C7-6C27-4FAE-B81D-89C454DAD24B}" type="slidenum">
              <a:rPr lang="en-IN" smtClean="0"/>
              <a:t>2</a:t>
            </a:fld>
            <a:endParaRPr lang="en-IN"/>
          </a:p>
        </p:txBody>
      </p:sp>
    </p:spTree>
    <p:extLst>
      <p:ext uri="{BB962C8B-B14F-4D97-AF65-F5344CB8AC3E}">
        <p14:creationId xmlns:p14="http://schemas.microsoft.com/office/powerpoint/2010/main" val="3906897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dirty="0">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23395"/>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B4AD-5EE5-A548-0A6F-3C0952A0A54F}"/>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946692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3A80-DCC2-E195-7B54-512D1AD900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5BD25B2-1D22-4917-9AFC-5B7B583A6D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576D71E-DEB0-2ED6-62A3-A52E3ECA2D04}"/>
              </a:ext>
            </a:extLst>
          </p:cNvPr>
          <p:cNvSpPr>
            <a:spLocks noGrp="1"/>
          </p:cNvSpPr>
          <p:nvPr>
            <p:ph type="dt" sz="half" idx="10"/>
          </p:nvPr>
        </p:nvSpPr>
        <p:spPr/>
        <p:txBody>
          <a:bodyPr/>
          <a:lstStyle/>
          <a:p>
            <a:fld id="{483796CF-7417-41B1-B91A-347131BB0671}" type="datetimeFigureOut">
              <a:rPr lang="en-IN" smtClean="0"/>
              <a:t>04-09-2023</a:t>
            </a:fld>
            <a:endParaRPr lang="en-IN"/>
          </a:p>
        </p:txBody>
      </p:sp>
      <p:sp>
        <p:nvSpPr>
          <p:cNvPr id="5" name="Footer Placeholder 4">
            <a:extLst>
              <a:ext uri="{FF2B5EF4-FFF2-40B4-BE49-F238E27FC236}">
                <a16:creationId xmlns:a16="http://schemas.microsoft.com/office/drawing/2014/main" id="{90E37413-3DB1-4826-9422-E6C05AE973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CE52B1-9C80-5501-38A4-414DD8D85355}"/>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2537537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3E207-2F6F-E49F-E45A-DFF712CB8C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CE1C42-BF76-D6E6-C1B2-E4DAB25E5E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A8474D-33D6-766A-561C-87EE4AA2BE0B}"/>
              </a:ext>
            </a:extLst>
          </p:cNvPr>
          <p:cNvSpPr>
            <a:spLocks noGrp="1"/>
          </p:cNvSpPr>
          <p:nvPr>
            <p:ph type="dt" sz="half" idx="10"/>
          </p:nvPr>
        </p:nvSpPr>
        <p:spPr/>
        <p:txBody>
          <a:bodyPr/>
          <a:lstStyle/>
          <a:p>
            <a:fld id="{483796CF-7417-41B1-B91A-347131BB0671}" type="datetimeFigureOut">
              <a:rPr lang="en-IN" smtClean="0"/>
              <a:t>04-09-2023</a:t>
            </a:fld>
            <a:endParaRPr lang="en-IN"/>
          </a:p>
        </p:txBody>
      </p:sp>
      <p:sp>
        <p:nvSpPr>
          <p:cNvPr id="5" name="Footer Placeholder 4">
            <a:extLst>
              <a:ext uri="{FF2B5EF4-FFF2-40B4-BE49-F238E27FC236}">
                <a16:creationId xmlns:a16="http://schemas.microsoft.com/office/drawing/2014/main" id="{5C6C12DF-B00F-AEDB-BCB2-F88DDC7C60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BE9B78-C8CF-6E27-5514-EE0033280FC0}"/>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9549214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2BDD8-70CF-CD2D-59A6-9048699B3D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3137EEC-1D7F-136E-D7BD-89B4C86C59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3377B0-2FA6-F59D-E33C-D3C42D7B0045}"/>
              </a:ext>
            </a:extLst>
          </p:cNvPr>
          <p:cNvSpPr>
            <a:spLocks noGrp="1"/>
          </p:cNvSpPr>
          <p:nvPr>
            <p:ph type="dt" sz="half" idx="10"/>
          </p:nvPr>
        </p:nvSpPr>
        <p:spPr/>
        <p:txBody>
          <a:bodyPr/>
          <a:lstStyle/>
          <a:p>
            <a:fld id="{483796CF-7417-41B1-B91A-347131BB0671}" type="datetimeFigureOut">
              <a:rPr lang="en-IN" smtClean="0"/>
              <a:t>04-09-2023</a:t>
            </a:fld>
            <a:endParaRPr lang="en-IN"/>
          </a:p>
        </p:txBody>
      </p:sp>
      <p:sp>
        <p:nvSpPr>
          <p:cNvPr id="5" name="Footer Placeholder 4">
            <a:extLst>
              <a:ext uri="{FF2B5EF4-FFF2-40B4-BE49-F238E27FC236}">
                <a16:creationId xmlns:a16="http://schemas.microsoft.com/office/drawing/2014/main" id="{CB8BF77D-1C09-9CFC-FBC1-A894961041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65CB19-7E15-DDC5-1F2E-4A81DDBE8E45}"/>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1771173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8348C-07D9-099B-2460-2985843081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C02D27-29B4-41DC-209A-53DFA87728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3390FD-BC43-4FF7-08CA-B3B8BB0B99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D7E2CF7-FA89-84CE-3BBD-F61CEFAD052A}"/>
              </a:ext>
            </a:extLst>
          </p:cNvPr>
          <p:cNvSpPr>
            <a:spLocks noGrp="1"/>
          </p:cNvSpPr>
          <p:nvPr>
            <p:ph type="dt" sz="half" idx="10"/>
          </p:nvPr>
        </p:nvSpPr>
        <p:spPr/>
        <p:txBody>
          <a:bodyPr/>
          <a:lstStyle/>
          <a:p>
            <a:fld id="{483796CF-7417-41B1-B91A-347131BB0671}" type="datetimeFigureOut">
              <a:rPr lang="en-IN" smtClean="0"/>
              <a:t>04-09-2023</a:t>
            </a:fld>
            <a:endParaRPr lang="en-IN"/>
          </a:p>
        </p:txBody>
      </p:sp>
      <p:sp>
        <p:nvSpPr>
          <p:cNvPr id="6" name="Footer Placeholder 5">
            <a:extLst>
              <a:ext uri="{FF2B5EF4-FFF2-40B4-BE49-F238E27FC236}">
                <a16:creationId xmlns:a16="http://schemas.microsoft.com/office/drawing/2014/main" id="{5175C7FB-9B9A-1B06-EBE3-76C8AD1F8C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87BAF3-6C48-7471-B93A-24D844245786}"/>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3273286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610D9-06A7-1527-5C8B-E7E40A45DA4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45C4CD-4AEF-43C5-D368-6EAB7EDAE5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173D09-542C-0914-960E-D473DE8FE9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307B10-D2D5-6A5C-220D-3CFEAF4945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CCE396-F423-9125-FA2D-FCDBB2357F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B4DA5B-48CA-8130-8A35-9F15EA46D428}"/>
              </a:ext>
            </a:extLst>
          </p:cNvPr>
          <p:cNvSpPr>
            <a:spLocks noGrp="1"/>
          </p:cNvSpPr>
          <p:nvPr>
            <p:ph type="dt" sz="half" idx="10"/>
          </p:nvPr>
        </p:nvSpPr>
        <p:spPr/>
        <p:txBody>
          <a:bodyPr/>
          <a:lstStyle/>
          <a:p>
            <a:fld id="{483796CF-7417-41B1-B91A-347131BB0671}" type="datetimeFigureOut">
              <a:rPr lang="en-IN" smtClean="0"/>
              <a:t>04-09-2023</a:t>
            </a:fld>
            <a:endParaRPr lang="en-IN"/>
          </a:p>
        </p:txBody>
      </p:sp>
      <p:sp>
        <p:nvSpPr>
          <p:cNvPr id="8" name="Footer Placeholder 7">
            <a:extLst>
              <a:ext uri="{FF2B5EF4-FFF2-40B4-BE49-F238E27FC236}">
                <a16:creationId xmlns:a16="http://schemas.microsoft.com/office/drawing/2014/main" id="{0AB9F604-99EA-E086-8EBA-F2ECAEB3CC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69C82A8-2586-A53F-4EFD-8415EB02F4F2}"/>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12328811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EE37C-288F-1C22-BB8C-121ACD5435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B00ED8-C486-E725-5557-F7F6931EFFF9}"/>
              </a:ext>
            </a:extLst>
          </p:cNvPr>
          <p:cNvSpPr>
            <a:spLocks noGrp="1"/>
          </p:cNvSpPr>
          <p:nvPr>
            <p:ph type="dt" sz="half" idx="10"/>
          </p:nvPr>
        </p:nvSpPr>
        <p:spPr/>
        <p:txBody>
          <a:bodyPr/>
          <a:lstStyle/>
          <a:p>
            <a:fld id="{483796CF-7417-41B1-B91A-347131BB0671}" type="datetimeFigureOut">
              <a:rPr lang="en-IN" smtClean="0"/>
              <a:t>04-09-2023</a:t>
            </a:fld>
            <a:endParaRPr lang="en-IN"/>
          </a:p>
        </p:txBody>
      </p:sp>
      <p:sp>
        <p:nvSpPr>
          <p:cNvPr id="4" name="Footer Placeholder 3">
            <a:extLst>
              <a:ext uri="{FF2B5EF4-FFF2-40B4-BE49-F238E27FC236}">
                <a16:creationId xmlns:a16="http://schemas.microsoft.com/office/drawing/2014/main" id="{61F5A62A-1298-F33F-1232-32D28BA827F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853D625-3DE8-6E41-63D8-AF4A8ABEF739}"/>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31639419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CA8BAA-CEAC-7386-03EE-65363A625D72}"/>
              </a:ext>
            </a:extLst>
          </p:cNvPr>
          <p:cNvSpPr>
            <a:spLocks noGrp="1"/>
          </p:cNvSpPr>
          <p:nvPr>
            <p:ph type="dt" sz="half" idx="10"/>
          </p:nvPr>
        </p:nvSpPr>
        <p:spPr/>
        <p:txBody>
          <a:bodyPr/>
          <a:lstStyle/>
          <a:p>
            <a:fld id="{483796CF-7417-41B1-B91A-347131BB0671}" type="datetimeFigureOut">
              <a:rPr lang="en-IN" smtClean="0"/>
              <a:t>04-09-2023</a:t>
            </a:fld>
            <a:endParaRPr lang="en-IN"/>
          </a:p>
        </p:txBody>
      </p:sp>
      <p:sp>
        <p:nvSpPr>
          <p:cNvPr id="3" name="Footer Placeholder 2">
            <a:extLst>
              <a:ext uri="{FF2B5EF4-FFF2-40B4-BE49-F238E27FC236}">
                <a16:creationId xmlns:a16="http://schemas.microsoft.com/office/drawing/2014/main" id="{87A4D6AB-0605-E62B-BCF2-0EB7D6AA9A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B2F3880-C2F5-5DB8-2FFF-6856C12F5008}"/>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3238080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2617A-BE4D-6EAA-31D6-18FE7231C4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1135CE-C369-A730-9F03-D5A5F6F2FE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B4959E-F820-EAE3-94AD-0C5AA16123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5D3573-2F10-9537-8991-02D3EB4F986E}"/>
              </a:ext>
            </a:extLst>
          </p:cNvPr>
          <p:cNvSpPr>
            <a:spLocks noGrp="1"/>
          </p:cNvSpPr>
          <p:nvPr>
            <p:ph type="dt" sz="half" idx="10"/>
          </p:nvPr>
        </p:nvSpPr>
        <p:spPr/>
        <p:txBody>
          <a:bodyPr/>
          <a:lstStyle/>
          <a:p>
            <a:fld id="{483796CF-7417-41B1-B91A-347131BB0671}" type="datetimeFigureOut">
              <a:rPr lang="en-IN" smtClean="0"/>
              <a:t>04-09-2023</a:t>
            </a:fld>
            <a:endParaRPr lang="en-IN"/>
          </a:p>
        </p:txBody>
      </p:sp>
      <p:sp>
        <p:nvSpPr>
          <p:cNvPr id="6" name="Footer Placeholder 5">
            <a:extLst>
              <a:ext uri="{FF2B5EF4-FFF2-40B4-BE49-F238E27FC236}">
                <a16:creationId xmlns:a16="http://schemas.microsoft.com/office/drawing/2014/main" id="{93D0399C-578E-9711-70F1-39D2E78997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7DAA75-AE01-52E3-CAB4-97B3114743A4}"/>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14680196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4B2FD-B964-B727-2C1E-00B86EE0E8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48C2B8-9699-06F2-F164-CFAE401F07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1FCF52D-A852-74F8-B85A-05AD674577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47AAC-D912-6BAF-79DC-255E6B2B2E70}"/>
              </a:ext>
            </a:extLst>
          </p:cNvPr>
          <p:cNvSpPr>
            <a:spLocks noGrp="1"/>
          </p:cNvSpPr>
          <p:nvPr>
            <p:ph type="dt" sz="half" idx="10"/>
          </p:nvPr>
        </p:nvSpPr>
        <p:spPr/>
        <p:txBody>
          <a:bodyPr/>
          <a:lstStyle/>
          <a:p>
            <a:fld id="{483796CF-7417-41B1-B91A-347131BB0671}" type="datetimeFigureOut">
              <a:rPr lang="en-IN" smtClean="0"/>
              <a:t>04-09-2023</a:t>
            </a:fld>
            <a:endParaRPr lang="en-IN"/>
          </a:p>
        </p:txBody>
      </p:sp>
      <p:sp>
        <p:nvSpPr>
          <p:cNvPr id="6" name="Footer Placeholder 5">
            <a:extLst>
              <a:ext uri="{FF2B5EF4-FFF2-40B4-BE49-F238E27FC236}">
                <a16:creationId xmlns:a16="http://schemas.microsoft.com/office/drawing/2014/main" id="{C56C0BE5-1168-89C6-E68C-8B9304BB09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C99CA1-0390-8C4C-5F7A-36A1185A0D5C}"/>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1488689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25F4E-66A0-C203-856F-D8CD51A71C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109B0A-25AA-621B-F2AF-55FBF1CDEB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22FAC9-5CCC-3164-10EB-B22F66331BBD}"/>
              </a:ext>
            </a:extLst>
          </p:cNvPr>
          <p:cNvSpPr>
            <a:spLocks noGrp="1"/>
          </p:cNvSpPr>
          <p:nvPr>
            <p:ph type="dt" sz="half" idx="10"/>
          </p:nvPr>
        </p:nvSpPr>
        <p:spPr/>
        <p:txBody>
          <a:bodyPr/>
          <a:lstStyle/>
          <a:p>
            <a:fld id="{483796CF-7417-41B1-B91A-347131BB0671}" type="datetimeFigureOut">
              <a:rPr lang="en-IN" smtClean="0"/>
              <a:t>04-09-2023</a:t>
            </a:fld>
            <a:endParaRPr lang="en-IN"/>
          </a:p>
        </p:txBody>
      </p:sp>
      <p:sp>
        <p:nvSpPr>
          <p:cNvPr id="5" name="Footer Placeholder 4">
            <a:extLst>
              <a:ext uri="{FF2B5EF4-FFF2-40B4-BE49-F238E27FC236}">
                <a16:creationId xmlns:a16="http://schemas.microsoft.com/office/drawing/2014/main" id="{EC5863B9-F2A5-7A93-106C-1AE32166C2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723FE7-7653-D14E-9276-DDE836C5688A}"/>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3423443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B54381-D1E0-DA67-2786-AF13701A98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2E12DB-C2AB-F2EF-EAA5-1039705AB9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636D5E-359A-8B32-4F58-11FC13A0AE3A}"/>
              </a:ext>
            </a:extLst>
          </p:cNvPr>
          <p:cNvSpPr>
            <a:spLocks noGrp="1"/>
          </p:cNvSpPr>
          <p:nvPr>
            <p:ph type="dt" sz="half" idx="10"/>
          </p:nvPr>
        </p:nvSpPr>
        <p:spPr/>
        <p:txBody>
          <a:bodyPr/>
          <a:lstStyle/>
          <a:p>
            <a:fld id="{483796CF-7417-41B1-B91A-347131BB0671}" type="datetimeFigureOut">
              <a:rPr lang="en-IN" smtClean="0"/>
              <a:t>04-09-2023</a:t>
            </a:fld>
            <a:endParaRPr lang="en-IN"/>
          </a:p>
        </p:txBody>
      </p:sp>
      <p:sp>
        <p:nvSpPr>
          <p:cNvPr id="5" name="Footer Placeholder 4">
            <a:extLst>
              <a:ext uri="{FF2B5EF4-FFF2-40B4-BE49-F238E27FC236}">
                <a16:creationId xmlns:a16="http://schemas.microsoft.com/office/drawing/2014/main" id="{A8FC4ED4-1A91-6DBA-A726-18BF16FD89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3874BE-6F99-17A6-841D-A92D58D5E100}"/>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1731673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A9F18-CDB1-42E7-191B-B5FA5CB130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126A1D-80BD-F40F-B762-E0BC1A3F69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E03644-E1BA-0240-9DAE-3F0DE36E33C8}"/>
              </a:ext>
            </a:extLst>
          </p:cNvPr>
          <p:cNvSpPr>
            <a:spLocks noGrp="1"/>
          </p:cNvSpPr>
          <p:nvPr>
            <p:ph type="dt" sz="half" idx="10"/>
          </p:nvPr>
        </p:nvSpPr>
        <p:spPr/>
        <p:txBody>
          <a:bodyPr/>
          <a:lstStyle/>
          <a:p>
            <a:fld id="{516599E1-EC2A-4D22-8220-D6ADF4A38050}" type="datetimeFigureOut">
              <a:rPr lang="en-IN" smtClean="0"/>
              <a:t>04-09-2023</a:t>
            </a:fld>
            <a:endParaRPr lang="en-IN"/>
          </a:p>
        </p:txBody>
      </p:sp>
      <p:sp>
        <p:nvSpPr>
          <p:cNvPr id="5" name="Footer Placeholder 4">
            <a:extLst>
              <a:ext uri="{FF2B5EF4-FFF2-40B4-BE49-F238E27FC236}">
                <a16:creationId xmlns:a16="http://schemas.microsoft.com/office/drawing/2014/main" id="{30B91001-DC61-0E54-58C7-B2A102316C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460492-4E5A-6579-F95D-0BD9AAA2AB0E}"/>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3034702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F1876-C879-5FDB-ED05-3DFA44A5A9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BCA9CD-DCAD-C1B8-8DFC-CE869C7BE5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0B9991-DAD1-1070-7D08-8AC59297310B}"/>
              </a:ext>
            </a:extLst>
          </p:cNvPr>
          <p:cNvSpPr>
            <a:spLocks noGrp="1"/>
          </p:cNvSpPr>
          <p:nvPr>
            <p:ph type="dt" sz="half" idx="10"/>
          </p:nvPr>
        </p:nvSpPr>
        <p:spPr/>
        <p:txBody>
          <a:bodyPr/>
          <a:lstStyle/>
          <a:p>
            <a:fld id="{516599E1-EC2A-4D22-8220-D6ADF4A38050}" type="datetimeFigureOut">
              <a:rPr lang="en-IN" smtClean="0"/>
              <a:t>04-09-2023</a:t>
            </a:fld>
            <a:endParaRPr lang="en-IN"/>
          </a:p>
        </p:txBody>
      </p:sp>
      <p:sp>
        <p:nvSpPr>
          <p:cNvPr id="5" name="Footer Placeholder 4">
            <a:extLst>
              <a:ext uri="{FF2B5EF4-FFF2-40B4-BE49-F238E27FC236}">
                <a16:creationId xmlns:a16="http://schemas.microsoft.com/office/drawing/2014/main" id="{42694F12-A5EF-3AE6-D172-CC4029B66E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C38013-CCE9-6350-4D56-49AB92256F9C}"/>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9575751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3674F-EB78-4F2A-0E0F-00E624BFC4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2678BE-966B-CCA7-811C-4DD4AF3C61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373EA9-3ABE-41E1-02F2-7EE906F17B43}"/>
              </a:ext>
            </a:extLst>
          </p:cNvPr>
          <p:cNvSpPr>
            <a:spLocks noGrp="1"/>
          </p:cNvSpPr>
          <p:nvPr>
            <p:ph type="dt" sz="half" idx="10"/>
          </p:nvPr>
        </p:nvSpPr>
        <p:spPr/>
        <p:txBody>
          <a:bodyPr/>
          <a:lstStyle/>
          <a:p>
            <a:fld id="{516599E1-EC2A-4D22-8220-D6ADF4A38050}" type="datetimeFigureOut">
              <a:rPr lang="en-IN" smtClean="0"/>
              <a:t>04-09-2023</a:t>
            </a:fld>
            <a:endParaRPr lang="en-IN"/>
          </a:p>
        </p:txBody>
      </p:sp>
      <p:sp>
        <p:nvSpPr>
          <p:cNvPr id="5" name="Footer Placeholder 4">
            <a:extLst>
              <a:ext uri="{FF2B5EF4-FFF2-40B4-BE49-F238E27FC236}">
                <a16:creationId xmlns:a16="http://schemas.microsoft.com/office/drawing/2014/main" id="{C32B147D-024E-D279-BDEA-376CD0573D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C934AF-6D6F-A711-0431-C03B94D7D5D5}"/>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2630422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A4D28-16AE-485A-62B3-0C15C1C0CD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8C41F5-5DB1-02C5-FEA1-619BA55CFD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78A0DD-47B9-96FD-07DC-FDD0628D49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126E29-0DCB-8DA7-DD3E-1D8B7F982892}"/>
              </a:ext>
            </a:extLst>
          </p:cNvPr>
          <p:cNvSpPr>
            <a:spLocks noGrp="1"/>
          </p:cNvSpPr>
          <p:nvPr>
            <p:ph type="dt" sz="half" idx="10"/>
          </p:nvPr>
        </p:nvSpPr>
        <p:spPr/>
        <p:txBody>
          <a:bodyPr/>
          <a:lstStyle/>
          <a:p>
            <a:fld id="{516599E1-EC2A-4D22-8220-D6ADF4A38050}" type="datetimeFigureOut">
              <a:rPr lang="en-IN" smtClean="0"/>
              <a:t>04-09-2023</a:t>
            </a:fld>
            <a:endParaRPr lang="en-IN"/>
          </a:p>
        </p:txBody>
      </p:sp>
      <p:sp>
        <p:nvSpPr>
          <p:cNvPr id="6" name="Footer Placeholder 5">
            <a:extLst>
              <a:ext uri="{FF2B5EF4-FFF2-40B4-BE49-F238E27FC236}">
                <a16:creationId xmlns:a16="http://schemas.microsoft.com/office/drawing/2014/main" id="{0F8C780C-446A-ABAC-6130-2790BE866F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758257-FCED-0E9A-2A18-23AFC0A6ADFF}"/>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9795140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DC60-9E43-2540-53FF-7DB79D3735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A2A8C7-2FF8-7537-2A8A-5E5AEB6524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F63E7E-19D5-254F-B1D0-A44DD1AD2A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6145D1-9E46-FB24-62FD-C3B8088941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20CFC3-0AA6-47C7-1689-F290DA8AFC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A104F4-CF2E-D581-9594-B0BA09BFC447}"/>
              </a:ext>
            </a:extLst>
          </p:cNvPr>
          <p:cNvSpPr>
            <a:spLocks noGrp="1"/>
          </p:cNvSpPr>
          <p:nvPr>
            <p:ph type="dt" sz="half" idx="10"/>
          </p:nvPr>
        </p:nvSpPr>
        <p:spPr/>
        <p:txBody>
          <a:bodyPr/>
          <a:lstStyle/>
          <a:p>
            <a:fld id="{516599E1-EC2A-4D22-8220-D6ADF4A38050}" type="datetimeFigureOut">
              <a:rPr lang="en-IN" smtClean="0"/>
              <a:t>04-09-2023</a:t>
            </a:fld>
            <a:endParaRPr lang="en-IN"/>
          </a:p>
        </p:txBody>
      </p:sp>
      <p:sp>
        <p:nvSpPr>
          <p:cNvPr id="8" name="Footer Placeholder 7">
            <a:extLst>
              <a:ext uri="{FF2B5EF4-FFF2-40B4-BE49-F238E27FC236}">
                <a16:creationId xmlns:a16="http://schemas.microsoft.com/office/drawing/2014/main" id="{239CE8DF-8213-C6FB-2B62-FFBE7AFE885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E550B73-80F3-931E-729F-1F2C6E59DBBD}"/>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21663856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E6532-0279-3866-9487-8C06F8DB2D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D1812C-3C02-8DD2-5880-503313BC7A75}"/>
              </a:ext>
            </a:extLst>
          </p:cNvPr>
          <p:cNvSpPr>
            <a:spLocks noGrp="1"/>
          </p:cNvSpPr>
          <p:nvPr>
            <p:ph type="dt" sz="half" idx="10"/>
          </p:nvPr>
        </p:nvSpPr>
        <p:spPr/>
        <p:txBody>
          <a:bodyPr/>
          <a:lstStyle/>
          <a:p>
            <a:fld id="{516599E1-EC2A-4D22-8220-D6ADF4A38050}" type="datetimeFigureOut">
              <a:rPr lang="en-IN" smtClean="0"/>
              <a:t>04-09-2023</a:t>
            </a:fld>
            <a:endParaRPr lang="en-IN"/>
          </a:p>
        </p:txBody>
      </p:sp>
      <p:sp>
        <p:nvSpPr>
          <p:cNvPr id="4" name="Footer Placeholder 3">
            <a:extLst>
              <a:ext uri="{FF2B5EF4-FFF2-40B4-BE49-F238E27FC236}">
                <a16:creationId xmlns:a16="http://schemas.microsoft.com/office/drawing/2014/main" id="{5F46D468-0F05-3A21-B8AC-449B07B57A8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F94B48-A4AE-8D6A-7AF4-85F963562212}"/>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56165693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045146-61A7-1104-9760-EDF04F1C603D}"/>
              </a:ext>
            </a:extLst>
          </p:cNvPr>
          <p:cNvSpPr>
            <a:spLocks noGrp="1"/>
          </p:cNvSpPr>
          <p:nvPr>
            <p:ph type="dt" sz="half" idx="10"/>
          </p:nvPr>
        </p:nvSpPr>
        <p:spPr/>
        <p:txBody>
          <a:bodyPr/>
          <a:lstStyle/>
          <a:p>
            <a:fld id="{516599E1-EC2A-4D22-8220-D6ADF4A38050}" type="datetimeFigureOut">
              <a:rPr lang="en-IN" smtClean="0"/>
              <a:t>04-09-2023</a:t>
            </a:fld>
            <a:endParaRPr lang="en-IN"/>
          </a:p>
        </p:txBody>
      </p:sp>
      <p:sp>
        <p:nvSpPr>
          <p:cNvPr id="3" name="Footer Placeholder 2">
            <a:extLst>
              <a:ext uri="{FF2B5EF4-FFF2-40B4-BE49-F238E27FC236}">
                <a16:creationId xmlns:a16="http://schemas.microsoft.com/office/drawing/2014/main" id="{3642B27D-939B-DBEE-3FD7-CBC9777293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59DE19B-A61F-91BA-1FE4-738466B6703A}"/>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245843169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BF509-42D1-9C61-2EF6-5A13A3698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A32BC3D-3F12-44D7-A192-90C648AC3F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F46853D-F93B-5988-C3FA-77F9EB9CB0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1BB4E2-3551-B745-D5C6-053D445839B4}"/>
              </a:ext>
            </a:extLst>
          </p:cNvPr>
          <p:cNvSpPr>
            <a:spLocks noGrp="1"/>
          </p:cNvSpPr>
          <p:nvPr>
            <p:ph type="dt" sz="half" idx="10"/>
          </p:nvPr>
        </p:nvSpPr>
        <p:spPr/>
        <p:txBody>
          <a:bodyPr/>
          <a:lstStyle/>
          <a:p>
            <a:fld id="{516599E1-EC2A-4D22-8220-D6ADF4A38050}" type="datetimeFigureOut">
              <a:rPr lang="en-IN" smtClean="0"/>
              <a:t>04-09-2023</a:t>
            </a:fld>
            <a:endParaRPr lang="en-IN"/>
          </a:p>
        </p:txBody>
      </p:sp>
      <p:sp>
        <p:nvSpPr>
          <p:cNvPr id="6" name="Footer Placeholder 5">
            <a:extLst>
              <a:ext uri="{FF2B5EF4-FFF2-40B4-BE49-F238E27FC236}">
                <a16:creationId xmlns:a16="http://schemas.microsoft.com/office/drawing/2014/main" id="{F2E054F1-A29F-0A3D-0430-04C62B3588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320793-61C5-D267-45A2-36EB09C7D229}"/>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352709045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6C2E7-85F8-4BFF-7527-5B55999E00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584C79-68EB-392C-4D10-9BEEB1E22A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80BE02C-7E50-5A4D-58A4-2011FC17D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B26E84-FB55-7900-1EA3-C67328133347}"/>
              </a:ext>
            </a:extLst>
          </p:cNvPr>
          <p:cNvSpPr>
            <a:spLocks noGrp="1"/>
          </p:cNvSpPr>
          <p:nvPr>
            <p:ph type="dt" sz="half" idx="10"/>
          </p:nvPr>
        </p:nvSpPr>
        <p:spPr/>
        <p:txBody>
          <a:bodyPr/>
          <a:lstStyle/>
          <a:p>
            <a:fld id="{516599E1-EC2A-4D22-8220-D6ADF4A38050}" type="datetimeFigureOut">
              <a:rPr lang="en-IN" smtClean="0"/>
              <a:t>04-09-2023</a:t>
            </a:fld>
            <a:endParaRPr lang="en-IN"/>
          </a:p>
        </p:txBody>
      </p:sp>
      <p:sp>
        <p:nvSpPr>
          <p:cNvPr id="6" name="Footer Placeholder 5">
            <a:extLst>
              <a:ext uri="{FF2B5EF4-FFF2-40B4-BE49-F238E27FC236}">
                <a16:creationId xmlns:a16="http://schemas.microsoft.com/office/drawing/2014/main" id="{0EA2EB09-CA41-5A5E-8A9B-6B1FA7D6C5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C1E71C-FEE5-FABE-E64E-09C5F6C0FBF8}"/>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422352954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B9E81-F719-42A5-B65D-776FBE0C8E6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E166A3-5E50-5BD3-AB2D-791381976B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75879A-6F9D-7B28-2B20-7C6EE1BD74B6}"/>
              </a:ext>
            </a:extLst>
          </p:cNvPr>
          <p:cNvSpPr>
            <a:spLocks noGrp="1"/>
          </p:cNvSpPr>
          <p:nvPr>
            <p:ph type="dt" sz="half" idx="10"/>
          </p:nvPr>
        </p:nvSpPr>
        <p:spPr/>
        <p:txBody>
          <a:bodyPr/>
          <a:lstStyle/>
          <a:p>
            <a:fld id="{516599E1-EC2A-4D22-8220-D6ADF4A38050}" type="datetimeFigureOut">
              <a:rPr lang="en-IN" smtClean="0"/>
              <a:t>04-09-2023</a:t>
            </a:fld>
            <a:endParaRPr lang="en-IN"/>
          </a:p>
        </p:txBody>
      </p:sp>
      <p:sp>
        <p:nvSpPr>
          <p:cNvPr id="5" name="Footer Placeholder 4">
            <a:extLst>
              <a:ext uri="{FF2B5EF4-FFF2-40B4-BE49-F238E27FC236}">
                <a16:creationId xmlns:a16="http://schemas.microsoft.com/office/drawing/2014/main" id="{F6057EDB-927D-528A-6046-4AA9C5307E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EA3360-E8ED-FA5F-A7C4-7E49F287AF1E}"/>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31741288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B3414E-2E7A-595E-C449-CA4212B7AF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E5B3AF-730A-478A-9CB3-EE3A24DDD5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81234A-561E-204C-F61C-07C3611EE5EE}"/>
              </a:ext>
            </a:extLst>
          </p:cNvPr>
          <p:cNvSpPr>
            <a:spLocks noGrp="1"/>
          </p:cNvSpPr>
          <p:nvPr>
            <p:ph type="dt" sz="half" idx="10"/>
          </p:nvPr>
        </p:nvSpPr>
        <p:spPr/>
        <p:txBody>
          <a:bodyPr/>
          <a:lstStyle/>
          <a:p>
            <a:fld id="{516599E1-EC2A-4D22-8220-D6ADF4A38050}" type="datetimeFigureOut">
              <a:rPr lang="en-IN" smtClean="0"/>
              <a:t>04-09-2023</a:t>
            </a:fld>
            <a:endParaRPr lang="en-IN"/>
          </a:p>
        </p:txBody>
      </p:sp>
      <p:sp>
        <p:nvSpPr>
          <p:cNvPr id="5" name="Footer Placeholder 4">
            <a:extLst>
              <a:ext uri="{FF2B5EF4-FFF2-40B4-BE49-F238E27FC236}">
                <a16:creationId xmlns:a16="http://schemas.microsoft.com/office/drawing/2014/main" id="{62525E3B-442E-262B-93B2-306805CE31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937EC8-BCAE-A05B-6137-89DFBAA183D9}"/>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392649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Click to edit Master title style</a:t>
            </a:r>
            <a:endParaRPr lang="en-US" sz="4400" b="0" strike="noStrike" spc="-1" dirty="0">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dirty="0">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dirty="0">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dirty="0">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dirty="0">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Dept. of Computer Science and Engineering</a:t>
            </a:r>
            <a:endParaRPr lang="en-IN" sz="1600" b="0" strike="noStrike" spc="-1">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smtClean="0">
                <a:solidFill>
                  <a:srgbClr val="002060"/>
                </a:solidFill>
                <a:latin typeface="Times New Roman"/>
              </a:rPr>
              <a:t>‹#›</a:t>
            </a:fld>
            <a:endParaRPr lang="en-IN" sz="1600" b="0" strike="noStrike" spc="-1" dirty="0">
              <a:latin typeface="Arial"/>
            </a:endParaRPr>
          </a:p>
        </p:txBody>
      </p:sp>
      <p:sp>
        <p:nvSpPr>
          <p:cNvPr id="48" name="Date Placeholder 3"/>
          <p:cNvSpPr/>
          <p:nvPr userDrawn="1"/>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spc="-1" dirty="0">
                <a:solidFill>
                  <a:schemeClr val="bg1"/>
                </a:solidFill>
                <a:latin typeface="Times New Roman" panose="02020603050405020304" pitchFamily="18" charset="0"/>
                <a:cs typeface="Times New Roman" panose="02020603050405020304" pitchFamily="18" charset="0"/>
              </a:rPr>
              <a:t>The Cloud we share: Access Control on Symmetrically Encrypted Data in Untrusted Clouds</a:t>
            </a:r>
            <a:endParaRPr lang="en-IN" sz="1600" b="0" strike="noStrike" spc="-1" dirty="0">
              <a:solidFill>
                <a:schemeClr val="bg1"/>
              </a:solidFill>
              <a:latin typeface="Times New Roman" panose="02020603050405020304" pitchFamily="18" charset="0"/>
              <a:cs typeface="Times New Roman" panose="02020603050405020304" pitchFamily="18" charset="0"/>
            </a:endParaRPr>
          </a:p>
        </p:txBody>
      </p:sp>
      <p:pic>
        <p:nvPicPr>
          <p:cNvPr id="49" name="Picture 5"/>
          <p:cNvPicPr/>
          <p:nvPr/>
        </p:nvPicPr>
        <p:blipFill>
          <a:blip r:embed="rId15"/>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A – 1</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98"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44D584-10DA-036C-2E98-695A82B95E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FEFB01-0941-379A-5203-91C052648F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39F10C-2117-A92D-0903-818F374E03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796CF-7417-41B1-B91A-347131BB0671}" type="datetimeFigureOut">
              <a:rPr lang="en-IN" smtClean="0"/>
              <a:t>04-09-2023</a:t>
            </a:fld>
            <a:endParaRPr lang="en-IN"/>
          </a:p>
        </p:txBody>
      </p:sp>
      <p:sp>
        <p:nvSpPr>
          <p:cNvPr id="5" name="Footer Placeholder 4">
            <a:extLst>
              <a:ext uri="{FF2B5EF4-FFF2-40B4-BE49-F238E27FC236}">
                <a16:creationId xmlns:a16="http://schemas.microsoft.com/office/drawing/2014/main" id="{F22C7015-AB10-2966-F8D5-2C81D4F854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A7EE36-B08D-0629-C0A5-7972A7D4C8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D67926-7307-47B7-B00F-9A7008971E0F}" type="slidenum">
              <a:rPr lang="en-IN" smtClean="0"/>
              <a:t>‹#›</a:t>
            </a:fld>
            <a:endParaRPr lang="en-IN"/>
          </a:p>
        </p:txBody>
      </p:sp>
    </p:spTree>
    <p:extLst>
      <p:ext uri="{BB962C8B-B14F-4D97-AF65-F5344CB8AC3E}">
        <p14:creationId xmlns:p14="http://schemas.microsoft.com/office/powerpoint/2010/main" val="10249966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F6E5CB-3109-9B0E-1F98-8DB60F3A4C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0966C0-42AD-C0EC-A627-67BBB9DD07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F63992-68C7-7EC2-8426-B1B2D48EEC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599E1-EC2A-4D22-8220-D6ADF4A38050}" type="datetimeFigureOut">
              <a:rPr lang="en-IN" smtClean="0"/>
              <a:t>04-09-2023</a:t>
            </a:fld>
            <a:endParaRPr lang="en-IN"/>
          </a:p>
        </p:txBody>
      </p:sp>
      <p:sp>
        <p:nvSpPr>
          <p:cNvPr id="5" name="Footer Placeholder 4">
            <a:extLst>
              <a:ext uri="{FF2B5EF4-FFF2-40B4-BE49-F238E27FC236}">
                <a16:creationId xmlns:a16="http://schemas.microsoft.com/office/drawing/2014/main" id="{C05281AC-4086-D945-9FCA-6DDA2E2A94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38BF5F1-630B-B03E-EE29-36E2C321CF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32D575-5940-4A4E-B55F-21FF28CC24D9}" type="slidenum">
              <a:rPr lang="en-IN" smtClean="0"/>
              <a:t>‹#›</a:t>
            </a:fld>
            <a:endParaRPr lang="en-IN"/>
          </a:p>
        </p:txBody>
      </p:sp>
    </p:spTree>
    <p:extLst>
      <p:ext uri="{BB962C8B-B14F-4D97-AF65-F5344CB8AC3E}">
        <p14:creationId xmlns:p14="http://schemas.microsoft.com/office/powerpoint/2010/main" val="1864823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eeexplore.ieee.org/document/4223236" TargetMode="External"/><Relationship Id="rId2" Type="http://schemas.openxmlformats.org/officeDocument/2006/relationships/hyperlink" Target="https://eprint.iacr.org/2012/052"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RIT-CSE/CRYPTOGRAPHY.git" TargetMode="External"/><Relationship Id="rId2" Type="http://schemas.openxmlformats.org/officeDocument/2006/relationships/image" Target="../media/image4.jpeg"/><Relationship Id="rId1" Type="http://schemas.openxmlformats.org/officeDocument/2006/relationships/slideLayout" Target="../slideLayouts/slideLayout13.xml"/><Relationship Id="rId4" Type="http://schemas.openxmlformats.org/officeDocument/2006/relationships/slide" Target="slide14.xml"/></Relationships>
</file>

<file path=ppt/slides/_rels/slide1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hyperlink" Target="https://github.com/SRIT-CSE/CRYPTOGRAPHY.git" TargetMode="Externa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hyperlink" Target="https://github.com/SRIT-CSE/CRYPTOGRAPHY.git" TargetMode="Externa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RIT-CSE/CRYPTOGRAPHY.git" TargetMode="External"/><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slide" Target="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ieeexplore.ieee.org/document/4223236" TargetMode="External"/><Relationship Id="rId2" Type="http://schemas.openxmlformats.org/officeDocument/2006/relationships/hyperlink" Target="https://www.researchgate.net/publication/317270791_Searchable_Symmetric_Encryption_Designs_and_Challenges" TargetMode="External"/><Relationship Id="rId1" Type="http://schemas.openxmlformats.org/officeDocument/2006/relationships/slideLayout" Target="../slideLayouts/slideLayout13.xml"/><Relationship Id="rId4" Type="http://schemas.openxmlformats.org/officeDocument/2006/relationships/hyperlink" Target="https://ieeexplore.ieee.org/document/9261340/references#referenc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6095700" y="1636560"/>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lnSpcReduction="10000"/>
          </a:bodyPr>
          <a:lstStyle/>
          <a:p>
            <a:pPr algn="ctr">
              <a:lnSpc>
                <a:spcPct val="90000"/>
              </a:lnSpc>
              <a:spcBef>
                <a:spcPts val="300"/>
              </a:spcBef>
              <a:tabLst>
                <a:tab pos="0" algn="l"/>
              </a:tabLst>
            </a:pPr>
            <a:r>
              <a:rPr lang="en-US" sz="2290" spc="-1" dirty="0">
                <a:solidFill>
                  <a:srgbClr val="000000"/>
                </a:solidFill>
                <a:latin typeface="Times New Roman"/>
              </a:rPr>
              <a:t>T. Harsha Sri</a:t>
            </a:r>
            <a:endParaRPr lang="en-IN" sz="229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204G1A0536</a:t>
            </a:r>
            <a:endParaRPr lang="en-IN" sz="1200" b="0" strike="noStrike" spc="-1" dirty="0">
              <a:latin typeface="Arial"/>
            </a:endParaRPr>
          </a:p>
        </p:txBody>
      </p:sp>
      <p:sp>
        <p:nvSpPr>
          <p:cNvPr id="88" name="Subtitle 11"/>
          <p:cNvSpPr/>
          <p:nvPr/>
        </p:nvSpPr>
        <p:spPr>
          <a:xfrm>
            <a:off x="3759480" y="2475720"/>
            <a:ext cx="4672440" cy="8978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spc="-1" dirty="0">
                <a:solidFill>
                  <a:srgbClr val="000000"/>
                </a:solidFill>
                <a:latin typeface="Times New Roman"/>
              </a:rPr>
              <a:t>Mr</a:t>
            </a:r>
            <a:r>
              <a:rPr lang="en-US" sz="2400" b="0" strike="noStrike" spc="-1" dirty="0">
                <a:solidFill>
                  <a:srgbClr val="000000"/>
                </a:solidFill>
                <a:latin typeface="Times New Roman"/>
              </a:rPr>
              <a:t>. </a:t>
            </a:r>
            <a:r>
              <a:rPr lang="en-US" sz="2400" spc="-1" dirty="0">
                <a:solidFill>
                  <a:srgbClr val="000000"/>
                </a:solidFill>
                <a:latin typeface="Times New Roman"/>
              </a:rPr>
              <a:t>M</a:t>
            </a:r>
            <a:r>
              <a:rPr lang="en-US" sz="2400" b="0" strike="noStrike" spc="-1" dirty="0">
                <a:solidFill>
                  <a:srgbClr val="000000"/>
                </a:solidFill>
                <a:latin typeface="Times New Roman"/>
              </a:rPr>
              <a:t>. </a:t>
            </a:r>
            <a:r>
              <a:rPr lang="en-US" sz="2400" spc="-1" dirty="0" err="1">
                <a:solidFill>
                  <a:srgbClr val="000000"/>
                </a:solidFill>
                <a:latin typeface="Times New Roman"/>
              </a:rPr>
              <a:t>Narasimhulu</a:t>
            </a:r>
            <a:r>
              <a:rPr lang="en-US" sz="2400" b="0" strike="noStrike" spc="-1" dirty="0">
                <a:solidFill>
                  <a:srgbClr val="000000"/>
                </a:solidFill>
                <a:latin typeface="Times New Roman"/>
              </a:rPr>
              <a:t> </a:t>
            </a:r>
            <a:r>
              <a:rPr lang="en-US" sz="1400" b="0" strike="noStrike" spc="-1" dirty="0" err="1">
                <a:solidFill>
                  <a:srgbClr val="000000"/>
                </a:solidFill>
                <a:latin typeface="Times New Roman"/>
              </a:rPr>
              <a:t>M.Tech</a:t>
            </a:r>
            <a:r>
              <a:rPr lang="en-US" sz="1400" spc="-1" dirty="0">
                <a:solidFill>
                  <a:srgbClr val="000000"/>
                </a:solidFill>
                <a:latin typeface="Times New Roman"/>
              </a:rPr>
              <a:t> </a:t>
            </a:r>
            <a:r>
              <a:rPr lang="en-US" sz="1400" b="0" strike="noStrike" spc="-1" dirty="0">
                <a:solidFill>
                  <a:srgbClr val="000000"/>
                </a:solidFill>
                <a:latin typeface="Times New Roman"/>
              </a:rPr>
              <a:t>(</a:t>
            </a:r>
            <a:r>
              <a:rPr lang="en-US" sz="1400" b="0" strike="noStrike" spc="-1" dirty="0" err="1">
                <a:solidFill>
                  <a:srgbClr val="000000"/>
                </a:solidFill>
                <a:latin typeface="Times New Roman"/>
              </a:rPr>
              <a:t>Ph.D</a:t>
            </a:r>
            <a:r>
              <a:rPr lang="en-US" sz="1400" b="0" strike="noStrike" spc="-1" dirty="0">
                <a:solidFill>
                  <a:srgbClr val="000000"/>
                </a:solidFill>
                <a:latin typeface="Times New Roman"/>
              </a:rPr>
              <a:t>)</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Assistant Professor</a:t>
            </a:r>
            <a:endParaRPr lang="en-IN" sz="1400" b="0" strike="noStrike" spc="-1" dirty="0">
              <a:latin typeface="Arial"/>
            </a:endParaRPr>
          </a:p>
        </p:txBody>
      </p:sp>
      <p:sp>
        <p:nvSpPr>
          <p:cNvPr id="89" name="Subtitle 11"/>
          <p:cNvSpPr/>
          <p:nvPr/>
        </p:nvSpPr>
        <p:spPr>
          <a:xfrm>
            <a:off x="1514520" y="5162400"/>
            <a:ext cx="9162720" cy="14266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Technology</a:t>
            </a:r>
            <a:endParaRPr lang="en-IN" sz="6500" b="0" strike="noStrike" spc="-1" dirty="0">
              <a:latin typeface="Arial"/>
            </a:endParaRPr>
          </a:p>
          <a:p>
            <a:pPr algn="ctr">
              <a:lnSpc>
                <a:spcPct val="90000"/>
              </a:lnSpc>
              <a:spcBef>
                <a:spcPts val="300"/>
              </a:spcBef>
              <a:tabLst>
                <a:tab pos="0" algn="l"/>
              </a:tabLst>
            </a:pPr>
            <a:r>
              <a:rPr lang="en-US" sz="1800" b="1" strike="noStrike" spc="-1" dirty="0">
                <a:solidFill>
                  <a:srgbClr val="000000"/>
                </a:solidFill>
                <a:latin typeface="Times New Roman"/>
                <a:ea typeface="Times New Roman"/>
              </a:rPr>
              <a:t>(</a:t>
            </a:r>
            <a:r>
              <a:rPr lang="en-US" sz="2000" b="1" strike="noStrike" spc="-1" dirty="0">
                <a:solidFill>
                  <a:srgbClr val="000000"/>
                </a:solidFill>
                <a:latin typeface="Verdana"/>
                <a:ea typeface="Times New Roman"/>
              </a:rPr>
              <a:t>Autonomous)</a:t>
            </a:r>
            <a:endParaRPr lang="en-IN" sz="20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3139110" y="1636560"/>
            <a:ext cx="252324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            M. Mounika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                        Roll No. </a:t>
            </a:r>
            <a:r>
              <a:rPr lang="en-US" sz="1200" spc="-1" dirty="0">
                <a:solidFill>
                  <a:srgbClr val="000000"/>
                </a:solidFill>
                <a:latin typeface="Times New Roman"/>
              </a:rPr>
              <a:t>204G1A0561</a:t>
            </a:r>
            <a:endParaRPr lang="en-IN" sz="1200" b="0" strike="noStrike" spc="-1" dirty="0">
              <a:latin typeface="Arial"/>
            </a:endParaRPr>
          </a:p>
        </p:txBody>
      </p:sp>
      <p:sp>
        <p:nvSpPr>
          <p:cNvPr id="91" name="Subtitle 11"/>
          <p:cNvSpPr/>
          <p:nvPr/>
        </p:nvSpPr>
        <p:spPr>
          <a:xfrm>
            <a:off x="9035288" y="16365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B. Bhavana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204G1A0522</a:t>
            </a:r>
            <a:endParaRPr lang="en-IN" sz="1200" b="0" strike="noStrike" spc="-1" dirty="0">
              <a:latin typeface="Arial"/>
            </a:endParaRPr>
          </a:p>
        </p:txBody>
      </p:sp>
      <p:sp>
        <p:nvSpPr>
          <p:cNvPr id="92" name="Subtitle 11"/>
          <p:cNvSpPr/>
          <p:nvPr/>
        </p:nvSpPr>
        <p:spPr>
          <a:xfrm>
            <a:off x="1021370" y="1618306"/>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G. Ajay Kishore</a:t>
            </a: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204G1A0506</a:t>
            </a:r>
            <a:endParaRPr lang="en-IN" sz="1200" b="0" strike="noStrike" spc="-1" dirty="0">
              <a:latin typeface="Arial"/>
            </a:endParaRPr>
          </a:p>
        </p:txBody>
      </p:sp>
      <p:sp>
        <p:nvSpPr>
          <p:cNvPr id="93" name="Rectangle: Rounded Corners 16"/>
          <p:cNvSpPr/>
          <p:nvPr/>
        </p:nvSpPr>
        <p:spPr>
          <a:xfrm>
            <a:off x="754919" y="250286"/>
            <a:ext cx="10542345" cy="1075631"/>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US" sz="3200" b="0" strike="noStrike" spc="-1" dirty="0">
                <a:solidFill>
                  <a:srgbClr val="FFFFFF"/>
                </a:solidFill>
                <a:latin typeface="Times New Roman"/>
              </a:rPr>
              <a:t>The Cloud We Share: Access control on Symmetrically Encrypted Data in Untrusted Clouds </a:t>
            </a:r>
          </a:p>
        </p:txBody>
      </p:sp>
      <p:sp>
        <p:nvSpPr>
          <p:cNvPr id="94" name="Rectangle 17"/>
          <p:cNvSpPr/>
          <p:nvPr/>
        </p:nvSpPr>
        <p:spPr>
          <a:xfrm>
            <a:off x="2714760" y="1374684"/>
            <a:ext cx="676188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dirty="0">
                <a:solidFill>
                  <a:srgbClr val="000000"/>
                </a:solidFill>
                <a:latin typeface="Times New Roman"/>
                <a:ea typeface="Calibri"/>
              </a:rPr>
              <a:t>by</a:t>
            </a:r>
            <a:endParaRPr lang="en-IN" sz="1600" b="0" strike="noStrike" spc="-1" dirty="0">
              <a:latin typeface="Arial"/>
            </a:endParaRPr>
          </a:p>
        </p:txBody>
      </p:sp>
      <p:pic>
        <p:nvPicPr>
          <p:cNvPr id="95" name="Picture 4"/>
          <p:cNvPicPr/>
          <p:nvPr/>
        </p:nvPicPr>
        <p:blipFill>
          <a:blip r:embed="rId2"/>
          <a:stretch/>
        </p:blipFill>
        <p:spPr>
          <a:xfrm>
            <a:off x="5174280" y="3476880"/>
            <a:ext cx="1843200" cy="1685160"/>
          </a:xfrm>
          <a:prstGeom prst="rect">
            <a:avLst/>
          </a:prstGeom>
          <a:ln w="0">
            <a:noFill/>
          </a:ln>
        </p:spPr>
      </p:pic>
      <p:sp>
        <p:nvSpPr>
          <p:cNvPr id="96" name="Subtitle 11"/>
          <p:cNvSpPr/>
          <p:nvPr/>
        </p:nvSpPr>
        <p:spPr>
          <a:xfrm>
            <a:off x="9035288" y="1606677"/>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4500"/>
          </a:bodyPr>
          <a:lstStyle/>
          <a:p>
            <a:pPr algn="ctr">
              <a:lnSpc>
                <a:spcPct val="90000"/>
              </a:lnSpc>
              <a:spcBef>
                <a:spcPts val="300"/>
              </a:spcBef>
              <a:tabLst>
                <a:tab pos="0" algn="l"/>
              </a:tabLst>
            </a:pPr>
            <a:endParaRPr lang="en-IN" sz="26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 Reference</a:t>
            </a:r>
            <a:r>
              <a:rPr lang="en-US" sz="4400" b="0" strike="noStrike" spc="-1">
                <a:solidFill>
                  <a:srgbClr val="FFFFFF"/>
                </a:solidFill>
                <a:latin typeface="Times New Roman"/>
              </a:rPr>
              <a:t>s</a:t>
            </a:r>
            <a:endParaRPr lang="en-US" sz="4400" b="0" strike="noStrike" spc="-1">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0" indent="0" algn="just">
              <a:spcBef>
                <a:spcPts val="1001"/>
              </a:spcBef>
              <a:buNone/>
              <a:tabLst>
                <a:tab pos="0" algn="l"/>
              </a:tabLst>
            </a:pPr>
            <a:r>
              <a:rPr lang="en-US" sz="2800" b="0" strike="noStrike" spc="-1" dirty="0">
                <a:solidFill>
                  <a:srgbClr val="000000"/>
                </a:solidFill>
                <a:latin typeface="Times New Roman" panose="02020603050405020304" pitchFamily="18" charset="0"/>
                <a:cs typeface="Times New Roman" panose="02020603050405020304" pitchFamily="18" charset="0"/>
              </a:rPr>
              <a:t>[4]</a:t>
            </a:r>
            <a:r>
              <a:rPr lang="en-US" dirty="0"/>
              <a:t> </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Boldyreva</a:t>
            </a:r>
            <a:r>
              <a:rPr lang="en-US" dirty="0">
                <a:latin typeface="Times New Roman" panose="02020603050405020304" pitchFamily="18" charset="0"/>
                <a:cs typeface="Times New Roman" panose="02020603050405020304" pitchFamily="18" charset="0"/>
              </a:rPr>
              <a:t>, V. Goyal, and V. Kumar, </a:t>
            </a:r>
            <a:r>
              <a:rPr lang="en-US" dirty="0">
                <a:latin typeface="Times New Roman" panose="02020603050405020304" pitchFamily="18" charset="0"/>
                <a:cs typeface="Times New Roman" panose="02020603050405020304" pitchFamily="18" charset="0"/>
                <a:hlinkClick r:id="rId2"/>
              </a:rPr>
              <a:t>‘‘Identity-based encryption with efficient revocation,’’</a:t>
            </a:r>
            <a:r>
              <a:rPr lang="en-US" dirty="0">
                <a:latin typeface="Times New Roman" panose="02020603050405020304" pitchFamily="18" charset="0"/>
                <a:cs typeface="Times New Roman" panose="02020603050405020304" pitchFamily="18" charset="0"/>
              </a:rPr>
              <a:t> in Proc. 15th ACM Conf. </a:t>
            </a:r>
            <a:r>
              <a:rPr lang="en-US" dirty="0" err="1">
                <a:latin typeface="Times New Roman" panose="02020603050405020304" pitchFamily="18" charset="0"/>
                <a:cs typeface="Times New Roman" panose="02020603050405020304" pitchFamily="18" charset="0"/>
              </a:rPr>
              <a:t>Comput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Commun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Secur</a:t>
            </a:r>
            <a:r>
              <a:rPr lang="en-US" dirty="0">
                <a:latin typeface="Times New Roman" panose="02020603050405020304" pitchFamily="18" charset="0"/>
                <a:cs typeface="Times New Roman" panose="02020603050405020304" pitchFamily="18" charset="0"/>
              </a:rPr>
              <a:t>. (CCS), New York, NY, USA, 2008, pp. 417–426.</a:t>
            </a:r>
          </a:p>
          <a:p>
            <a:pPr marL="0" indent="0" algn="just">
              <a:spcBef>
                <a:spcPts val="1001"/>
              </a:spcBef>
              <a:buNone/>
              <a:tabLst>
                <a:tab pos="0" algn="l"/>
              </a:tabLst>
            </a:pPr>
            <a:r>
              <a:rPr lang="en-IN" i="0" dirty="0">
                <a:effectLst/>
                <a:latin typeface="Times New Roman" panose="02020603050405020304" pitchFamily="18" charset="0"/>
                <a:cs typeface="Times New Roman" panose="02020603050405020304" pitchFamily="18" charset="0"/>
              </a:rPr>
              <a:t>[5]</a:t>
            </a:r>
            <a:r>
              <a:rPr lang="en-IN" dirty="0"/>
              <a:t> </a:t>
            </a:r>
            <a:r>
              <a:rPr lang="en-IN" dirty="0">
                <a:latin typeface="Times New Roman" panose="02020603050405020304" pitchFamily="18" charset="0"/>
                <a:cs typeface="Times New Roman" panose="02020603050405020304" pitchFamily="18" charset="0"/>
              </a:rPr>
              <a:t>J. </a:t>
            </a:r>
            <a:r>
              <a:rPr lang="en-IN" dirty="0" err="1">
                <a:latin typeface="Times New Roman" panose="02020603050405020304" pitchFamily="18" charset="0"/>
                <a:cs typeface="Times New Roman" panose="02020603050405020304" pitchFamily="18" charset="0"/>
              </a:rPr>
              <a:t>Bethencourt</a:t>
            </a:r>
            <a:r>
              <a:rPr lang="en-IN" dirty="0">
                <a:latin typeface="Times New Roman" panose="02020603050405020304" pitchFamily="18" charset="0"/>
                <a:cs typeface="Times New Roman" panose="02020603050405020304" pitchFamily="18" charset="0"/>
              </a:rPr>
              <a:t>, A. Sahai, and B. Waters, </a:t>
            </a:r>
            <a:r>
              <a:rPr lang="en-IN" dirty="0">
                <a:latin typeface="Times New Roman" panose="02020603050405020304" pitchFamily="18" charset="0"/>
                <a:cs typeface="Times New Roman" panose="02020603050405020304" pitchFamily="18" charset="0"/>
                <a:hlinkClick r:id="rId3"/>
              </a:rPr>
              <a:t>‘‘Ciphertext-policy attribute-based encryption,’’</a:t>
            </a:r>
            <a:r>
              <a:rPr lang="en-IN" dirty="0">
                <a:latin typeface="Times New Roman" panose="02020603050405020304" pitchFamily="18" charset="0"/>
                <a:cs typeface="Times New Roman" panose="02020603050405020304" pitchFamily="18" charset="0"/>
              </a:rPr>
              <a:t> in Proc. IEEE </a:t>
            </a:r>
            <a:r>
              <a:rPr lang="en-IN" dirty="0" err="1">
                <a:latin typeface="Times New Roman" panose="02020603050405020304" pitchFamily="18" charset="0"/>
                <a:cs typeface="Times New Roman" panose="02020603050405020304" pitchFamily="18" charset="0"/>
              </a:rPr>
              <a:t>Symp</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Secur</a:t>
            </a:r>
            <a:r>
              <a:rPr lang="en-IN" dirty="0">
                <a:latin typeface="Times New Roman" panose="02020603050405020304" pitchFamily="18" charset="0"/>
                <a:cs typeface="Times New Roman" panose="02020603050405020304" pitchFamily="18" charset="0"/>
              </a:rPr>
              <a:t>. Privacy (SP). Washington, DC, USA: IEEE Computer Society, 2007, pp. 321–334.</a:t>
            </a:r>
            <a:endParaRPr lang="en-GB" i="0" dirty="0">
              <a:effectLst/>
              <a:latin typeface="Times New Roman" panose="02020603050405020304" pitchFamily="18" charset="0"/>
              <a:cs typeface="Times New Roman" panose="02020603050405020304" pitchFamily="18" charset="0"/>
            </a:endParaRPr>
          </a:p>
          <a:p>
            <a:pPr marL="0" indent="0" algn="just">
              <a:spcBef>
                <a:spcPts val="1001"/>
              </a:spcBef>
              <a:buNone/>
              <a:tabLst>
                <a:tab pos="0" algn="l"/>
              </a:tabLst>
            </a:pPr>
            <a:endParaRPr lang="en-GB"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3409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Git Hub Dashboards of each student</a:t>
            </a:r>
            <a:endParaRPr lang="en-US" sz="4400" b="0" strike="noStrike" spc="-1">
              <a:solidFill>
                <a:srgbClr val="000000"/>
              </a:solidFill>
              <a:latin typeface="Calibri"/>
            </a:endParaRPr>
          </a:p>
        </p:txBody>
      </p:sp>
      <p:pic>
        <p:nvPicPr>
          <p:cNvPr id="3" name="Content Placeholder 2">
            <a:extLst>
              <a:ext uri="{FF2B5EF4-FFF2-40B4-BE49-F238E27FC236}">
                <a16:creationId xmlns:a16="http://schemas.microsoft.com/office/drawing/2014/main" id="{E2886CAB-B5FA-3CE1-0A9C-053AD5BC4B08}"/>
              </a:ext>
            </a:extLst>
          </p:cNvPr>
          <p:cNvPicPr>
            <a:picLocks noGrp="1" noChangeAspect="1"/>
          </p:cNvPicPr>
          <p:nvPr>
            <p:ph/>
          </p:nvPr>
        </p:nvPicPr>
        <p:blipFill>
          <a:blip r:embed="rId2">
            <a:extLst>
              <a:ext uri="{28A0092B-C50C-407E-A947-70E740481C1C}">
                <a14:useLocalDpi xmlns:a14="http://schemas.microsoft.com/office/drawing/2010/main" val="0"/>
              </a:ext>
            </a:extLst>
          </a:blip>
          <a:srcRect/>
          <a:stretch/>
        </p:blipFill>
        <p:spPr>
          <a:xfrm>
            <a:off x="710119" y="1096963"/>
            <a:ext cx="10313482" cy="4967407"/>
          </a:xfrm>
          <a:prstGeom prst="rect">
            <a:avLst/>
          </a:prstGeom>
          <a:noFill/>
          <a:ln w="0">
            <a:noFill/>
          </a:ln>
        </p:spPr>
      </p:pic>
      <p:sp>
        <p:nvSpPr>
          <p:cNvPr id="5" name="TextBox 4">
            <a:hlinkClick r:id="rId3"/>
            <a:extLst>
              <a:ext uri="{FF2B5EF4-FFF2-40B4-BE49-F238E27FC236}">
                <a16:creationId xmlns:a16="http://schemas.microsoft.com/office/drawing/2014/main" id="{33A7CD1E-1F84-98EC-EFF5-A26028C3A8A6}"/>
              </a:ext>
            </a:extLst>
          </p:cNvPr>
          <p:cNvSpPr txBox="1"/>
          <p:nvPr/>
        </p:nvSpPr>
        <p:spPr>
          <a:xfrm>
            <a:off x="1337032" y="6213813"/>
            <a:ext cx="9506371" cy="369332"/>
          </a:xfrm>
          <a:prstGeom prst="rect">
            <a:avLst/>
          </a:prstGeom>
          <a:noFill/>
        </p:spPr>
        <p:txBody>
          <a:bodyPr wrap="square" rtlCol="0">
            <a:spAutoFit/>
          </a:bodyPr>
          <a:lstStyle/>
          <a:p>
            <a:r>
              <a:rPr lang="en-IN" dirty="0">
                <a:hlinkClick r:id="rId4" action="ppaction://hlinksldjump"/>
              </a:rPr>
              <a:t>https://github.com/SRIT-CSE/CRYPTOGRAPHY.git</a:t>
            </a:r>
            <a:endParaRPr lang="en-IN" dirty="0"/>
          </a:p>
        </p:txBody>
      </p:sp>
    </p:spTree>
    <p:extLst>
      <p:ext uri="{BB962C8B-B14F-4D97-AF65-F5344CB8AC3E}">
        <p14:creationId xmlns:p14="http://schemas.microsoft.com/office/powerpoint/2010/main" val="2316170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Git Hub Dashboards of each student</a:t>
            </a:r>
            <a:endParaRPr lang="en-US" sz="4400" b="0" strike="noStrike" spc="-1">
              <a:solidFill>
                <a:srgbClr val="000000"/>
              </a:solidFill>
              <a:latin typeface="Calibri"/>
            </a:endParaRPr>
          </a:p>
        </p:txBody>
      </p:sp>
      <p:sp>
        <p:nvSpPr>
          <p:cNvPr id="5" name="TextBox 4">
            <a:hlinkClick r:id="rId2"/>
            <a:extLst>
              <a:ext uri="{FF2B5EF4-FFF2-40B4-BE49-F238E27FC236}">
                <a16:creationId xmlns:a16="http://schemas.microsoft.com/office/drawing/2014/main" id="{33A7CD1E-1F84-98EC-EFF5-A26028C3A8A6}"/>
              </a:ext>
            </a:extLst>
          </p:cNvPr>
          <p:cNvSpPr txBox="1"/>
          <p:nvPr/>
        </p:nvSpPr>
        <p:spPr>
          <a:xfrm>
            <a:off x="1337032" y="6213813"/>
            <a:ext cx="9506371" cy="369332"/>
          </a:xfrm>
          <a:prstGeom prst="rect">
            <a:avLst/>
          </a:prstGeom>
          <a:noFill/>
        </p:spPr>
        <p:txBody>
          <a:bodyPr wrap="square" rtlCol="0">
            <a:spAutoFit/>
          </a:bodyPr>
          <a:lstStyle/>
          <a:p>
            <a:r>
              <a:rPr lang="en-IN" dirty="0">
                <a:hlinkClick r:id="rId3" action="ppaction://hlinksldjump"/>
              </a:rPr>
              <a:t>https://github.com/SRIT-CSE/CRYPTOGRAPHY.git</a:t>
            </a:r>
            <a:endParaRPr lang="en-IN" dirty="0"/>
          </a:p>
        </p:txBody>
      </p:sp>
      <p:pic>
        <p:nvPicPr>
          <p:cNvPr id="3" name="Picture 2">
            <a:extLst>
              <a:ext uri="{FF2B5EF4-FFF2-40B4-BE49-F238E27FC236}">
                <a16:creationId xmlns:a16="http://schemas.microsoft.com/office/drawing/2014/main" id="{C1F09F6A-6241-057D-C3A2-1D4D8F4F4F8F}"/>
              </a:ext>
            </a:extLst>
          </p:cNvPr>
          <p:cNvPicPr>
            <a:picLocks noChangeAspect="1"/>
          </p:cNvPicPr>
          <p:nvPr/>
        </p:nvPicPr>
        <p:blipFill>
          <a:blip r:embed="rId4"/>
          <a:stretch>
            <a:fillRect/>
          </a:stretch>
        </p:blipFill>
        <p:spPr>
          <a:xfrm>
            <a:off x="646980" y="1089478"/>
            <a:ext cx="10190692" cy="4802364"/>
          </a:xfrm>
          <a:prstGeom prst="rect">
            <a:avLst/>
          </a:prstGeom>
        </p:spPr>
      </p:pic>
    </p:spTree>
    <p:extLst>
      <p:ext uri="{BB962C8B-B14F-4D97-AF65-F5344CB8AC3E}">
        <p14:creationId xmlns:p14="http://schemas.microsoft.com/office/powerpoint/2010/main" val="3250186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Git Hub Dashboards of each student</a:t>
            </a:r>
            <a:endParaRPr lang="en-US" sz="4400" b="0" strike="noStrike" spc="-1">
              <a:solidFill>
                <a:srgbClr val="000000"/>
              </a:solidFill>
              <a:latin typeface="Calibri"/>
            </a:endParaRPr>
          </a:p>
        </p:txBody>
      </p:sp>
      <p:sp>
        <p:nvSpPr>
          <p:cNvPr id="5" name="TextBox 4">
            <a:hlinkClick r:id="rId2"/>
            <a:extLst>
              <a:ext uri="{FF2B5EF4-FFF2-40B4-BE49-F238E27FC236}">
                <a16:creationId xmlns:a16="http://schemas.microsoft.com/office/drawing/2014/main" id="{33A7CD1E-1F84-98EC-EFF5-A26028C3A8A6}"/>
              </a:ext>
            </a:extLst>
          </p:cNvPr>
          <p:cNvSpPr txBox="1"/>
          <p:nvPr/>
        </p:nvSpPr>
        <p:spPr>
          <a:xfrm>
            <a:off x="1337032" y="6213813"/>
            <a:ext cx="9506371" cy="369332"/>
          </a:xfrm>
          <a:prstGeom prst="rect">
            <a:avLst/>
          </a:prstGeom>
          <a:noFill/>
        </p:spPr>
        <p:txBody>
          <a:bodyPr wrap="square" rtlCol="0">
            <a:spAutoFit/>
          </a:bodyPr>
          <a:lstStyle/>
          <a:p>
            <a:r>
              <a:rPr lang="en-IN" dirty="0">
                <a:hlinkClick r:id="rId3" action="ppaction://hlinksldjump"/>
              </a:rPr>
              <a:t>https://github.com/SRIT-CSE/CRYPTOGRAPHY.git</a:t>
            </a:r>
            <a:endParaRPr lang="en-IN" dirty="0"/>
          </a:p>
        </p:txBody>
      </p:sp>
      <p:pic>
        <p:nvPicPr>
          <p:cNvPr id="4" name="Picture 3">
            <a:extLst>
              <a:ext uri="{FF2B5EF4-FFF2-40B4-BE49-F238E27FC236}">
                <a16:creationId xmlns:a16="http://schemas.microsoft.com/office/drawing/2014/main" id="{849AD78C-912F-8FE5-5658-4928CA0C9BC0}"/>
              </a:ext>
            </a:extLst>
          </p:cNvPr>
          <p:cNvPicPr>
            <a:picLocks noChangeAspect="1"/>
          </p:cNvPicPr>
          <p:nvPr/>
        </p:nvPicPr>
        <p:blipFill>
          <a:blip r:embed="rId4"/>
          <a:stretch>
            <a:fillRect/>
          </a:stretch>
        </p:blipFill>
        <p:spPr>
          <a:xfrm>
            <a:off x="1086927" y="1035170"/>
            <a:ext cx="10158242" cy="5016104"/>
          </a:xfrm>
          <a:prstGeom prst="rect">
            <a:avLst/>
          </a:prstGeom>
        </p:spPr>
      </p:pic>
    </p:spTree>
    <p:extLst>
      <p:ext uri="{BB962C8B-B14F-4D97-AF65-F5344CB8AC3E}">
        <p14:creationId xmlns:p14="http://schemas.microsoft.com/office/powerpoint/2010/main" val="1763932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Git Hub Dashboards of each student</a:t>
            </a:r>
            <a:endParaRPr lang="en-US" sz="4400" b="0" strike="noStrike" spc="-1">
              <a:solidFill>
                <a:srgbClr val="000000"/>
              </a:solidFill>
              <a:latin typeface="Calibri"/>
            </a:endParaRPr>
          </a:p>
        </p:txBody>
      </p:sp>
      <p:pic>
        <p:nvPicPr>
          <p:cNvPr id="3" name="Content Placeholder 2">
            <a:extLst>
              <a:ext uri="{FF2B5EF4-FFF2-40B4-BE49-F238E27FC236}">
                <a16:creationId xmlns:a16="http://schemas.microsoft.com/office/drawing/2014/main" id="{E2886CAB-B5FA-3CE1-0A9C-053AD5BC4B08}"/>
              </a:ext>
            </a:extLst>
          </p:cNvPr>
          <p:cNvPicPr>
            <a:picLocks noGrp="1" noChangeAspect="1"/>
          </p:cNvPicPr>
          <p:nvPr>
            <p:ph/>
          </p:nvPr>
        </p:nvPicPr>
        <p:blipFill>
          <a:blip r:embed="rId2">
            <a:extLst>
              <a:ext uri="{28A0092B-C50C-407E-A947-70E740481C1C}">
                <a14:useLocalDpi xmlns:a14="http://schemas.microsoft.com/office/drawing/2010/main" val="0"/>
              </a:ext>
            </a:extLst>
          </a:blip>
          <a:stretch>
            <a:fillRect/>
          </a:stretch>
        </p:blipFill>
        <p:spPr>
          <a:xfrm>
            <a:off x="1293901" y="1096963"/>
            <a:ext cx="9729699" cy="4967407"/>
          </a:xfrm>
          <a:prstGeom prst="rect">
            <a:avLst/>
          </a:prstGeom>
          <a:noFill/>
          <a:ln w="0">
            <a:noFill/>
          </a:ln>
        </p:spPr>
      </p:pic>
      <p:sp>
        <p:nvSpPr>
          <p:cNvPr id="5" name="TextBox 4">
            <a:hlinkClick r:id="rId3"/>
            <a:extLst>
              <a:ext uri="{FF2B5EF4-FFF2-40B4-BE49-F238E27FC236}">
                <a16:creationId xmlns:a16="http://schemas.microsoft.com/office/drawing/2014/main" id="{33A7CD1E-1F84-98EC-EFF5-A26028C3A8A6}"/>
              </a:ext>
            </a:extLst>
          </p:cNvPr>
          <p:cNvSpPr txBox="1"/>
          <p:nvPr/>
        </p:nvSpPr>
        <p:spPr>
          <a:xfrm>
            <a:off x="1337032" y="6213813"/>
            <a:ext cx="9506371" cy="369332"/>
          </a:xfrm>
          <a:prstGeom prst="rect">
            <a:avLst/>
          </a:prstGeom>
          <a:noFill/>
        </p:spPr>
        <p:txBody>
          <a:bodyPr wrap="square" rtlCol="0">
            <a:spAutoFit/>
          </a:bodyPr>
          <a:lstStyle/>
          <a:p>
            <a:r>
              <a:rPr lang="en-IN" dirty="0">
                <a:hlinkClick r:id="rId4" action="ppaction://hlinksldjump"/>
              </a:rPr>
              <a:t>https://github.com/SRIT-CSE/CRYPTOGRAPHY.git</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a:solidFill>
                  <a:srgbClr val="FF6600"/>
                </a:solidFill>
                <a:latin typeface="Times New Roman"/>
                <a:ea typeface="Calibri"/>
              </a:rPr>
              <a:t>Any Queries?</a:t>
            </a:r>
            <a:endParaRPr lang="en-IN" sz="9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Contents</a:t>
            </a:r>
            <a:endParaRPr lang="en-US" sz="4400" b="0" strike="noStrike" spc="-1" dirty="0">
              <a:solidFill>
                <a:srgbClr val="000000"/>
              </a:solidFill>
              <a:latin typeface="Calibri"/>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Abstract</a:t>
            </a: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Problem statement</a:t>
            </a: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Objectives of Project</a:t>
            </a: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Literature survey for first objective </a:t>
            </a: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Literature survey for second objective</a:t>
            </a: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Proposed Work </a:t>
            </a: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References</a:t>
            </a: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GitHub Link</a:t>
            </a: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Queries</a:t>
            </a:r>
          </a:p>
          <a:p>
            <a:pPr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1"/>
              </a:spcBef>
            </a:pPr>
            <a:r>
              <a:rPr lang="en-US" b="0" strike="noStrike" spc="-1" dirty="0">
                <a:solidFill>
                  <a:schemeClr val="bg1"/>
                </a:solidFill>
                <a:latin typeface="Times New Roman"/>
              </a:rPr>
              <a:t>Abstract</a:t>
            </a:r>
            <a:endParaRPr lang="en-US" b="0" strike="noStrike" spc="-1" dirty="0">
              <a:solidFill>
                <a:schemeClr val="bg1"/>
              </a:solidFill>
              <a:latin typeface="Calibri"/>
            </a:endParaRPr>
          </a:p>
        </p:txBody>
      </p:sp>
      <p:sp>
        <p:nvSpPr>
          <p:cNvPr id="100" name="PlaceHolder 2"/>
          <p:cNvSpPr>
            <a:spLocks noGrp="1"/>
          </p:cNvSpPr>
          <p:nvPr>
            <p:ph/>
          </p:nvPr>
        </p:nvSpPr>
        <p:spPr>
          <a:xfrm>
            <a:off x="199440" y="1097280"/>
            <a:ext cx="11778840" cy="5394600"/>
          </a:xfrm>
          <a:prstGeom prst="rect">
            <a:avLst/>
          </a:prstGeom>
          <a:noFill/>
          <a:ln w="0">
            <a:noFill/>
          </a:ln>
        </p:spPr>
        <p:txBody>
          <a:bodyPr anchor="t">
            <a:noAutofit/>
          </a:bodyPr>
          <a:lstStyle/>
          <a:p>
            <a:pPr marL="0" indent="0" algn="just">
              <a:lnSpc>
                <a:spcPct val="100000"/>
              </a:lnSpc>
              <a:spcBef>
                <a:spcPts val="0"/>
              </a:spcBef>
              <a:buNone/>
            </a:pPr>
            <a:r>
              <a:rPr lang="en-US" b="0" strike="noStrike" spc="-1" dirty="0">
                <a:solidFill>
                  <a:srgbClr val="000000"/>
                </a:solidFill>
                <a:latin typeface="Times New Roman"/>
              </a:rPr>
              <a:t>         </a:t>
            </a:r>
            <a:r>
              <a:rPr lang="en-US" b="0" strike="noStrike" spc="-1" dirty="0">
                <a:solidFill>
                  <a:srgbClr val="000000"/>
                </a:solidFill>
                <a:latin typeface="Times New Roman" panose="02020603050405020304" pitchFamily="18" charset="0"/>
                <a:cs typeface="Times New Roman" panose="02020603050405020304" pitchFamily="18" charset="0"/>
              </a:rPr>
              <a:t>   </a:t>
            </a:r>
            <a:r>
              <a:rPr lang="en-GB" b="0" i="0" dirty="0">
                <a:solidFill>
                  <a:srgbClr val="222222"/>
                </a:solidFill>
                <a:effectLst/>
                <a:latin typeface="Times New Roman" panose="02020603050405020304" pitchFamily="18" charset="0"/>
                <a:cs typeface="Times New Roman" panose="02020603050405020304" pitchFamily="18" charset="0"/>
              </a:rPr>
              <a:t>In Today's world, Along with the rapid growth of cloud environments, rises the problem of secure data storage – a problem that both businesses and end-users take into consideration before moving their data online.</a:t>
            </a:r>
          </a:p>
          <a:p>
            <a:pPr marL="0" indent="0" algn="just">
              <a:lnSpc>
                <a:spcPct val="100000"/>
              </a:lnSpc>
              <a:spcBef>
                <a:spcPts val="0"/>
              </a:spcBef>
              <a:buNone/>
            </a:pPr>
            <a:r>
              <a:rPr lang="en-GB" b="0" i="0" dirty="0">
                <a:solidFill>
                  <a:srgbClr val="222222"/>
                </a:solidFill>
                <a:effectLst/>
                <a:latin typeface="Times New Roman" panose="02020603050405020304" pitchFamily="18" charset="0"/>
                <a:cs typeface="Times New Roman" panose="02020603050405020304" pitchFamily="18" charset="0"/>
              </a:rPr>
              <a:t>         In the System, we </a:t>
            </a:r>
            <a:r>
              <a:rPr lang="en-GB" dirty="0">
                <a:solidFill>
                  <a:srgbClr val="222222"/>
                </a:solidFill>
                <a:latin typeface="Times New Roman" panose="02020603050405020304" pitchFamily="18" charset="0"/>
                <a:cs typeface="Times New Roman" panose="02020603050405020304" pitchFamily="18" charset="0"/>
              </a:rPr>
              <a:t>are using cryptography techniques. The data can be stored as cipher text. In the encryption, all the files are encrypted using master public key so that the resulted ciphertext is bound by a policy. Moreover, each user has a unique secret key associated with the user’s attributes. Thus, decrypting a file is possible if and only if the user’s attributes satisfy the policy bound to the ciphertext.</a:t>
            </a:r>
            <a:endParaRPr lang="en-GB" b="0" i="0" dirty="0">
              <a:solidFill>
                <a:srgbClr val="222222"/>
              </a:solidFill>
              <a:effectLst/>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endParaRPr lang="en-US" sz="2400" spc="-1" dirty="0">
              <a:solidFill>
                <a:srgbClr val="000000"/>
              </a:solidFill>
              <a:latin typeface="Times New Roman"/>
            </a:endParaRPr>
          </a:p>
          <a:p>
            <a:pPr marL="0" indent="0" algn="just">
              <a:lnSpc>
                <a:spcPct val="100000"/>
              </a:lnSpc>
              <a:spcBef>
                <a:spcPts val="0"/>
              </a:spcBef>
              <a:buNone/>
            </a:pPr>
            <a:r>
              <a:rPr lang="en-US" spc="-1" dirty="0">
                <a:solidFill>
                  <a:srgbClr val="000000"/>
                </a:solidFill>
                <a:latin typeface="Times New Roman"/>
              </a:rPr>
              <a:t>Keywords: Encryption, Ciphertext, Cryptography.</a:t>
            </a:r>
          </a:p>
          <a:p>
            <a:pPr marL="0" indent="0" algn="just">
              <a:lnSpc>
                <a:spcPct val="100000"/>
              </a:lnSpc>
              <a:spcBef>
                <a:spcPts val="1001"/>
              </a:spcBef>
              <a:buNone/>
            </a:pPr>
            <a:endParaRPr lang="en-US" strike="noStrike" spc="-1" dirty="0">
              <a:solidFill>
                <a:srgbClr val="000000"/>
              </a:solidFill>
              <a:latin typeface="Times New Roman"/>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Problem Statement</a:t>
            </a:r>
            <a:endParaRPr lang="en-US" sz="4400" b="0" strike="noStrike" spc="-1">
              <a:solidFill>
                <a:srgbClr val="000000"/>
              </a:solidFill>
              <a:latin typeface="Calibri"/>
            </a:endParaRPr>
          </a:p>
        </p:txBody>
      </p:sp>
      <p:sp>
        <p:nvSpPr>
          <p:cNvPr id="102" name="PlaceHolder 2"/>
          <p:cNvSpPr>
            <a:spLocks noGrp="1"/>
          </p:cNvSpPr>
          <p:nvPr>
            <p:ph/>
          </p:nvPr>
        </p:nvSpPr>
        <p:spPr>
          <a:xfrm>
            <a:off x="199440" y="1097280"/>
            <a:ext cx="11283499" cy="4995512"/>
          </a:xfrm>
          <a:prstGeom prst="rect">
            <a:avLst/>
          </a:prstGeom>
          <a:noFill/>
          <a:ln w="0">
            <a:noFill/>
          </a:ln>
        </p:spPr>
        <p:txBody>
          <a:bodyPr anchor="t">
            <a:normAutofit/>
          </a:bodyPr>
          <a:lstStyle/>
          <a:p>
            <a:pPr marL="0" indent="0">
              <a:lnSpc>
                <a:spcPct val="100000"/>
              </a:lnSpc>
              <a:buNone/>
            </a:pPr>
            <a:br>
              <a:rPr lang="en-GB" dirty="0">
                <a:latin typeface="Times New Roman" panose="02020603050405020304" pitchFamily="18" charset="0"/>
                <a:cs typeface="Times New Roman" panose="02020603050405020304" pitchFamily="18" charset="0"/>
              </a:rPr>
            </a:b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1118860-2B45-449E-32FA-754453A66672}"/>
              </a:ext>
            </a:extLst>
          </p:cNvPr>
          <p:cNvSpPr txBox="1"/>
          <p:nvPr/>
        </p:nvSpPr>
        <p:spPr>
          <a:xfrm>
            <a:off x="199440" y="1097280"/>
            <a:ext cx="11045734" cy="1815882"/>
          </a:xfrm>
          <a:prstGeom prst="rect">
            <a:avLst/>
          </a:prstGeom>
          <a:noFill/>
        </p:spPr>
        <p:txBody>
          <a:bodyPr wrap="square" rtlCol="0">
            <a:spAutoFit/>
          </a:bodyPr>
          <a:lstStyle/>
          <a:p>
            <a:pPr marL="285750" indent="-28575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The increase in data breaches in cloud computing puts all users at risk of</a:t>
            </a:r>
          </a:p>
          <a:p>
            <a:pPr algn="just"/>
            <a:r>
              <a:rPr lang="en-IN" sz="2800" dirty="0">
                <a:latin typeface="Times New Roman" panose="02020603050405020304" pitchFamily="18" charset="0"/>
                <a:cs typeface="Times New Roman" panose="02020603050405020304" pitchFamily="18" charset="0"/>
              </a:rPr>
              <a:t>     business problems, highlighting the need to improve security measures.</a:t>
            </a:r>
          </a:p>
          <a:p>
            <a:pPr marL="285750" indent="-28575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To mitigate the growing risks of data threats faced by users in cloud</a:t>
            </a:r>
          </a:p>
          <a:p>
            <a:pPr algn="just"/>
            <a:r>
              <a:rPr lang="en-IN" sz="2800" dirty="0">
                <a:latin typeface="Times New Roman" panose="02020603050405020304" pitchFamily="18" charset="0"/>
                <a:cs typeface="Times New Roman" panose="02020603050405020304" pitchFamily="18" charset="0"/>
              </a:rPr>
              <a:t>     Environment, proactive measures are essential.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Objectives of Project</a:t>
            </a:r>
            <a:endParaRPr lang="en-US" sz="4400" b="0" strike="noStrike" spc="-1">
              <a:solidFill>
                <a:srgbClr val="000000"/>
              </a:solidFill>
              <a:latin typeface="Calibri"/>
            </a:endParaRPr>
          </a:p>
        </p:txBody>
      </p:sp>
      <p:sp>
        <p:nvSpPr>
          <p:cNvPr id="104" name="PlaceHolder 2"/>
          <p:cNvSpPr>
            <a:spLocks noGrp="1"/>
          </p:cNvSpPr>
          <p:nvPr>
            <p:ph/>
          </p:nvPr>
        </p:nvSpPr>
        <p:spPr>
          <a:xfrm>
            <a:off x="199440" y="1133280"/>
            <a:ext cx="11778840" cy="5394600"/>
          </a:xfrm>
          <a:prstGeom prst="rect">
            <a:avLst/>
          </a:prstGeom>
          <a:noFill/>
          <a:ln w="0">
            <a:noFill/>
          </a:ln>
        </p:spPr>
        <p:txBody>
          <a:bodyPr anchor="t">
            <a:normAutofit/>
          </a:bodyPr>
          <a:lstStyle/>
          <a:p>
            <a:pPr algn="just">
              <a:lnSpc>
                <a:spcPts val="3700"/>
              </a:lnSpc>
              <a:spcBef>
                <a:spcPts val="1001"/>
              </a:spcBef>
              <a:tabLst>
                <a:tab pos="0" algn="l"/>
              </a:tabLst>
            </a:pPr>
            <a:r>
              <a:rPr lang="en-US" b="0" i="0" dirty="0">
                <a:effectLst/>
                <a:latin typeface="Times New Roman" panose="02020603050405020304" pitchFamily="18" charset="0"/>
                <a:cs typeface="Times New Roman" panose="02020603050405020304" pitchFamily="18" charset="0"/>
              </a:rPr>
              <a:t>To implement both the cryptographic techniques need to be adapted to cloud- based environments to create a hybrid encryption scheme.</a:t>
            </a:r>
          </a:p>
          <a:p>
            <a:pPr algn="just">
              <a:lnSpc>
                <a:spcPts val="3700"/>
              </a:lnSpc>
              <a:spcBef>
                <a:spcPts val="1001"/>
              </a:spcBef>
              <a:tabLst>
                <a:tab pos="0" algn="l"/>
              </a:tabLst>
            </a:pPr>
            <a:r>
              <a:rPr lang="en-IN" b="0" i="0" dirty="0">
                <a:effectLst/>
                <a:latin typeface="Times New Roman" panose="02020603050405020304" pitchFamily="18" charset="0"/>
                <a:cs typeface="Times New Roman" panose="02020603050405020304" pitchFamily="18" charset="0"/>
              </a:rPr>
              <a:t>Enhancing security</a:t>
            </a:r>
            <a:r>
              <a:rPr lang="en-US" b="0" i="0" spc="-1" dirty="0">
                <a:effectLst/>
                <a:latin typeface="Times New Roman"/>
                <a:cs typeface="Times New Roman" panose="02020603050405020304" pitchFamily="18" charset="0"/>
              </a:rPr>
              <a:t> </a:t>
            </a:r>
            <a:r>
              <a:rPr lang="en-US" spc="-1" dirty="0">
                <a:solidFill>
                  <a:srgbClr val="000000"/>
                </a:solidFill>
                <a:latin typeface="Times New Roman"/>
                <a:cs typeface="Times New Roman" panose="02020603050405020304" pitchFamily="18" charset="0"/>
              </a:rPr>
              <a:t>before moving data online using hybrid cryptographic technique and addressing the problem of revocation. </a:t>
            </a:r>
            <a:endParaRPr lang="en-US" sz="2800" b="0" strike="noStrike" spc="-1" dirty="0">
              <a:solidFill>
                <a:srgbClr val="000000"/>
              </a:solidFill>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b="0" strike="noStrike" spc="-1" dirty="0">
                <a:solidFill>
                  <a:schemeClr val="bg1"/>
                </a:solidFill>
                <a:latin typeface="Times New Roman"/>
              </a:rPr>
              <a:t>Literature survey for First objective </a:t>
            </a:r>
            <a:endParaRPr lang="en-US" b="0" strike="noStrike" spc="-1" dirty="0">
              <a:solidFill>
                <a:schemeClr val="bg1"/>
              </a:solidFill>
              <a:latin typeface="Calibri"/>
            </a:endParaRPr>
          </a:p>
        </p:txBody>
      </p:sp>
      <p:sp>
        <p:nvSpPr>
          <p:cNvPr id="106" name="PlaceHolder 2"/>
          <p:cNvSpPr>
            <a:spLocks noGrp="1"/>
          </p:cNvSpPr>
          <p:nvPr>
            <p:ph/>
          </p:nvPr>
        </p:nvSpPr>
        <p:spPr>
          <a:xfrm>
            <a:off x="199440" y="1105301"/>
            <a:ext cx="11778840" cy="5394600"/>
          </a:xfrm>
          <a:prstGeom prst="rect">
            <a:avLst/>
          </a:prstGeom>
          <a:noFill/>
          <a:ln w="0">
            <a:noFill/>
          </a:ln>
        </p:spPr>
        <p:txBody>
          <a:bodyPr anchor="t">
            <a:normAutofit/>
          </a:bodyPr>
          <a:lstStyle/>
          <a:p>
            <a:pPr algn="just">
              <a:lnSpc>
                <a:spcPts val="3700"/>
              </a:lnSpc>
              <a:spcBef>
                <a:spcPts val="1001"/>
              </a:spcBef>
              <a:buClr>
                <a:srgbClr val="000000"/>
              </a:buClr>
              <a:buFont typeface="Wingdings" panose="05000000000000000000" pitchFamily="2" charset="2"/>
              <a:buChar char="Ø"/>
            </a:pPr>
            <a:r>
              <a:rPr lang="en-US" sz="2800" b="0" strike="noStrike" spc="-1" dirty="0">
                <a:solidFill>
                  <a:srgbClr val="000000"/>
                </a:solidFill>
                <a:latin typeface="Times New Roman"/>
              </a:rPr>
              <a:t> [1]</a:t>
            </a:r>
            <a:r>
              <a:rPr lang="en-US" sz="2800" b="0" strike="noStrike" spc="-1" dirty="0">
                <a:solidFill>
                  <a:srgbClr val="000000"/>
                </a:solidFill>
                <a:latin typeface="Times New Roman" panose="02020603050405020304" pitchFamily="18" charset="0"/>
                <a:cs typeface="Times New Roman" panose="02020603050405020304" pitchFamily="18" charset="0"/>
              </a:rPr>
              <a:t> In this paper, The proposed system sa</a:t>
            </a:r>
            <a:r>
              <a:rPr lang="en-US" spc="-1" dirty="0">
                <a:solidFill>
                  <a:srgbClr val="000000"/>
                </a:solidFill>
                <a:latin typeface="Times New Roman" panose="02020603050405020304" pitchFamily="18" charset="0"/>
                <a:cs typeface="Times New Roman" panose="02020603050405020304" pitchFamily="18" charset="0"/>
              </a:rPr>
              <a:t>ys that the categorized searchable encryption algorithm develops the different structures that are deployed on which security and efficiency rely. By using this algorithm, we will be encrypting the particular block of Data  so that only  particular data will be encrypted instead of whole data. Furthermore, hybrid approaches using a combination of primitives can provide more properties securely.</a:t>
            </a: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b="0" strike="noStrike" spc="-1" dirty="0">
                <a:solidFill>
                  <a:schemeClr val="bg1"/>
                </a:solidFill>
                <a:latin typeface="Times New Roman"/>
              </a:rPr>
              <a:t>Literature survey for Second objective </a:t>
            </a:r>
            <a:endParaRPr lang="en-US" b="0" strike="noStrike" spc="-1" dirty="0">
              <a:solidFill>
                <a:schemeClr val="bg1"/>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marL="457200" indent="-457200" algn="just">
              <a:lnSpc>
                <a:spcPts val="3700"/>
              </a:lnSpc>
              <a:spcBef>
                <a:spcPts val="1001"/>
              </a:spcBef>
              <a:buClr>
                <a:srgbClr val="000000"/>
              </a:buClr>
              <a:buFont typeface="Wingdings" charset="2"/>
              <a:buChar char=""/>
            </a:pPr>
            <a:r>
              <a:rPr lang="en-US" sz="2800" b="0" strike="noStrike" spc="-1" dirty="0">
                <a:solidFill>
                  <a:srgbClr val="000000"/>
                </a:solidFill>
                <a:latin typeface="Times New Roman"/>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In this paper, the system says that In several distributed systems a user should only be able to access data if a user posses a certain set of credentials or attributes. </a:t>
            </a:r>
            <a:r>
              <a:rPr lang="en-US" b="0" i="0" dirty="0">
                <a:solidFill>
                  <a:srgbClr val="333333"/>
                </a:solidFill>
                <a:effectLst/>
                <a:latin typeface="Times New Roman" panose="02020603050405020304" pitchFamily="18" charset="0"/>
                <a:cs typeface="Times New Roman" panose="02020603050405020304" pitchFamily="18" charset="0"/>
              </a:rPr>
              <a:t>Currently, the only method for enforcing such policies is to employ a trusted server to store the data and mediate access control. However, if any server storing the data is compromised, then the confidentiality of the data will be compromised. In this paper we present a system for realizing complex access control on encrypted data that we call ciphertext-policy attribute-based encryption. </a:t>
            </a: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40" y="1025280"/>
            <a:ext cx="11288520" cy="5134320"/>
          </a:xfrm>
          <a:prstGeom prst="rect">
            <a:avLst/>
          </a:prstGeom>
          <a:solidFill>
            <a:srgbClr val="FFFFFF"/>
          </a:solidFill>
          <a:ln w="12600">
            <a:solidFill>
              <a:srgbClr val="FFFFFF"/>
            </a:solidFill>
            <a:miter/>
          </a:ln>
        </p:spPr>
        <p:txBody>
          <a:bodyPr anchor="t">
            <a:normAutofit/>
          </a:bodyPr>
          <a:lstStyle/>
          <a:p>
            <a:pPr marL="457200" indent="-457200" algn="just">
              <a:lnSpc>
                <a:spcPct val="100000"/>
              </a:lnSpc>
              <a:spcBef>
                <a:spcPts val="1001"/>
              </a:spcBef>
              <a:buClr>
                <a:srgbClr val="000000"/>
              </a:buClr>
              <a:buFont typeface="Wingdings"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In proposed system, we use these two cryptographic techniques that squarely fit cloud-based environments to design a hybrid encryption scheme based on ABE and SSE in such a way that we utilize the best out of both of them.</a:t>
            </a:r>
            <a:endParaRPr lang="en-US" b="0" strike="noStrike" spc="-1" dirty="0">
              <a:solidFill>
                <a:srgbClr val="000000"/>
              </a:solidFill>
              <a:latin typeface="Times New Roman" panose="02020603050405020304" pitchFamily="18" charset="0"/>
              <a:cs typeface="Times New Roman" panose="02020603050405020304" pitchFamily="18" charset="0"/>
            </a:endParaRPr>
          </a:p>
          <a:p>
            <a:pPr marL="457200" indent="-457200" algn="just">
              <a:lnSpc>
                <a:spcPct val="100000"/>
              </a:lnSpc>
              <a:spcBef>
                <a:spcPts val="1001"/>
              </a:spcBef>
              <a:buClr>
                <a:srgbClr val="000000"/>
              </a:buClr>
              <a:buFont typeface="Wingdings" charset="2"/>
              <a:buChar char=""/>
            </a:pPr>
            <a:r>
              <a:rPr lang="en-US" sz="2800" b="0" strike="noStrike" spc="-1" dirty="0">
                <a:solidFill>
                  <a:srgbClr val="000000"/>
                </a:solidFill>
                <a:latin typeface="Times New Roman" panose="02020603050405020304" pitchFamily="18" charset="0"/>
                <a:cs typeface="Times New Roman" panose="02020603050405020304" pitchFamily="18" charset="0"/>
              </a:rPr>
              <a:t>The data can be encrypted into cipher text before moving into cloud by using a single key.</a:t>
            </a:r>
          </a:p>
          <a:p>
            <a:pPr marL="457200" indent="-457200" algn="just">
              <a:lnSpc>
                <a:spcPct val="100000"/>
              </a:lnSpc>
              <a:spcBef>
                <a:spcPts val="1001"/>
              </a:spcBef>
              <a:buClr>
                <a:srgbClr val="000000"/>
              </a:buClr>
              <a:buFont typeface="Wingdings" charset="2"/>
              <a:buChar char=""/>
            </a:pPr>
            <a:r>
              <a:rPr lang="en-US" sz="2800" b="0" strike="noStrike" spc="-1" dirty="0">
                <a:solidFill>
                  <a:srgbClr val="000000"/>
                </a:solidFill>
                <a:latin typeface="Times New Roman" panose="02020603050405020304" pitchFamily="18" charset="0"/>
                <a:cs typeface="Times New Roman" panose="02020603050405020304" pitchFamily="18" charset="0"/>
              </a:rPr>
              <a:t>The revocation mechanism and an access control one, that are agnostic t</a:t>
            </a:r>
            <a:r>
              <a:rPr lang="en-US" spc="-1" dirty="0">
                <a:solidFill>
                  <a:srgbClr val="000000"/>
                </a:solidFill>
                <a:latin typeface="Times New Roman" panose="02020603050405020304" pitchFamily="18" charset="0"/>
                <a:cs typeface="Times New Roman" panose="02020603050405020304" pitchFamily="18" charset="0"/>
              </a:rPr>
              <a:t>o the cryptographic primitives used in our construction.</a:t>
            </a: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PlaceHolder 2"/>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Proposed System</a:t>
            </a:r>
            <a:endParaRPr lang="en-US" sz="4400" b="0" strike="noStrike" spc="-1">
              <a:solidFill>
                <a:srgbClr val="000000"/>
              </a:solidFill>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 Reference</a:t>
            </a:r>
            <a:r>
              <a:rPr lang="en-US" sz="4400" b="0" strike="noStrike" spc="-1">
                <a:solidFill>
                  <a:srgbClr val="FFFFFF"/>
                </a:solidFill>
                <a:latin typeface="Times New Roman"/>
              </a:rPr>
              <a:t>s</a:t>
            </a:r>
            <a:endParaRPr lang="en-US" sz="4400" b="0" strike="noStrike" spc="-1">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0" indent="0" algn="just">
              <a:spcBef>
                <a:spcPts val="1001"/>
              </a:spcBef>
              <a:buNone/>
              <a:tabLst>
                <a:tab pos="0" algn="l"/>
              </a:tabLst>
            </a:pPr>
            <a:r>
              <a:rPr lang="en-US" sz="2800" b="0" strike="noStrike" spc="-1" dirty="0">
                <a:solidFill>
                  <a:srgbClr val="000000"/>
                </a:solidFill>
                <a:latin typeface="Times New Roman" panose="02020603050405020304" pitchFamily="18" charset="0"/>
                <a:cs typeface="Times New Roman" panose="02020603050405020304" pitchFamily="18" charset="0"/>
              </a:rPr>
              <a:t>[1]</a:t>
            </a:r>
            <a:r>
              <a:rPr lang="en-GB"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Geong</a:t>
            </a:r>
            <a:r>
              <a:rPr lang="en-IN" dirty="0">
                <a:latin typeface="Times New Roman" panose="02020603050405020304" pitchFamily="18" charset="0"/>
                <a:cs typeface="Times New Roman" panose="02020603050405020304" pitchFamily="18" charset="0"/>
              </a:rPr>
              <a:t> Sen </a:t>
            </a:r>
            <a:r>
              <a:rPr lang="en-IN" dirty="0" err="1">
                <a:latin typeface="Times New Roman" panose="02020603050405020304" pitchFamily="18" charset="0"/>
                <a:cs typeface="Times New Roman" panose="02020603050405020304" pitchFamily="18" charset="0"/>
              </a:rPr>
              <a:t>Poh</a:t>
            </a:r>
            <a:r>
              <a:rPr lang="en-IN" dirty="0">
                <a:latin typeface="Times New Roman" panose="02020603050405020304" pitchFamily="18" charset="0"/>
                <a:cs typeface="Times New Roman" panose="02020603050405020304" pitchFamily="18" charset="0"/>
              </a:rPr>
              <a:t>, Ji-Jian Chin, Wei-</a:t>
            </a:r>
            <a:r>
              <a:rPr lang="en-IN" dirty="0" err="1">
                <a:latin typeface="Times New Roman" panose="02020603050405020304" pitchFamily="18" charset="0"/>
                <a:cs typeface="Times New Roman" panose="02020603050405020304" pitchFamily="18" charset="0"/>
              </a:rPr>
              <a:t>Chuen</a:t>
            </a:r>
            <a:r>
              <a:rPr lang="en-IN" dirty="0">
                <a:latin typeface="Times New Roman" panose="02020603050405020304" pitchFamily="18" charset="0"/>
                <a:cs typeface="Times New Roman" panose="02020603050405020304" pitchFamily="18" charset="0"/>
              </a:rPr>
              <a:t> Yau, Kim-Kwang Raymond Choo, and </a:t>
            </a:r>
            <a:r>
              <a:rPr lang="en-IN" dirty="0" err="1">
                <a:latin typeface="Times New Roman" panose="02020603050405020304" pitchFamily="18" charset="0"/>
                <a:cs typeface="Times New Roman" panose="02020603050405020304" pitchFamily="18" charset="0"/>
              </a:rPr>
              <a:t>Moesfa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Soeheila</a:t>
            </a:r>
            <a:r>
              <a:rPr lang="en-IN" dirty="0">
                <a:latin typeface="Times New Roman" panose="02020603050405020304" pitchFamily="18" charset="0"/>
                <a:cs typeface="Times New Roman" panose="02020603050405020304" pitchFamily="18" charset="0"/>
              </a:rPr>
              <a:t> Mohamad. 2017. </a:t>
            </a:r>
            <a:r>
              <a:rPr lang="en-IN" dirty="0">
                <a:latin typeface="Times New Roman" panose="02020603050405020304" pitchFamily="18" charset="0"/>
                <a:cs typeface="Times New Roman" panose="02020603050405020304" pitchFamily="18" charset="0"/>
                <a:hlinkClick r:id="rId2"/>
              </a:rPr>
              <a:t>“Searchable symmetric encryption: Designs and challenges”</a:t>
            </a:r>
            <a:r>
              <a:rPr lang="en-IN" dirty="0">
                <a:latin typeface="Times New Roman" panose="02020603050405020304" pitchFamily="18" charset="0"/>
                <a:cs typeface="Times New Roman" panose="02020603050405020304" pitchFamily="18" charset="0"/>
              </a:rPr>
              <a:t>. ACM </a:t>
            </a:r>
            <a:r>
              <a:rPr lang="en-IN" dirty="0" err="1">
                <a:latin typeface="Times New Roman" panose="02020603050405020304" pitchFamily="18" charset="0"/>
                <a:cs typeface="Times New Roman" panose="02020603050405020304" pitchFamily="18" charset="0"/>
              </a:rPr>
              <a:t>Comput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Surv</a:t>
            </a:r>
            <a:r>
              <a:rPr lang="en-IN" dirty="0">
                <a:latin typeface="Times New Roman" panose="02020603050405020304" pitchFamily="18" charset="0"/>
                <a:cs typeface="Times New Roman" panose="02020603050405020304" pitchFamily="18" charset="0"/>
              </a:rPr>
              <a:t>. 50, 3, Article 40 (May 2017)</a:t>
            </a:r>
          </a:p>
          <a:p>
            <a:pPr marL="0" indent="0" algn="just">
              <a:spcBef>
                <a:spcPts val="1001"/>
              </a:spcBef>
              <a:buNone/>
              <a:tabLst>
                <a:tab pos="0" algn="l"/>
              </a:tabLst>
            </a:pPr>
            <a:r>
              <a:rPr lang="en-US" sz="2800" b="0" strike="noStrike" spc="-1" dirty="0">
                <a:solidFill>
                  <a:srgbClr val="000000"/>
                </a:solidFill>
                <a:latin typeface="Times New Roman" panose="02020603050405020304" pitchFamily="18" charset="0"/>
                <a:cs typeface="Times New Roman" panose="02020603050405020304" pitchFamily="18" charset="0"/>
              </a:rPr>
              <a:t>[2] </a:t>
            </a:r>
            <a:r>
              <a:rPr lang="en-IN" b="0" i="0" dirty="0">
                <a:solidFill>
                  <a:srgbClr val="000000"/>
                </a:solidFill>
                <a:effectLst/>
                <a:latin typeface="Times New Roman" panose="02020603050405020304" pitchFamily="18" charset="0"/>
                <a:cs typeface="Times New Roman" panose="02020603050405020304" pitchFamily="18" charset="0"/>
              </a:rPr>
              <a:t>J. </a:t>
            </a:r>
            <a:r>
              <a:rPr lang="en-IN" b="0" i="0" dirty="0" err="1">
                <a:solidFill>
                  <a:srgbClr val="000000"/>
                </a:solidFill>
                <a:effectLst/>
                <a:latin typeface="Times New Roman" panose="02020603050405020304" pitchFamily="18" charset="0"/>
                <a:cs typeface="Times New Roman" panose="02020603050405020304" pitchFamily="18" charset="0"/>
              </a:rPr>
              <a:t>Bethencourt</a:t>
            </a:r>
            <a:r>
              <a:rPr lang="en-IN" b="0" i="0" dirty="0">
                <a:solidFill>
                  <a:srgbClr val="000000"/>
                </a:solidFill>
                <a:effectLst/>
                <a:latin typeface="Times New Roman" panose="02020603050405020304" pitchFamily="18" charset="0"/>
                <a:cs typeface="Times New Roman" panose="02020603050405020304" pitchFamily="18" charset="0"/>
              </a:rPr>
              <a:t>, A. Sahai, and B. Waters, </a:t>
            </a:r>
            <a:r>
              <a:rPr lang="en-IN" b="0" i="0" dirty="0">
                <a:solidFill>
                  <a:srgbClr val="000000"/>
                </a:solidFill>
                <a:effectLst/>
                <a:latin typeface="Times New Roman" panose="02020603050405020304" pitchFamily="18" charset="0"/>
                <a:cs typeface="Times New Roman" panose="02020603050405020304" pitchFamily="18" charset="0"/>
                <a:hlinkClick r:id="rId3"/>
              </a:rPr>
              <a:t>‘‘Ciphertext-policy attribute-based encryption,’’ </a:t>
            </a:r>
            <a:r>
              <a:rPr lang="en-IN" b="0" i="0" dirty="0">
                <a:solidFill>
                  <a:srgbClr val="000000"/>
                </a:solidFill>
                <a:effectLst/>
                <a:latin typeface="Times New Roman" panose="02020603050405020304" pitchFamily="18" charset="0"/>
                <a:cs typeface="Times New Roman" panose="02020603050405020304" pitchFamily="18" charset="0"/>
              </a:rPr>
              <a:t>in </a:t>
            </a:r>
            <a:r>
              <a:rPr lang="en-IN" b="0" i="1" dirty="0">
                <a:solidFill>
                  <a:srgbClr val="000000"/>
                </a:solidFill>
                <a:effectLst/>
                <a:latin typeface="Times New Roman" panose="02020603050405020304" pitchFamily="18" charset="0"/>
                <a:cs typeface="Times New Roman" panose="02020603050405020304" pitchFamily="18" charset="0"/>
              </a:rPr>
              <a:t>Proc. IEEE </a:t>
            </a:r>
            <a:r>
              <a:rPr lang="en-IN" b="0" i="1" dirty="0" err="1">
                <a:solidFill>
                  <a:srgbClr val="000000"/>
                </a:solidFill>
                <a:effectLst/>
                <a:latin typeface="Times New Roman" panose="02020603050405020304" pitchFamily="18" charset="0"/>
                <a:cs typeface="Times New Roman" panose="02020603050405020304" pitchFamily="18" charset="0"/>
              </a:rPr>
              <a:t>Symp</a:t>
            </a:r>
            <a:r>
              <a:rPr lang="en-IN" b="0" i="1" dirty="0">
                <a:solidFill>
                  <a:srgbClr val="000000"/>
                </a:solidFill>
                <a:effectLst/>
                <a:latin typeface="Times New Roman" panose="02020603050405020304" pitchFamily="18" charset="0"/>
                <a:cs typeface="Times New Roman" panose="02020603050405020304" pitchFamily="18" charset="0"/>
              </a:rPr>
              <a:t>. </a:t>
            </a:r>
            <a:r>
              <a:rPr lang="en-IN" b="0" i="1" dirty="0" err="1">
                <a:solidFill>
                  <a:srgbClr val="000000"/>
                </a:solidFill>
                <a:effectLst/>
                <a:latin typeface="Times New Roman" panose="02020603050405020304" pitchFamily="18" charset="0"/>
                <a:cs typeface="Times New Roman" panose="02020603050405020304" pitchFamily="18" charset="0"/>
              </a:rPr>
              <a:t>Secur</a:t>
            </a:r>
            <a:r>
              <a:rPr lang="en-IN" b="0" i="1" dirty="0">
                <a:solidFill>
                  <a:srgbClr val="000000"/>
                </a:solidFill>
                <a:effectLst/>
                <a:latin typeface="Times New Roman" panose="02020603050405020304" pitchFamily="18" charset="0"/>
                <a:cs typeface="Times New Roman" panose="02020603050405020304" pitchFamily="18" charset="0"/>
              </a:rPr>
              <a:t>. Privacy (SP)</a:t>
            </a:r>
            <a:r>
              <a:rPr lang="en-IN" b="0" i="0" dirty="0">
                <a:solidFill>
                  <a:srgbClr val="000000"/>
                </a:solidFill>
                <a:effectLst/>
                <a:latin typeface="Times New Roman" panose="02020603050405020304" pitchFamily="18" charset="0"/>
                <a:cs typeface="Times New Roman" panose="02020603050405020304" pitchFamily="18" charset="0"/>
              </a:rPr>
              <a:t>. Washington, DC, USA: IEEE Computer Society, 2007, pp. 321–334.</a:t>
            </a:r>
            <a:r>
              <a:rPr lang="en-IN" sz="1800" b="0" i="0" dirty="0">
                <a:solidFill>
                  <a:srgbClr val="000000"/>
                </a:solidFill>
                <a:effectLst/>
                <a:latin typeface="Times" panose="02020603050405020304" pitchFamily="18" charset="0"/>
              </a:rPr>
              <a:t> </a:t>
            </a:r>
          </a:p>
          <a:p>
            <a:pPr marL="0" indent="0" algn="just">
              <a:spcBef>
                <a:spcPts val="1001"/>
              </a:spcBef>
              <a:buNone/>
              <a:tabLst>
                <a:tab pos="0" algn="l"/>
              </a:tabLst>
            </a:pPr>
            <a:r>
              <a:rPr lang="en-GB" dirty="0">
                <a:latin typeface="Times New Roman" panose="02020603050405020304" pitchFamily="18" charset="0"/>
                <a:cs typeface="Times New Roman" panose="02020603050405020304" pitchFamily="18" charset="0"/>
              </a:rPr>
              <a:t>[3] A.B</a:t>
            </a:r>
            <a:r>
              <a:rPr lang="en-IN" dirty="0">
                <a:latin typeface="Times New Roman" panose="02020603050405020304" pitchFamily="18" charset="0"/>
                <a:cs typeface="Times New Roman" panose="02020603050405020304" pitchFamily="18" charset="0"/>
              </a:rPr>
              <a:t>akas and A. </a:t>
            </a:r>
            <a:r>
              <a:rPr lang="en-IN" dirty="0" err="1">
                <a:latin typeface="Times New Roman" panose="02020603050405020304" pitchFamily="18" charset="0"/>
                <a:cs typeface="Times New Roman" panose="02020603050405020304" pitchFamily="18" charset="0"/>
              </a:rPr>
              <a:t>Michalas</a:t>
            </a:r>
            <a:r>
              <a:rPr 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hlinkClick r:id="rId4"/>
              </a:rPr>
              <a:t>“</a:t>
            </a:r>
            <a:r>
              <a:rPr lang="en-US" i="0" dirty="0">
                <a:solidFill>
                  <a:srgbClr val="333333"/>
                </a:solidFill>
                <a:effectLst/>
                <a:latin typeface="Times New Roman" panose="02020603050405020304" pitchFamily="18" charset="0"/>
                <a:cs typeface="Times New Roman" panose="02020603050405020304" pitchFamily="18" charset="0"/>
                <a:hlinkClick r:id="rId4"/>
              </a:rPr>
              <a:t>The Cloud we Share: Access Control on Symmetrically Encrypted Data in Untrusted Clouds” </a:t>
            </a:r>
            <a:r>
              <a:rPr lang="en-US" i="0" dirty="0">
                <a:solidFill>
                  <a:srgbClr val="333333"/>
                </a:solidFill>
                <a:effectLst/>
                <a:latin typeface="Times New Roman" panose="02020603050405020304" pitchFamily="18" charset="0"/>
                <a:cs typeface="Times New Roman" panose="02020603050405020304" pitchFamily="18" charset="0"/>
              </a:rPr>
              <a:t>IEEE Access(Volume 8), 2020.</a:t>
            </a: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marL="0" indent="0" algn="just">
              <a:spcBef>
                <a:spcPts val="1001"/>
              </a:spcBef>
              <a:buNone/>
              <a:tabLst>
                <a:tab pos="0" algn="l"/>
              </a:tabLst>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1756</TotalTime>
  <Words>908</Words>
  <Application>Microsoft Office PowerPoint</Application>
  <PresentationFormat>Widescreen</PresentationFormat>
  <Paragraphs>66</Paragraphs>
  <Slides>15</Slides>
  <Notes>1</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15</vt:i4>
      </vt:variant>
    </vt:vector>
  </HeadingPairs>
  <TitlesOfParts>
    <vt:vector size="28" baseType="lpstr">
      <vt:lpstr>Arial</vt:lpstr>
      <vt:lpstr>Calibri</vt:lpstr>
      <vt:lpstr>Calibri Light</vt:lpstr>
      <vt:lpstr>Courier New</vt:lpstr>
      <vt:lpstr>Symbol</vt:lpstr>
      <vt:lpstr>Times</vt:lpstr>
      <vt:lpstr>Times New Roman</vt:lpstr>
      <vt:lpstr>Verdana</vt:lpstr>
      <vt:lpstr>Wingdings</vt:lpstr>
      <vt:lpstr>Office Theme</vt:lpstr>
      <vt:lpstr>Office Theme</vt:lpstr>
      <vt:lpstr>1_Custom Design</vt:lpstr>
      <vt:lpstr>Custom Design</vt:lpstr>
      <vt:lpstr>PowerPoint Presentation</vt:lpstr>
      <vt:lpstr>Contents</vt:lpstr>
      <vt:lpstr>Abstract</vt:lpstr>
      <vt:lpstr>Problem Statement</vt:lpstr>
      <vt:lpstr>Objectives of Project</vt:lpstr>
      <vt:lpstr>Literature survey for First objective </vt:lpstr>
      <vt:lpstr>Literature survey for Second objective </vt:lpstr>
      <vt:lpstr>Proposed System</vt:lpstr>
      <vt:lpstr> References</vt:lpstr>
      <vt:lpstr> References</vt:lpstr>
      <vt:lpstr>Git Hub Dashboards of each student</vt:lpstr>
      <vt:lpstr>Git Hub Dashboards of each student</vt:lpstr>
      <vt:lpstr>Git Hub Dashboards of each student</vt:lpstr>
      <vt:lpstr>Git 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venkatesh k</dc:creator>
  <dc:description/>
  <cp:lastModifiedBy>Mounika Meenuga</cp:lastModifiedBy>
  <cp:revision>206</cp:revision>
  <dcterms:created xsi:type="dcterms:W3CDTF">2019-06-11T05:35:00Z</dcterms:created>
  <dcterms:modified xsi:type="dcterms:W3CDTF">2023-09-04T05:44:59Z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