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3" r:id="rId4"/>
    <p:sldId id="281" r:id="rId5"/>
    <p:sldId id="282" r:id="rId6"/>
    <p:sldId id="309" r:id="rId7"/>
    <p:sldId id="288" r:id="rId8"/>
    <p:sldId id="311" r:id="rId9"/>
    <p:sldId id="307" r:id="rId10"/>
    <p:sldId id="318" r:id="rId11"/>
    <p:sldId id="293" r:id="rId12"/>
    <p:sldId id="294" r:id="rId13"/>
    <p:sldId id="295" r:id="rId14"/>
    <p:sldId id="317" r:id="rId15"/>
    <p:sldId id="319" r:id="rId16"/>
    <p:sldId id="290" r:id="rId17"/>
    <p:sldId id="277" r:id="rId18"/>
    <p:sldId id="29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a Bommineni" userId="1e2cd6395f629762" providerId="LiveId" clId="{7DCB7D4E-9A3B-4111-9705-ABDC1070E565}"/>
    <pc:docChg chg="custSel modSld modMainMaster">
      <pc:chgData name="Bhavana Bommineni" userId="1e2cd6395f629762" providerId="LiveId" clId="{7DCB7D4E-9A3B-4111-9705-ABDC1070E565}" dt="2024-03-26T05:57:24.348" v="33" actId="20577"/>
      <pc:docMkLst>
        <pc:docMk/>
      </pc:docMkLst>
      <pc:sldChg chg="modSp mod">
        <pc:chgData name="Bhavana Bommineni" userId="1e2cd6395f629762" providerId="LiveId" clId="{7DCB7D4E-9A3B-4111-9705-ABDC1070E565}" dt="2024-03-26T05:41:44.422" v="24" actId="20577"/>
        <pc:sldMkLst>
          <pc:docMk/>
          <pc:sldMk cId="0" sldId="256"/>
        </pc:sldMkLst>
        <pc:spChg chg="mod">
          <ac:chgData name="Bhavana Bommineni" userId="1e2cd6395f629762" providerId="LiveId" clId="{7DCB7D4E-9A3B-4111-9705-ABDC1070E565}" dt="2024-03-26T05:41:44.422" v="24" actId="20577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 mod">
        <pc:chgData name="Bhavana Bommineni" userId="1e2cd6395f629762" providerId="LiveId" clId="{7DCB7D4E-9A3B-4111-9705-ABDC1070E565}" dt="2024-03-26T05:56:50.968" v="29" actId="1076"/>
        <pc:sldMkLst>
          <pc:docMk/>
          <pc:sldMk cId="2939247205" sldId="291"/>
        </pc:sldMkLst>
        <pc:picChg chg="add mod">
          <ac:chgData name="Bhavana Bommineni" userId="1e2cd6395f629762" providerId="LiveId" clId="{7DCB7D4E-9A3B-4111-9705-ABDC1070E565}" dt="2024-03-26T05:56:50.968" v="29" actId="1076"/>
          <ac:picMkLst>
            <pc:docMk/>
            <pc:sldMk cId="2939247205" sldId="291"/>
            <ac:picMk id="4" creationId="{DF7D6244-849D-EB05-B317-946E01DAC589}"/>
          </ac:picMkLst>
        </pc:picChg>
        <pc:picChg chg="del">
          <ac:chgData name="Bhavana Bommineni" userId="1e2cd6395f629762" providerId="LiveId" clId="{7DCB7D4E-9A3B-4111-9705-ABDC1070E565}" dt="2024-03-26T05:42:37.874" v="25" actId="478"/>
          <ac:picMkLst>
            <pc:docMk/>
            <pc:sldMk cId="2939247205" sldId="291"/>
            <ac:picMk id="10" creationId="{6BA8F622-9DC7-55F9-A9FE-93878AC63135}"/>
          </ac:picMkLst>
        </pc:picChg>
      </pc:sldChg>
      <pc:sldMasterChg chg="modSldLayout">
        <pc:chgData name="Bhavana Bommineni" userId="1e2cd6395f629762" providerId="LiveId" clId="{7DCB7D4E-9A3B-4111-9705-ABDC1070E565}" dt="2024-03-26T05:57:24.348" v="33" actId="20577"/>
        <pc:sldMasterMkLst>
          <pc:docMk/>
          <pc:sldMasterMk cId="0" sldId="2147483648"/>
        </pc:sldMasterMkLst>
        <pc:sldLayoutChg chg="modSp mod">
          <pc:chgData name="Bhavana Bommineni" userId="1e2cd6395f629762" providerId="LiveId" clId="{7DCB7D4E-9A3B-4111-9705-ABDC1070E565}" dt="2024-03-26T05:57:24.348" v="33" actId="20577"/>
          <pc:sldLayoutMkLst>
            <pc:docMk/>
            <pc:sldMasterMk cId="0" sldId="2147483648"/>
            <pc:sldLayoutMk cId="0" sldId="2147483650"/>
          </pc:sldLayoutMkLst>
          <pc:spChg chg="mod">
            <ac:chgData name="Bhavana Bommineni" userId="1e2cd6395f629762" providerId="LiveId" clId="{7DCB7D4E-9A3B-4111-9705-ABDC1070E565}" dt="2024-03-26T05:57:24.348" v="33" actId="20577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Google Android Developer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Google Android Developer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870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Google Android Developer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FBC11-2ED2-450E-A0CC-CEA7380C613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Android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500" b="1" i="1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Virtual </a:t>
            </a:r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-2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506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ship.aicte-india.org/" TargetMode="External"/><Relationship Id="rId2" Type="http://schemas.openxmlformats.org/officeDocument/2006/relationships/hyperlink" Target="https://developer.android.com/courses/android-basics-compose/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wsacademy.com/vforcesite/LMS_Logi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java/technologies/downloads/#jdk17-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1"/>
          <p:cNvSpPr txBox="1"/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Autonomous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2023-2024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4382219" y="2216989"/>
            <a:ext cx="3278037" cy="97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Ajay Kishore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1200" b="0" dirty="0"/>
              <a:t>Roll No : 204G1A0506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Android Developer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38" y="158494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477046"/>
            <a:ext cx="1843673" cy="1685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Internet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61" y="2111980"/>
            <a:ext cx="3071675" cy="31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6511" y="1023335"/>
            <a:ext cx="8853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internet is a fundamental aspect of modern application development, enabling communication between devices and servers. Here's a concise overview of key concepts when establishing internet connections: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Permission: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necessary network permissions in the AndroidManifest.xml file. You can use &lt;uses-permission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android.permission.INTERNET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"/&gt;. This permission allows  app to create network sockets for sending and receiving data from internet.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Requests: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either HTTP or HTTPS protocols to initiate network requests from your application to remote servers. This is typically done using the following methods:</a:t>
            </a:r>
          </a:p>
          <a:p>
            <a:pPr lvl="0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HttpURLConnection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US" sz="21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1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To fetch data from the internet in an Android application, you need to ensure    that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sz="21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US" sz="2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sz="2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1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en-US" sz="2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r>
              <a:rPr lang="en-US" sz="2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crucial for the app to access the internet. Once permissions are set, you can initiate network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 using HTTP or HTTPS protocols.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509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506" y="1097279"/>
            <a:ext cx="9075123" cy="53949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Data persistence in software development refers to the process of storing and retrieving data to and from a persistent storage medium, such as a database or file system. It is a crucial aspect of creating robust and user-friendly applications. There are several methods for achieving data persistence in Android applications:</a:t>
            </a:r>
          </a:p>
          <a:p>
            <a:pPr marL="355600" marR="317500" algn="just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Preferences:</a:t>
            </a:r>
            <a:r>
              <a:rPr lang="en-US" sz="32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simplest</a:t>
            </a:r>
            <a:r>
              <a:rPr lang="en-US" sz="3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amounts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primitive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key-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pairs.</a:t>
            </a:r>
            <a:r>
              <a:rPr lang="en-US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 user</a:t>
            </a:r>
            <a:r>
              <a:rPr lang="en-US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settings.</a:t>
            </a:r>
            <a:endParaRPr lang="en-IN" sz="3200" dirty="0">
              <a:ea typeface="Times New Roman" panose="02020603050405020304" pitchFamily="18" charset="0"/>
            </a:endParaRPr>
          </a:p>
          <a:p>
            <a:pPr marL="355600" marR="317500" algn="just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Internal Storage: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store private data files directly on the device's internal storage.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 Storage: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method allows you to save files on the device's external storage, such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an SD card.</a:t>
            </a:r>
            <a:endParaRPr lang="en-US" sz="3200" b="1" dirty="0"/>
          </a:p>
          <a:p>
            <a:pPr>
              <a:lnSpc>
                <a:spcPct val="120000"/>
              </a:lnSpc>
            </a:pPr>
            <a:r>
              <a:rPr lang="en-US" sz="3200" b="1" dirty="0"/>
              <a:t>Structured Query Language):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SQL, or Structured Query Language, is a powerful domain-specific language designed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managing and manipulating relational databases. It provides a standardized way to interact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databases,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querying,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updating,</a:t>
            </a:r>
            <a:r>
              <a:rPr lang="en-US" sz="3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inserting and</a:t>
            </a:r>
            <a:r>
              <a:rPr lang="en-US" sz="3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</a:t>
            </a:r>
            <a:r>
              <a:rPr lang="en-US" sz="3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US" sz="3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14 Essential SQL Commands [2024] | SQL Commands List 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49" y="1163043"/>
            <a:ext cx="2503795" cy="4071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9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WorkManager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73020"/>
            <a:ext cx="12192000" cy="5299788"/>
          </a:xfrm>
        </p:spPr>
        <p:txBody>
          <a:bodyPr>
            <a:noAutofit/>
          </a:bodyPr>
          <a:lstStyle/>
          <a:p>
            <a:pPr marL="355600" marR="310515" indent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Google's Android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is a powerful API within the Android Jetpack library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designed to simplify and manage background tasks in Android applications. It addresses the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need for executing tasks that continue running even when the app is not in the foreground or if</a:t>
            </a:r>
            <a:r>
              <a:rPr lang="en-US" sz="22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device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restarts.</a:t>
            </a:r>
            <a:r>
              <a:rPr lang="en-US" sz="22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Here's a brief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summary</a:t>
            </a:r>
            <a:r>
              <a:rPr lang="en-US" sz="22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of</a:t>
            </a:r>
            <a:r>
              <a:rPr lang="en-US" sz="22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WorkManager's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key</a:t>
            </a:r>
            <a:r>
              <a:rPr lang="en-US" sz="22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features.</a:t>
            </a:r>
          </a:p>
          <a:p>
            <a:pPr marL="641350" marR="310515" indent="-28575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Background</a:t>
            </a:r>
            <a:r>
              <a:rPr lang="en-US" sz="2200" b="1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Task</a:t>
            </a:r>
            <a:r>
              <a:rPr lang="en-US" sz="2200" b="1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Management: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16230" indent="0" algn="just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200" spc="-5" dirty="0">
                <a:effectLst/>
                <a:ea typeface="Times New Roman" panose="02020603050405020304" pitchFamily="18" charset="0"/>
              </a:rPr>
              <a:t>     </a:t>
            </a:r>
            <a:r>
              <a:rPr lang="en-US" sz="2200" spc="-5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allows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developers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22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schedule</a:t>
            </a:r>
            <a:r>
              <a:rPr lang="en-US" sz="2200" spc="-6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200" spc="-4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manage</a:t>
            </a:r>
            <a:r>
              <a:rPr lang="en-US" sz="2200" spc="-6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tasks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that</a:t>
            </a:r>
            <a:r>
              <a:rPr lang="en-US" sz="22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run</a:t>
            </a:r>
            <a:r>
              <a:rPr lang="en-US" sz="22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in</a:t>
            </a:r>
            <a:r>
              <a:rPr lang="en-US" sz="2200" spc="-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2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background,</a:t>
            </a:r>
            <a:r>
              <a:rPr lang="en-US" sz="2200" spc="-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such</a:t>
            </a:r>
            <a:r>
              <a:rPr lang="en-US" sz="22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as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data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syncing,</a:t>
            </a:r>
            <a:r>
              <a:rPr lang="en-US" sz="22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periodic</a:t>
            </a:r>
            <a:r>
              <a:rPr lang="en-US" sz="2200" spc="5" dirty="0">
                <a:ea typeface="Times New Roman" panose="02020603050405020304" pitchFamily="18" charset="0"/>
              </a:rPr>
              <a:t>  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updates,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or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content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downloads.</a:t>
            </a:r>
          </a:p>
          <a:p>
            <a:pPr marL="412750" marR="316230" indent="-285750" algn="just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  Persistent</a:t>
            </a:r>
            <a:r>
              <a:rPr lang="en-US" sz="2200" b="1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Execution: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20675" indent="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      Tasks scheduled with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persist across device reboots and app closures, ensuring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reliable execution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even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in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challenging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conditions.</a:t>
            </a:r>
          </a:p>
          <a:p>
            <a:pPr marL="412750" marR="320675" indent="-28575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  Constraints</a:t>
            </a:r>
            <a:r>
              <a:rPr lang="en-US" sz="2200" b="1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Management: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14325" indent="0" algn="just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      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allows the specification of constraints, such as network availability or battery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status,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control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task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should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executed,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optimizing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resources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improving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efficiency.</a:t>
            </a:r>
            <a:endParaRPr lang="en-IN" sz="22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75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Views and Compose</a:t>
            </a:r>
          </a:p>
        </p:txBody>
      </p:sp>
      <p:pic>
        <p:nvPicPr>
          <p:cNvPr id="4" name="Content Placeholder 3" descr="Different Types Of Views In Android | FormGet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44" y="1163798"/>
            <a:ext cx="3338003" cy="31063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2973" y="1058345"/>
            <a:ext cx="7679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is a fundamental element for any user interface (or design) in android. The View is a base class for all UI components in android. For example,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accept the input from users in android apps, which is a subclass of View. Following are the some of common View subclasses that will be used in android applications.</a:t>
            </a: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42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Ride-Sharing Apps (e.g., Uber, Lyft)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WhatsApp,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 Facebook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Instagram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Live)</a:t>
            </a:r>
            <a:endParaRPr lang="en-IN" sz="2400" dirty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Weather Apps with Real-Time Updates (e.g., AccuWeather)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Emergency Services Apps (e.g., SOS Apps)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Translate)</a:t>
            </a:r>
          </a:p>
          <a:p>
            <a:pPr>
              <a:lnSpc>
                <a:spcPct val="150000"/>
              </a:lnSpc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42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3D2-EE23-1FCB-6E54-9CE6C0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Enrolling in Google's Android development course provides a concise yet comprehensive journey into the world of mobile app creation. </a:t>
            </a:r>
          </a:p>
          <a:p>
            <a:r>
              <a:rPr lang="en-US" dirty="0"/>
              <a:t>With Google's expertise in developing the Android platform, learners can expect a focused curriculum covering essential topics like programming languages, the Android SDK, and API integration. </a:t>
            </a:r>
          </a:p>
          <a:p>
            <a:r>
              <a:rPr lang="en-US" dirty="0"/>
              <a:t>The course's hands-on approach ensures a practical understanding of building robust applications, aligning with industry standards. </a:t>
            </a:r>
          </a:p>
          <a:p>
            <a:r>
              <a:rPr lang="en-US" dirty="0"/>
              <a:t>Completing this course not only equips individuals with the skills necessary for app creation but also stands as a valuable endorsement from a leading authority in the mobile technology landscape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2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30" y="1230281"/>
            <a:ext cx="11779135" cy="5394960"/>
          </a:xfrm>
        </p:spPr>
        <p:txBody>
          <a:bodyPr/>
          <a:lstStyle/>
          <a:p>
            <a:pPr marL="577850" indent="-577850">
              <a:buNone/>
            </a:pPr>
            <a:r>
              <a:rPr lang="en-US" dirty="0"/>
              <a:t> [1] </a:t>
            </a:r>
            <a:r>
              <a:rPr lang="en-US" u="sng" dirty="0">
                <a:hlinkClick r:id="rId2"/>
              </a:rPr>
              <a:t>https://developer.android.com/courses/android-basics-compose/course</a:t>
            </a:r>
            <a:endParaRPr lang="en-US" dirty="0"/>
          </a:p>
          <a:p>
            <a:pPr>
              <a:buNone/>
            </a:pPr>
            <a:r>
              <a:rPr lang="en-US" dirty="0"/>
              <a:t> [2]</a:t>
            </a:r>
            <a:r>
              <a:rPr lang="en-IN" u="sng" dirty="0">
                <a:hlinkClick r:id="rId3"/>
              </a:rPr>
              <a:t>https://internship.aicte-india.org</a:t>
            </a:r>
            <a:endParaRPr lang="en-US" dirty="0"/>
          </a:p>
          <a:p>
            <a:pPr marL="0" indent="0">
              <a:buNone/>
            </a:pPr>
            <a:endParaRPr lang="en-US" b="1" dirty="0">
              <a:hlinkClick r:id="rId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962-5F31-F9F5-6771-A61134B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20F2-BCC2-3E54-2C98-772D8A7B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1205792"/>
            <a:ext cx="3632190" cy="52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en-IN" dirty="0"/>
              <a:t>Modules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 Explanation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Conclusion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References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Launched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2008,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open-source</a:t>
            </a:r>
            <a:r>
              <a:rPr lang="en-US" sz="2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 kernel that encourages community collaboration for continuous improvement.</a:t>
            </a:r>
            <a:r>
              <a:rPr lang="en-US" sz="2600" dirty="0"/>
              <a:t> The Google Play Store serves as the official app distribution platform, granting users access to millions of applications. The user interface of Android is tailored for touch gestures, featuring a customizable home screen and support for widgets, ensuring an interactive and intuitive experience.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/>
              <a:t>From </a:t>
            </a:r>
            <a:r>
              <a:rPr lang="en-US" sz="2600" dirty="0" err="1"/>
              <a:t>Eduskills</a:t>
            </a:r>
            <a:r>
              <a:rPr lang="en-US" sz="2600" dirty="0"/>
              <a:t> Foundation, AICTE launches a Virtual Internship on Google Android Virtual Internship.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 main aim of this is to gain insights into cutting-edge cloud and AI technologies.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31"/>
            <a:ext cx="12192000" cy="714892"/>
          </a:xfrm>
        </p:spPr>
        <p:txBody>
          <a:bodyPr/>
          <a:lstStyle/>
          <a:p>
            <a:r>
              <a:rPr lang="en-US" b="1" dirty="0">
                <a:sym typeface="+mn-ea"/>
              </a:rPr>
              <a:t> </a:t>
            </a:r>
            <a:r>
              <a:rPr lang="en-US" dirty="0">
                <a:sym typeface="+mn-ea"/>
              </a:rPr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Your first Android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Building App UI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Display lists and use Material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Navigation and app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Connect to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Data Persistence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Work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Views and Compose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31"/>
            <a:ext cx="12192000" cy="714892"/>
          </a:xfrm>
        </p:spPr>
        <p:txBody>
          <a:bodyPr/>
          <a:lstStyle/>
          <a:p>
            <a:r>
              <a:rPr lang="en-US" dirty="0"/>
              <a:t> Your first Android app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419" y="1802921"/>
            <a:ext cx="8037632" cy="371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2059" y="1148904"/>
            <a:ext cx="51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Studio Installation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Android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683" y="1147313"/>
            <a:ext cx="11257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describes about the android and requirements of android. The requirements Kotlin programming language, setting up the android studio and describes building a basic layout.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Kotlin, a modern and concise programming language, has emerged as a preferred choice for Android app development. Endorsed by Google, Kotlin offers a seamless integration with existing Java code and brings a host of features like null safety, concise syntax, and improved code readability. Its expressive and pragmatic nature accelerates development, making it an excellent fit for Android projects.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applications Configuration of  JDK &amp; IDE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sz="2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oracle.com/java/technologies/downloads/#jdk17-windows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https://developer.android.com/studioOperations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3D2-EE23-1FCB-6E54-9CE6C0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 descr="Calculator App In Android With Source Code - Source Code &amp; Project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75" y="1097279"/>
            <a:ext cx="4538120" cy="320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3849" y="1184987"/>
            <a:ext cx="704618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offers an overview of fundamentals of Kotlin, widgets in android studio,</a:t>
            </a:r>
            <a:r>
              <a:rPr lang="en-US" sz="2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interacting</a:t>
            </a:r>
            <a:r>
              <a:rPr lang="en-US" sz="2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development process, we explore techniques for capturing user input, dynamically updating the UI, and managing the application's state to ensure a seamless and responsive user experience.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module, learners will have gained valuable insights into creating interactive UIs and handling states, providing a solid foundation for developing user-friendly applications.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2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lists and use Material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3A1BD-0A25-F515-4C0B-4F1E64F1CCF2}"/>
              </a:ext>
            </a:extLst>
          </p:cNvPr>
          <p:cNvSpPr txBox="1"/>
          <p:nvPr/>
        </p:nvSpPr>
        <p:spPr>
          <a:xfrm>
            <a:off x="111760" y="1097279"/>
            <a:ext cx="67062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explore the creation of an app using Compose that showcases a scrollable list containing both text and images.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app's functionality includes the seamless integration of text and images within a scrollable layout, demonstrating essential techniques for creating engaging and visually appealing user experiences.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documentation serves as a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seeking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versatile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ccessibility - Material Desig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37" y="1495650"/>
            <a:ext cx="3053918" cy="42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10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32759"/>
            <a:ext cx="12192000" cy="714892"/>
          </a:xfrm>
        </p:spPr>
        <p:txBody>
          <a:bodyPr/>
          <a:lstStyle/>
          <a:p>
            <a:r>
              <a:rPr lang="en-US" dirty="0"/>
              <a:t>Navigation and app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F8117-745E-E191-E78C-E9C2BC5D380C}"/>
              </a:ext>
            </a:extLst>
          </p:cNvPr>
          <p:cNvSpPr txBox="1"/>
          <p:nvPr/>
        </p:nvSpPr>
        <p:spPr>
          <a:xfrm>
            <a:off x="280862" y="3299205"/>
            <a:ext cx="11389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harnessing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intricate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screens.</a:t>
            </a:r>
            <a:endParaRPr lang="en-US" sz="26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developers will gain profound knowledge on the effective passing and management of data between screens, emphasizing efficiency and maintaining a resilient architecture.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resource is tailored to help developers enabling the creation of dynamic, interconnected applications that respond dynamically to user interactions.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lean Architecture with Jetpack Compose | by Aamir Choksi | Medi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36" y="1040816"/>
            <a:ext cx="3187084" cy="2314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54069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1383</Words>
  <Application>Microsoft Office PowerPoint</Application>
  <PresentationFormat>Widescreen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Google</vt:lpstr>
      <vt:lpstr>Custom Design</vt:lpstr>
      <vt:lpstr>PowerPoint Presentation</vt:lpstr>
      <vt:lpstr>Contents</vt:lpstr>
      <vt:lpstr>Introduction</vt:lpstr>
      <vt:lpstr>  Modules</vt:lpstr>
      <vt:lpstr> Your first Android app </vt:lpstr>
      <vt:lpstr>Your first Android app</vt:lpstr>
      <vt:lpstr>Building App UI</vt:lpstr>
      <vt:lpstr>Display lists and use Material Design</vt:lpstr>
      <vt:lpstr>Navigation and app architecture</vt:lpstr>
      <vt:lpstr>Connect to Internet</vt:lpstr>
      <vt:lpstr>Data Persistence</vt:lpstr>
      <vt:lpstr> WorkManager </vt:lpstr>
      <vt:lpstr>Views and Compose</vt:lpstr>
      <vt:lpstr>Real-time Examples</vt:lpstr>
      <vt:lpstr>Conclusion</vt:lpstr>
      <vt:lpstr>References</vt:lpstr>
      <vt:lpstr>Internship 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Bhavana Bommineni</cp:lastModifiedBy>
  <cp:revision>189</cp:revision>
  <dcterms:created xsi:type="dcterms:W3CDTF">2019-06-11T05:35:00Z</dcterms:created>
  <dcterms:modified xsi:type="dcterms:W3CDTF">2024-03-26T06:50:40Z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B145199D08B64BC29E291925B1B5F72E</vt:lpwstr>
  </property>
  <property fmtid="{D5CDD505-2E9C-101B-9397-08002B2CF9AE}" pid="3" name="KSOProductBuildVer">
    <vt:lpwstr>1033-11.2.0.11254</vt:lpwstr>
  </property>
</Properties>
</file>