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7"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varScale="1">
        <p:scale>
          <a:sx n="67" d="100"/>
          <a:sy n="67" d="100"/>
        </p:scale>
        <p:origin x="619"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14-08-2023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14-08-2023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ts val="3700"/>
              </a:lnSpc>
              <a:spcBef>
                <a:spcPts val="1001"/>
              </a:spcBef>
              <a:buNone/>
              <a:tabLst>
                <a:tab pos="0" algn="l"/>
              </a:tabLst>
            </a:pPr>
            <a:r>
              <a:rPr lang="en-US" dirty="0">
                <a:latin typeface="Times New Roman" panose="02020603050405020304" pitchFamily="18" charset="0"/>
                <a:cs typeface="Times New Roman" panose="02020603050405020304" pitchFamily="18" charset="0"/>
              </a:rPr>
              <a:t>[4]</a:t>
            </a:r>
            <a:r>
              <a:rPr lang="en-IN" dirty="0"/>
              <a:t> </a:t>
            </a:r>
            <a:r>
              <a:rPr lang="en-IN" dirty="0">
                <a:latin typeface="Times New Roman" panose="02020603050405020304" pitchFamily="18" charset="0"/>
                <a:cs typeface="Times New Roman" panose="02020603050405020304" pitchFamily="18" charset="0"/>
              </a:rPr>
              <a:t>Ghassan </a:t>
            </a:r>
            <a:r>
              <a:rPr lang="en-IN" dirty="0" err="1">
                <a:latin typeface="Times New Roman" panose="02020603050405020304" pitchFamily="18" charset="0"/>
                <a:cs typeface="Times New Roman" panose="02020603050405020304" pitchFamily="18" charset="0"/>
              </a:rPr>
              <a:t>Sabeeh</a:t>
            </a:r>
            <a:r>
              <a:rPr lang="en-IN" dirty="0">
                <a:latin typeface="Times New Roman" panose="02020603050405020304" pitchFamily="18" charset="0"/>
                <a:cs typeface="Times New Roman" panose="02020603050405020304" pitchFamily="18" charset="0"/>
              </a:rPr>
              <a:t> Mahmood, Dong Jun Huang, </a:t>
            </a:r>
            <a:r>
              <a:rPr lang="en-IN" dirty="0" err="1">
                <a:latin typeface="Times New Roman" panose="02020603050405020304" pitchFamily="18" charset="0"/>
                <a:cs typeface="Times New Roman" panose="02020603050405020304" pitchFamily="18" charset="0"/>
              </a:rPr>
              <a:t>Baidaa</a:t>
            </a:r>
            <a:r>
              <a:rPr lang="en-IN" dirty="0">
                <a:latin typeface="Times New Roman" panose="02020603050405020304" pitchFamily="18" charset="0"/>
                <a:cs typeface="Times New Roman" panose="02020603050405020304" pitchFamily="18" charset="0"/>
              </a:rPr>
              <a:t> Abdulrahman Jaleel,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Achieving an Effective, Confidentiality and Integrity of Data in Cloud Computing” </a:t>
            </a:r>
            <a:r>
              <a:rPr lang="en-US" dirty="0">
                <a:latin typeface="Times New Roman" panose="02020603050405020304" pitchFamily="18" charset="0"/>
                <a:cs typeface="Times New Roman" panose="02020603050405020304" pitchFamily="18" charset="0"/>
              </a:rPr>
              <a:t>International Journal of Network Security, Vol.21, No.2, PP.326-332, Mar. 2019.</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1094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procedure,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 </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nSpc>
                <a:spcPct val="100000"/>
              </a:lnSpc>
            </a:pPr>
            <a:r>
              <a:rPr lang="en-GB" dirty="0">
                <a:latin typeface="Times New Roman" panose="02020603050405020304" pitchFamily="18" charset="0"/>
                <a:cs typeface="Times New Roman" panose="02020603050405020304" pitchFamily="18" charset="0"/>
              </a:rPr>
              <a:t>The increase in data breaches in cloud computing puts all users at risk of business problems, highlighting the need to improve security measures.</a:t>
            </a:r>
          </a:p>
          <a:p>
            <a:pPr>
              <a:lnSpc>
                <a:spcPct val="100000"/>
              </a:lnSpc>
            </a:pPr>
            <a:r>
              <a:rPr lang="en-GB" b="0" i="0" dirty="0">
                <a:solidFill>
                  <a:srgbClr val="222222"/>
                </a:solidFill>
                <a:effectLst/>
                <a:latin typeface="Times New Roman" panose="02020603050405020304" pitchFamily="18" charset="0"/>
                <a:cs typeface="Times New Roman" panose="02020603050405020304" pitchFamily="18" charset="0"/>
              </a:rPr>
              <a:t>To mitigate the growing risks of data threats faced by users in the Cloud Environment, proactive measures are essential.</a:t>
            </a:r>
          </a:p>
          <a:p>
            <a:pPr>
              <a:lnSpc>
                <a:spcPct val="100000"/>
              </a:lnSpc>
            </a:pPr>
            <a:r>
              <a:rPr lang="en-GB" dirty="0">
                <a:solidFill>
                  <a:srgbClr val="222222"/>
                </a:solidFill>
                <a:latin typeface="Times New Roman" panose="02020603050405020304" pitchFamily="18" charset="0"/>
                <a:cs typeface="Times New Roman" panose="02020603050405020304" pitchFamily="18" charset="0"/>
              </a:rPr>
              <a:t>Here, We</a:t>
            </a:r>
            <a:r>
              <a:rPr lang="en-GB" b="0" i="0" dirty="0">
                <a:solidFill>
                  <a:srgbClr val="222222"/>
                </a:solidFill>
                <a:effectLst/>
                <a:latin typeface="Times New Roman" panose="02020603050405020304" pitchFamily="18" charset="0"/>
                <a:cs typeface="Times New Roman" panose="02020603050405020304" pitchFamily="18" charset="0"/>
              </a:rPr>
              <a:t> use Cryptography, Steganography, and Hashing algorithms to  secure and authenticate data effectively.</a:t>
            </a:r>
            <a:br>
              <a:rPr lang="en-GB" dirty="0">
                <a:latin typeface="Times New Roman" panose="02020603050405020304" pitchFamily="18" charset="0"/>
                <a:cs typeface="Times New Roman" panose="02020603050405020304" pitchFamily="18" charset="0"/>
              </a:rPr>
            </a:b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100000"/>
              </a:lnSpc>
              <a:spcBef>
                <a:spcPts val="1001"/>
              </a:spcBef>
              <a:tabLst>
                <a:tab pos="0" algn="l"/>
              </a:tabLst>
            </a:pPr>
            <a:r>
              <a:rPr lang="en-US" sz="2800" b="0" strike="noStrike" spc="-1" dirty="0">
                <a:solidFill>
                  <a:srgbClr val="000000"/>
                </a:solidFill>
                <a:latin typeface="Times New Roman"/>
              </a:rPr>
              <a:t>By Utilizing a Hybrid Encryption scheme, Data security is significantly strengthened, and the risk of hacking is reduced.</a:t>
            </a:r>
          </a:p>
          <a:p>
            <a:pPr algn="just">
              <a:lnSpc>
                <a:spcPct val="100000"/>
              </a:lnSpc>
              <a:spcBef>
                <a:spcPts val="1001"/>
              </a:spcBef>
              <a:tabLst>
                <a:tab pos="0" algn="l"/>
              </a:tabLst>
            </a:pPr>
            <a:r>
              <a:rPr lang="en-US" spc="-1" dirty="0">
                <a:solidFill>
                  <a:srgbClr val="000000"/>
                </a:solidFill>
                <a:latin typeface="Times New Roman"/>
              </a:rPr>
              <a:t>With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This paper was proposed in order to increase the privacy of file storage, the survey suggests a method to encourage secure encryption and decryption of data using a combination of cryptography and steganography[1]. In this project a novel steganographic method for two-person private communication is given. The approach used in this study combines steganographic and cryptographic methods. A cryptography algorithm is RSA. To hide data in steganography, we use picture steganography. We also employ the Mutual Authentication method to provide Access Control, Confidentiality, Integrity, and Authentication for all cryptographic services. With this strategy, the data may be preserved more safely[2].</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The Research provided a new cloud strategy to improve data security, addressing the aforementioned problem while establishing a reliable and secure cloud storage service[3].</a:t>
            </a:r>
            <a:r>
              <a:rPr lang="en-US" sz="2800" b="0" strike="noStrike" spc="-1" dirty="0">
                <a:solidFill>
                  <a:srgbClr val="000000"/>
                </a:solidFill>
                <a:latin typeface="Times New Roman"/>
              </a:rPr>
              <a:t> </a:t>
            </a:r>
            <a:r>
              <a:rPr lang="en-US" spc="-1" dirty="0">
                <a:solidFill>
                  <a:srgbClr val="000000"/>
                </a:solidFill>
                <a:latin typeface="Times New Roman"/>
              </a:rPr>
              <a:t>The proposed work says that We can create a robust security posture, as well as effective key management and distribution for various users, using Steganography and AES.</a:t>
            </a:r>
            <a:r>
              <a:rPr lang="en-US" sz="2800" b="0" strike="noStrike" spc="-1" dirty="0">
                <a:solidFill>
                  <a:srgbClr val="000000"/>
                </a:solidFill>
                <a:latin typeface="Times New Roman"/>
              </a:rPr>
              <a:t> </a:t>
            </a:r>
            <a:r>
              <a:rPr lang="en-US" spc="-1" dirty="0">
                <a:solidFill>
                  <a:srgbClr val="000000"/>
                </a:solidFill>
                <a:latin typeface="Times New Roman"/>
                <a:cs typeface="Times New Roman" panose="02020603050405020304" pitchFamily="18" charset="0"/>
              </a:rPr>
              <a:t>The model creates a </a:t>
            </a:r>
            <a:r>
              <a:rPr lang="en-US" spc="-1" dirty="0" err="1">
                <a:solidFill>
                  <a:srgbClr val="000000"/>
                </a:solidFill>
                <a:latin typeface="Times New Roman"/>
                <a:cs typeface="Times New Roman" panose="02020603050405020304" pitchFamily="18" charset="0"/>
              </a:rPr>
              <a:t>stego</a:t>
            </a:r>
            <a:r>
              <a:rPr lang="en-US" spc="-1" dirty="0">
                <a:solidFill>
                  <a:srgbClr val="000000"/>
                </a:solidFill>
                <a:latin typeface="Times New Roman"/>
                <a:cs typeface="Times New Roman" panose="02020603050405020304" pitchFamily="18" charset="0"/>
              </a:rPr>
              <a:t>-image with good quality, security that makes it difficult to find the hidden data, and capacity that lets the model conceal enormous amounts of data </a:t>
            </a:r>
            <a:r>
              <a:rPr lang="en-US" sz="2800" b="0" strike="noStrike" spc="-1" dirty="0">
                <a:solidFill>
                  <a:srgbClr val="000000"/>
                </a:solidFill>
                <a:latin typeface="Times New Roman"/>
              </a:rPr>
              <a:t>[4].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impartiality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ts val="3700"/>
              </a:lnSpc>
              <a:spcBef>
                <a:spcPts val="1001"/>
              </a:spcBef>
              <a:buNone/>
              <a:tabLst>
                <a:tab pos="0" algn="l"/>
              </a:tabLst>
            </a:pPr>
            <a:r>
              <a:rPr lang="en-US" sz="2800" b="0" strike="noStrike" spc="-1" dirty="0">
                <a:solidFill>
                  <a:srgbClr val="000000"/>
                </a:solidFill>
                <a:latin typeface="Times New Roman"/>
              </a:rPr>
              <a:t>[1] Mustafa </a:t>
            </a:r>
            <a:r>
              <a:rPr lang="en-US" sz="2800" b="0" strike="noStrike" spc="-1" dirty="0" err="1">
                <a:solidFill>
                  <a:srgbClr val="000000"/>
                </a:solidFill>
                <a:latin typeface="Times New Roman"/>
              </a:rPr>
              <a:t>S.Abbas,Suadad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S.Mahdi,Shahd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A.Hussain</a:t>
            </a:r>
            <a:r>
              <a:rPr lang="en-US" sz="2800" b="0" strike="noStrike" spc="-1" dirty="0">
                <a:solidFill>
                  <a:srgbClr val="000000"/>
                </a:solidFill>
                <a:latin typeface="Times New Roman"/>
              </a:rPr>
              <a:t>,</a:t>
            </a:r>
            <a:r>
              <a:rPr lang="en-US" dirty="0"/>
              <a:t> </a:t>
            </a:r>
            <a:r>
              <a:rPr lang="en-US" dirty="0">
                <a:latin typeface="Times New Roman" panose="02020603050405020304" pitchFamily="18" charset="0"/>
                <a:cs typeface="Times New Roman" panose="02020603050405020304" pitchFamily="18" charset="0"/>
                <a:hlinkClick r:id="rId2" action="ppaction://hlinkpres?slideindex=1&amp;slidetitle="/>
              </a:rPr>
              <a:t>“Security Improvement     of Cloud Data Using Hybrid Cryptography and Steganography”</a:t>
            </a:r>
            <a:r>
              <a:rPr lang="en-US" dirty="0">
                <a:latin typeface="Times New Roman" panose="02020603050405020304" pitchFamily="18" charset="0"/>
                <a:cs typeface="Times New Roman" panose="02020603050405020304" pitchFamily="18" charset="0"/>
              </a:rPr>
              <a:t>, 2020 International Conference on Computer Science and Software Engineering (CSASE), Duhok, Kurdistan Region – Iraq</a:t>
            </a:r>
          </a:p>
          <a:p>
            <a:pPr marL="0" indent="0" algn="just">
              <a:lnSpc>
                <a:spcPts val="3700"/>
              </a:lnSpc>
              <a:spcBef>
                <a:spcPts val="1001"/>
              </a:spcBef>
              <a:buNone/>
              <a:tabLst>
                <a:tab pos="0" algn="l"/>
              </a:tabLst>
            </a:pPr>
            <a:r>
              <a:rPr lang="en-US" sz="2800" b="0" strike="noStrike" spc="-1" dirty="0">
                <a:solidFill>
                  <a:srgbClr val="000000"/>
                </a:solidFill>
                <a:latin typeface="Times New Roman"/>
              </a:rPr>
              <a:t>[2] </a:t>
            </a:r>
            <a:r>
              <a:rPr lang="en-IN" dirty="0">
                <a:latin typeface="Times New Roman" panose="02020603050405020304" pitchFamily="18" charset="0"/>
                <a:cs typeface="Times New Roman" panose="02020603050405020304" pitchFamily="18" charset="0"/>
              </a:rPr>
              <a:t>Srinidhi Kulkarni,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Nithish</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Sharanya</a:t>
            </a:r>
            <a:r>
              <a:rPr lang="en-IN" dirty="0">
                <a:latin typeface="Times New Roman" panose="02020603050405020304" pitchFamily="18" charset="0"/>
                <a:cs typeface="Times New Roman" panose="02020603050405020304" pitchFamily="18" charset="0"/>
              </a:rPr>
              <a:t> R P,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Cloud Based Secure File Storage using Hybrid Cryptography”</a:t>
            </a:r>
            <a:r>
              <a:rPr lang="en-US" dirty="0">
                <a:latin typeface="Times New Roman" panose="02020603050405020304" pitchFamily="18" charset="0"/>
                <a:cs typeface="Times New Roman" panose="02020603050405020304" pitchFamily="18" charset="0"/>
              </a:rPr>
              <a:t> International Journal of Research Publication and Reviews, Vol 4, no 5, pp 4645-4651 May 2023.</a:t>
            </a:r>
            <a:endParaRPr lang="en-US" sz="2800" b="0" strike="noStrike" spc="-1" dirty="0">
              <a:solidFill>
                <a:srgbClr val="000000"/>
              </a:solidFill>
              <a:latin typeface="Times New Roman"/>
            </a:endParaRPr>
          </a:p>
          <a:p>
            <a:pPr marL="0" indent="0" algn="just">
              <a:lnSpc>
                <a:spcPts val="3700"/>
              </a:lnSpc>
              <a:spcBef>
                <a:spcPts val="1001"/>
              </a:spcBef>
              <a:buNone/>
              <a:tabLst>
                <a:tab pos="0" algn="l"/>
              </a:tabLst>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Afrah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Albalawi</a:t>
            </a:r>
            <a:r>
              <a:rPr lang="en-IN" dirty="0">
                <a:latin typeface="Times New Roman" panose="02020603050405020304" pitchFamily="18" charset="0"/>
                <a:cs typeface="Times New Roman" panose="02020603050405020304" pitchFamily="18" charset="0"/>
              </a:rPr>
              <a:t>, Nermin Hamza,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 Survey on Cloud Data Security using Image Steganography”</a:t>
            </a:r>
            <a:r>
              <a:rPr lang="en-US" dirty="0">
                <a:latin typeface="Times New Roman" panose="02020603050405020304" pitchFamily="18" charset="0"/>
                <a:cs typeface="Times New Roman" panose="02020603050405020304" pitchFamily="18" charset="0"/>
              </a:rPr>
              <a:t>, (IJACSA) International Journal of Advanced Computer Science and Applications, Vol. 11, No. 1, 2020.</a:t>
            </a:r>
          </a:p>
          <a:p>
            <a:pPr marL="0" indent="0" algn="just">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876</TotalTime>
  <Words>854</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Courier New</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SRIT</cp:lastModifiedBy>
  <cp:revision>161</cp:revision>
  <dcterms:created xsi:type="dcterms:W3CDTF">2019-06-11T05:35:00Z</dcterms:created>
  <dcterms:modified xsi:type="dcterms:W3CDTF">2023-08-14T07:23:53Z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