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Lst>
  <p:notesMasterIdLst>
    <p:notesMasterId r:id="rId21"/>
  </p:notesMasterIdLst>
  <p:handoutMasterIdLst>
    <p:handoutMasterId r:id="rId22"/>
  </p:handoutMasterIdLst>
  <p:sldIdLst>
    <p:sldId id="256" r:id="rId3"/>
    <p:sldId id="273" r:id="rId4"/>
    <p:sldId id="281" r:id="rId5"/>
    <p:sldId id="282" r:id="rId6"/>
    <p:sldId id="309" r:id="rId7"/>
    <p:sldId id="288" r:id="rId8"/>
    <p:sldId id="311" r:id="rId9"/>
    <p:sldId id="307" r:id="rId10"/>
    <p:sldId id="318" r:id="rId11"/>
    <p:sldId id="293" r:id="rId12"/>
    <p:sldId id="294" r:id="rId13"/>
    <p:sldId id="295" r:id="rId14"/>
    <p:sldId id="317" r:id="rId15"/>
    <p:sldId id="319" r:id="rId16"/>
    <p:sldId id="290" r:id="rId17"/>
    <p:sldId id="277" r:id="rId18"/>
    <p:sldId id="29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8548" autoAdjust="0"/>
    <p:restoredTop sz="94660"/>
  </p:normalViewPr>
  <p:slideViewPr>
    <p:cSldViewPr snapToGrid="0">
      <p:cViewPr varScale="1">
        <p:scale>
          <a:sx n="87" d="100"/>
          <a:sy n="87" d="100"/>
        </p:scale>
        <p:origin x="-365" y="-86"/>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smtClean="0"/>
              <a:t>Google Android Developer </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pPr/>
              <a:t>18-04-2024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pPr/>
              <a:t>‹#›</a:t>
            </a:fld>
            <a:endParaRPr lang="en-IN"/>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smtClean="0"/>
              <a:t>Google Android Developer </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pPr/>
              <a:t>18-04-2024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pPr/>
              <a:t>‹#›</a:t>
            </a:fld>
            <a:endParaRPr lang="en-IN"/>
          </a:p>
        </p:txBody>
      </p:sp>
    </p:spTree>
    <p:extLst>
      <p:ext uri="{BB962C8B-B14F-4D97-AF65-F5344CB8AC3E}">
        <p14:creationId xmlns:p14="http://schemas.microsoft.com/office/powerpoint/2010/main" xmlns="" val="1545087020"/>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IN" smtClean="0"/>
              <a:t>Google Android Developer </a:t>
            </a:r>
            <a:endParaRPr lang="en-IN"/>
          </a:p>
        </p:txBody>
      </p:sp>
      <p:sp>
        <p:nvSpPr>
          <p:cNvPr id="5" name="Slide Number Placeholder 4"/>
          <p:cNvSpPr>
            <a:spLocks noGrp="1"/>
          </p:cNvSpPr>
          <p:nvPr>
            <p:ph type="sldNum" sz="quarter" idx="11"/>
          </p:nvPr>
        </p:nvSpPr>
        <p:spPr/>
        <p:txBody>
          <a:bodyPr/>
          <a:lstStyle/>
          <a:p>
            <a:fld id="{41FFBC11-2ED2-450E-A0CC-CEA7380C613F}" type="slidenum">
              <a:rPr lang="en-IN" smtClean="0"/>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smtClean="0">
                <a:solidFill>
                  <a:schemeClr val="bg1"/>
                </a:solidFill>
                <a:effectLst/>
                <a:latin typeface="Times New Roman" panose="02020603050405020304" pitchFamily="18" charset="0"/>
                <a:cs typeface="Times New Roman" panose="02020603050405020304" pitchFamily="18" charset="0"/>
              </a:rPr>
              <a:t>Google Android Virtual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71F7D-F787-4B41-B7AA-085D32DC09DE}" type="datetimeFigureOut">
              <a:rPr lang="en-US" smtClean="0"/>
              <a:pPr/>
              <a:t>4/18/2024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BEF166-F92B-4D7E-819B-53F85BCBD42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71F7D-F787-4B41-B7AA-085D32DC09DE}" type="datetimeFigureOut">
              <a:rPr lang="en-US" smtClean="0"/>
              <a:pPr/>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BEF166-F92B-4D7E-819B-53F85BCBD42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71F7D-F787-4B41-B7AA-085D32DC09DE}" type="datetimeFigureOut">
              <a:rPr lang="en-US" smtClean="0"/>
              <a:pPr/>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BEF166-F92B-4D7E-819B-53F85BCBD42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71F7D-F787-4B41-B7AA-085D32DC09DE}"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EF166-F92B-4D7E-819B-53F85BCBD42E}"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71F7D-F787-4B41-B7AA-085D32DC09DE}"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EF166-F92B-4D7E-819B-53F85BCBD42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lgn="ct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smtClean="0">
                <a:solidFill>
                  <a:schemeClr val="bg1"/>
                </a:solidFill>
                <a:effectLst/>
                <a:latin typeface="Times New Roman" panose="02020603050405020304" pitchFamily="18" charset="0"/>
                <a:cs typeface="Times New Roman" panose="02020603050405020304" pitchFamily="18" charset="0"/>
              </a:rPr>
              <a:t>Google</a:t>
            </a:r>
            <a:r>
              <a:rPr lang="en-US" sz="1500" b="1" i="1" baseline="0" dirty="0" smtClean="0">
                <a:solidFill>
                  <a:schemeClr val="bg1"/>
                </a:solidFill>
                <a:effectLst/>
                <a:latin typeface="Times New Roman" panose="02020603050405020304" pitchFamily="18" charset="0"/>
                <a:cs typeface="Times New Roman" panose="02020603050405020304" pitchFamily="18" charset="0"/>
              </a:rPr>
              <a:t> Android Virtual </a:t>
            </a:r>
            <a:r>
              <a:rPr lang="en-US" sz="1500" b="1" i="1" dirty="0" smtClean="0">
                <a:solidFill>
                  <a:schemeClr val="bg1"/>
                </a:solidFill>
                <a:effectLst/>
                <a:latin typeface="Times New Roman" panose="02020603050405020304" pitchFamily="18" charset="0"/>
                <a:cs typeface="Times New Roman" panose="02020603050405020304" pitchFamily="18" charset="0"/>
              </a:rPr>
              <a:t>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a:t>
            </a:r>
            <a:r>
              <a:rPr lang="en-US" sz="1600" b="0" cap="small" baseline="0" dirty="0" smtClean="0">
                <a:solidFill>
                  <a:schemeClr val="bg1"/>
                </a:solidFill>
                <a:latin typeface="Times New Roman" panose="02020603050405020304" pitchFamily="18" charset="0"/>
                <a:cs typeface="Times New Roman" panose="02020603050405020304" pitchFamily="18" charset="0"/>
              </a:rPr>
              <a:t>584</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671F7D-F787-4B41-B7AA-085D32DC09DE}"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EF166-F92B-4D7E-819B-53F85BCBD42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71F7D-F787-4B41-B7AA-085D32DC09DE}"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EF166-F92B-4D7E-819B-53F85BCBD42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71F7D-F787-4B41-B7AA-085D32DC09DE}"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EF166-F92B-4D7E-819B-53F85BCBD42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671F7D-F787-4B41-B7AA-085D32DC09DE}" type="datetimeFigureOut">
              <a:rPr lang="en-US" smtClean="0"/>
              <a:pPr/>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BEF166-F92B-4D7E-819B-53F85BCBD42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671F7D-F787-4B41-B7AA-085D32DC09DE}" type="datetimeFigureOut">
              <a:rPr lang="en-US" smtClean="0"/>
              <a:pPr/>
              <a:t>4/18/2024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BEF166-F92B-4D7E-819B-53F85BCBD42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671F7D-F787-4B41-B7AA-085D32DC09DE}" type="datetimeFigureOut">
              <a:rPr lang="en-US" smtClean="0"/>
              <a:pPr/>
              <a:t>4/18/2024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BEF166-F92B-4D7E-819B-53F85BCBD42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71F7D-F787-4B41-B7AA-085D32DC09DE}" type="datetimeFigureOut">
              <a:rPr lang="en-US" smtClean="0"/>
              <a:pPr/>
              <a:t>4/18/2024</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BEF166-F92B-4D7E-819B-53F85BCBD42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internship.aicte-india.org/" TargetMode="External"/><Relationship Id="rId2" Type="http://schemas.openxmlformats.org/officeDocument/2006/relationships/hyperlink" Target="https://developer.android.com/courses/android-basics-compose/course" TargetMode="External"/><Relationship Id="rId1" Type="http://schemas.openxmlformats.org/officeDocument/2006/relationships/slideLayout" Target="../slideLayouts/slideLayout2.xml"/><Relationship Id="rId4" Type="http://schemas.openxmlformats.org/officeDocument/2006/relationships/hyperlink" Target="https://www.awsacademy.com/vforcesite/LMS_Login"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11"/>
          <p:cNvSpPr txBox="1"/>
          <p:nvPr/>
        </p:nvSpPr>
        <p:spPr>
          <a:xfrm>
            <a:off x="1514475" y="5162533"/>
            <a:ext cx="9163049" cy="1427181"/>
          </a:xfrm>
          <a:prstGeom prst="rect">
            <a:avLst/>
          </a:prstGeom>
        </p:spPr>
        <p:txBody>
          <a:bodyPr vert="horz" lIns="91440" tIns="45720" rIns="91440" bIns="45720" rtlCol="0">
            <a:normAutofit fontScale="5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Autonomous</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2023-2024</a:t>
            </a:r>
            <a:endParaRPr lang="en-US" sz="2500" b="0" dirty="0"/>
          </a:p>
          <a:p>
            <a:endParaRPr lang="en-IN" b="0" dirty="0"/>
          </a:p>
        </p:txBody>
      </p:sp>
      <p:sp>
        <p:nvSpPr>
          <p:cNvPr id="12" name="Subtitle 11"/>
          <p:cNvSpPr txBox="1"/>
          <p:nvPr/>
        </p:nvSpPr>
        <p:spPr>
          <a:xfrm>
            <a:off x="4382219" y="2216989"/>
            <a:ext cx="3278037" cy="97766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10000"/>
              </a:lnSpc>
              <a:spcBef>
                <a:spcPts val="300"/>
              </a:spcBef>
            </a:pPr>
            <a:r>
              <a:rPr lang="en-IN" sz="2400" b="0" dirty="0" smtClean="0">
                <a:effectLst>
                  <a:outerShdw blurRad="38100" dist="38100" dir="2700000" algn="tl">
                    <a:srgbClr val="000000">
                      <a:alpha val="43137"/>
                    </a:srgbClr>
                  </a:outerShdw>
                </a:effectLst>
              </a:rPr>
              <a:t>N. </a:t>
            </a:r>
            <a:r>
              <a:rPr lang="en-IN" sz="2400" b="0" dirty="0" err="1" smtClean="0">
                <a:effectLst>
                  <a:outerShdw blurRad="38100" dist="38100" dir="2700000" algn="tl">
                    <a:srgbClr val="000000">
                      <a:alpha val="43137"/>
                    </a:srgbClr>
                  </a:outerShdw>
                </a:effectLst>
              </a:rPr>
              <a:t>Sai</a:t>
            </a:r>
            <a:r>
              <a:rPr lang="en-IN" sz="2400" b="0" dirty="0" smtClean="0">
                <a:effectLst>
                  <a:outerShdw blurRad="38100" dist="38100" dir="2700000" algn="tl">
                    <a:srgbClr val="000000">
                      <a:alpha val="43137"/>
                    </a:srgbClr>
                  </a:outerShdw>
                </a:effectLst>
              </a:rPr>
              <a:t> </a:t>
            </a:r>
            <a:r>
              <a:rPr lang="en-IN" sz="2400" b="0" dirty="0" err="1" smtClean="0">
                <a:effectLst>
                  <a:outerShdw blurRad="38100" dist="38100" dir="2700000" algn="tl">
                    <a:srgbClr val="000000">
                      <a:alpha val="43137"/>
                    </a:srgbClr>
                  </a:outerShdw>
                </a:effectLst>
              </a:rPr>
              <a:t>Charan</a:t>
            </a:r>
            <a:endParaRPr lang="en-US" sz="2600" b="0" dirty="0" smtClean="0">
              <a:effectLst>
                <a:outerShdw blurRad="38100" dist="38100" dir="2700000" algn="tl">
                  <a:srgbClr val="000000">
                    <a:alpha val="43137"/>
                  </a:srgbClr>
                </a:outerShdw>
              </a:effectLst>
            </a:endParaRPr>
          </a:p>
          <a:p>
            <a:pPr>
              <a:lnSpc>
                <a:spcPct val="110000"/>
              </a:lnSpc>
              <a:spcBef>
                <a:spcPts val="300"/>
              </a:spcBef>
            </a:pPr>
            <a:r>
              <a:rPr lang="en-US" sz="1200" b="0" dirty="0" smtClean="0"/>
              <a:t>Roll </a:t>
            </a:r>
            <a:r>
              <a:rPr lang="en-US" sz="1200" b="0" dirty="0"/>
              <a:t>No : </a:t>
            </a:r>
            <a:r>
              <a:rPr lang="en-US" sz="1200" b="0" dirty="0" smtClean="0"/>
              <a:t>204G1A0584</a:t>
            </a:r>
            <a:endParaRPr lang="en-US" sz="1200" b="0" dirty="0"/>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Google Android Developer </a:t>
            </a: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38" y="158494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174154" y="3477046"/>
            <a:ext cx="1843673" cy="168548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 to Internet</a:t>
            </a:r>
            <a:endParaRPr lang="en-IN" dirty="0"/>
          </a:p>
        </p:txBody>
      </p:sp>
      <p:pic>
        <p:nvPicPr>
          <p:cNvPr id="4" name="Content Placeholder 3"/>
          <p:cNvPicPr>
            <a:picLocks noGrp="1"/>
          </p:cNvPicPr>
          <p:nvPr>
            <p:ph idx="1"/>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8593582" y="2130641"/>
            <a:ext cx="3071675" cy="3160449"/>
          </a:xfrm>
          <a:prstGeom prst="rect">
            <a:avLst/>
          </a:prstGeom>
          <a:noFill/>
          <a:ln>
            <a:noFill/>
          </a:ln>
        </p:spPr>
      </p:pic>
      <p:sp>
        <p:nvSpPr>
          <p:cNvPr id="5" name="TextBox 4"/>
          <p:cNvSpPr txBox="1"/>
          <p:nvPr/>
        </p:nvSpPr>
        <p:spPr>
          <a:xfrm>
            <a:off x="133164" y="1065320"/>
            <a:ext cx="8149701" cy="5355312"/>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Connecting to the internet is a fundamental aspect of modern application development, enabling communication between devices and servers. Here's a concise overview of key concepts when establishing internet connections in software:</a:t>
            </a:r>
          </a:p>
          <a:p>
            <a:pPr algn="just"/>
            <a:r>
              <a:rPr lang="en-US" b="1" dirty="0" smtClean="0">
                <a:latin typeface="Times New Roman" pitchFamily="18" charset="0"/>
                <a:cs typeface="Times New Roman" pitchFamily="18" charset="0"/>
              </a:rPr>
              <a:t>Network Permission: </a:t>
            </a:r>
            <a:r>
              <a:rPr lang="en-US" dirty="0" smtClean="0">
                <a:latin typeface="Times New Roman" pitchFamily="18" charset="0"/>
                <a:cs typeface="Times New Roman" pitchFamily="18" charset="0"/>
              </a:rPr>
              <a:t>Declare the necessary network permissions in the AndroidManifest.xml file. This is crucial for the app to access the internet. You typically include the &lt;uses-permission&gt; element with appropriate permissions like &lt;uses-permission </a:t>
            </a:r>
            <a:r>
              <a:rPr lang="en-US" dirty="0" err="1" smtClean="0">
                <a:latin typeface="Times New Roman" pitchFamily="18" charset="0"/>
                <a:cs typeface="Times New Roman" pitchFamily="18" charset="0"/>
              </a:rPr>
              <a:t>android:name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android.permission.INTERNET</a:t>
            </a:r>
            <a:r>
              <a:rPr lang="en-US" dirty="0" smtClean="0">
                <a:latin typeface="Times New Roman" pitchFamily="18" charset="0"/>
                <a:cs typeface="Times New Roman" pitchFamily="18" charset="0"/>
              </a:rPr>
              <a:t>"/&gt;. This permission allows the app to create network sockets for sending and receiving data over the internet.</a:t>
            </a:r>
          </a:p>
          <a:p>
            <a:pPr algn="just"/>
            <a:r>
              <a:rPr lang="en-US" b="1" dirty="0" smtClean="0">
                <a:latin typeface="Times New Roman" pitchFamily="18" charset="0"/>
                <a:cs typeface="Times New Roman" pitchFamily="18" charset="0"/>
              </a:rPr>
              <a:t>Network Requests:</a:t>
            </a:r>
            <a:r>
              <a:rPr lang="en-US" dirty="0" smtClean="0">
                <a:latin typeface="Times New Roman" pitchFamily="18" charset="0"/>
                <a:cs typeface="Times New Roman" pitchFamily="18" charset="0"/>
              </a:rPr>
              <a:t> Use either HTTP or HTTPS protocols to initiate network requests from your application to remote servers. This is typically done using the following methods:</a:t>
            </a:r>
          </a:p>
          <a:p>
            <a:pPr lvl="0" algn="just"/>
            <a:r>
              <a:rPr lang="en-US" b="1" dirty="0" err="1" smtClean="0">
                <a:latin typeface="Times New Roman" pitchFamily="18" charset="0"/>
                <a:cs typeface="Times New Roman" pitchFamily="18" charset="0"/>
              </a:rPr>
              <a:t>HttpURLConnection</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This is a basic API provided by Java for sending HTTP requests and receiving responses. It's relatively low-level but offers fine-grained control over the request and response process.</a:t>
            </a:r>
          </a:p>
          <a:p>
            <a:pPr lvl="0" algn="just"/>
            <a:r>
              <a:rPr lang="en-US" b="1" dirty="0" err="1" smtClean="0">
                <a:latin typeface="Times New Roman" pitchFamily="18" charset="0"/>
                <a:cs typeface="Times New Roman" pitchFamily="18" charset="0"/>
              </a:rPr>
              <a:t>HttpClient</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Historically, </a:t>
            </a:r>
            <a:r>
              <a:rPr lang="en-US" dirty="0" err="1" smtClean="0">
                <a:latin typeface="Times New Roman" pitchFamily="18" charset="0"/>
                <a:cs typeface="Times New Roman" pitchFamily="18" charset="0"/>
              </a:rPr>
              <a:t>HttpClient</a:t>
            </a:r>
            <a:r>
              <a:rPr lang="en-US" dirty="0" smtClean="0">
                <a:latin typeface="Times New Roman" pitchFamily="18" charset="0"/>
                <a:cs typeface="Times New Roman" pitchFamily="18" charset="0"/>
              </a:rPr>
              <a:t> was a commonly used library for sending HTTP requests. However, it has been deprecated in recent Android versions in favor of newer and more efficient APIs like </a:t>
            </a:r>
            <a:r>
              <a:rPr lang="en-US" dirty="0" err="1" smtClean="0">
                <a:latin typeface="Times New Roman" pitchFamily="18" charset="0"/>
                <a:cs typeface="Times New Roman" pitchFamily="18" charset="0"/>
              </a:rPr>
              <a:t>HttpURLConnection</a:t>
            </a:r>
            <a:r>
              <a:rPr lang="en-US" dirty="0" smtClean="0">
                <a:latin typeface="Times New Roman" pitchFamily="18" charset="0"/>
                <a:cs typeface="Times New Roman" pitchFamily="18" charset="0"/>
              </a:rPr>
              <a:t> or third-party libraries like </a:t>
            </a:r>
            <a:r>
              <a:rPr lang="en-US" dirty="0" err="1" smtClean="0">
                <a:latin typeface="Times New Roman" pitchFamily="18" charset="0"/>
                <a:cs typeface="Times New Roman" pitchFamily="18" charset="0"/>
              </a:rPr>
              <a:t>OkHttp</a:t>
            </a:r>
            <a:r>
              <a:rPr lang="en-US" dirty="0" smtClean="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28509509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 Persistence</a:t>
            </a:r>
            <a:endParaRPr lang="en-US" dirty="0"/>
          </a:p>
        </p:txBody>
      </p:sp>
      <p:sp>
        <p:nvSpPr>
          <p:cNvPr id="6" name="Content Placeholder 5"/>
          <p:cNvSpPr>
            <a:spLocks noGrp="1"/>
          </p:cNvSpPr>
          <p:nvPr>
            <p:ph idx="1"/>
          </p:nvPr>
        </p:nvSpPr>
        <p:spPr>
          <a:xfrm>
            <a:off x="199506" y="1097279"/>
            <a:ext cx="11992494" cy="5394960"/>
          </a:xfrm>
        </p:spPr>
        <p:txBody>
          <a:bodyPr>
            <a:normAutofit fontScale="55000" lnSpcReduction="20000"/>
          </a:bodyPr>
          <a:lstStyle/>
          <a:p>
            <a:r>
              <a:rPr lang="en-US" sz="3600" dirty="0" smtClean="0"/>
              <a:t>Data persistence in software development refers to the process</a:t>
            </a:r>
          </a:p>
          <a:p>
            <a:pPr>
              <a:buNone/>
            </a:pPr>
            <a:r>
              <a:rPr lang="en-US" sz="3600" dirty="0" smtClean="0"/>
              <a:t>   of storing and retrieving data to and from a persistent storage medium,</a:t>
            </a:r>
          </a:p>
          <a:p>
            <a:pPr>
              <a:buNone/>
            </a:pPr>
            <a:r>
              <a:rPr lang="en-US" sz="3600" dirty="0" smtClean="0"/>
              <a:t>   such as a database or file system. It is a crucial aspect of creating robust </a:t>
            </a:r>
          </a:p>
          <a:p>
            <a:pPr>
              <a:buNone/>
            </a:pPr>
            <a:r>
              <a:rPr lang="en-US" sz="3600" dirty="0" smtClean="0"/>
              <a:t>   and user-friendly applications. There are several methods for achieving</a:t>
            </a:r>
          </a:p>
          <a:p>
            <a:pPr>
              <a:buNone/>
            </a:pPr>
            <a:r>
              <a:rPr lang="en-US" sz="3600" dirty="0" smtClean="0"/>
              <a:t> data persistence in Android applications:</a:t>
            </a:r>
            <a:endParaRPr lang="en-US" sz="3600" b="1" dirty="0" smtClean="0"/>
          </a:p>
          <a:p>
            <a:r>
              <a:rPr lang="en-US" sz="4400" b="1" dirty="0" smtClean="0"/>
              <a:t>Structured Query Language):</a:t>
            </a:r>
            <a:endParaRPr lang="en-US" sz="4400" dirty="0" smtClean="0"/>
          </a:p>
          <a:p>
            <a:r>
              <a:rPr lang="en-US" sz="4400" dirty="0" smtClean="0"/>
              <a:t>SQL, or Structured Query Language, is a powerful domain-specific language designed for managing and manipulating relational databases. It provides a standardized way to interact with databases, allowing users to perform operations such as querying, updating, inserting,</a:t>
            </a:r>
          </a:p>
          <a:p>
            <a:pPr>
              <a:buNone/>
            </a:pPr>
            <a:r>
              <a:rPr lang="en-US" sz="4400" dirty="0" smtClean="0"/>
              <a:t>and deleting data. SQL is used to define and manipulate the structure of relational databases, create and modify tables, and retrieve information based on specified criteria.</a:t>
            </a:r>
          </a:p>
          <a:p>
            <a:r>
              <a:rPr lang="en-US" sz="4400" b="1" dirty="0" smtClean="0"/>
              <a:t>Storing and Accessing Data Using Keys with </a:t>
            </a:r>
            <a:r>
              <a:rPr lang="en-US" sz="4400" b="1" dirty="0" err="1" smtClean="0"/>
              <a:t>DataStore</a:t>
            </a:r>
            <a:endParaRPr lang="en-US" sz="4400" dirty="0" smtClean="0"/>
          </a:p>
          <a:p>
            <a:pPr>
              <a:buNone/>
            </a:pPr>
            <a:r>
              <a:rPr lang="en-US" sz="4400" dirty="0" smtClean="0"/>
              <a:t>         </a:t>
            </a:r>
            <a:r>
              <a:rPr lang="en-US" sz="4400" dirty="0" err="1" smtClean="0"/>
              <a:t>DataStore</a:t>
            </a:r>
            <a:r>
              <a:rPr lang="en-US" sz="4400" dirty="0" smtClean="0"/>
              <a:t>, a component of Android Jetpack, represents a contemporary approach to managing and persisting key-value pairs, introducing a more robust and type-safe alternative to the traditional </a:t>
            </a:r>
            <a:r>
              <a:rPr lang="en-US" sz="4400" dirty="0" err="1" smtClean="0"/>
              <a:t>SharedPreferences</a:t>
            </a:r>
            <a:r>
              <a:rPr lang="en-US" sz="4400" dirty="0" smtClean="0"/>
              <a:t> system. Operating on the foundational concept of key-value storage, </a:t>
            </a:r>
            <a:r>
              <a:rPr lang="en-US" sz="4400" dirty="0" err="1" smtClean="0"/>
              <a:t>DataStore</a:t>
            </a:r>
            <a:r>
              <a:rPr lang="en-US" sz="4400" dirty="0" smtClean="0"/>
              <a:t> ensures that each piece of data is associated with a unique identifier, facilitating straightforward retrieval and updates as needed</a:t>
            </a:r>
            <a:endParaRPr lang="en-US" sz="4400" b="1" dirty="0" smtClean="0"/>
          </a:p>
          <a:p>
            <a:endParaRPr lang="en-US" dirty="0"/>
          </a:p>
        </p:txBody>
      </p:sp>
      <p:pic>
        <p:nvPicPr>
          <p:cNvPr id="7" name="Picture 6" descr="14 Essential SQL Commands [2024] | SQL Commands List PDF"/>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8031794" y="1163043"/>
            <a:ext cx="3905250" cy="1988530"/>
          </a:xfrm>
          <a:prstGeom prst="rect">
            <a:avLst/>
          </a:prstGeom>
          <a:noFill/>
          <a:ln>
            <a:noFill/>
          </a:ln>
        </p:spPr>
      </p:pic>
    </p:spTree>
    <p:extLst>
      <p:ext uri="{BB962C8B-B14F-4D97-AF65-F5344CB8AC3E}">
        <p14:creationId xmlns:p14="http://schemas.microsoft.com/office/powerpoint/2010/main" xmlns="" val="17659816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WorkManager</a:t>
            </a:r>
            <a:r>
              <a:rPr lang="en-US" dirty="0" smtClean="0"/>
              <a:t/>
            </a:r>
            <a:br>
              <a:rPr lang="en-US" dirty="0" smtClean="0"/>
            </a:b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Google's Android </a:t>
            </a:r>
            <a:r>
              <a:rPr lang="en-US" dirty="0" err="1" smtClean="0"/>
              <a:t>WorkManager</a:t>
            </a:r>
            <a:r>
              <a:rPr lang="en-US" dirty="0" smtClean="0"/>
              <a:t> is a powerful API within the Android Jetpack library designed to simplify and manage background tasks in Android applications. It addresses the need for executing tasks that continue running even when the app is not in the foreground or if the device restarts. Here's a brief summary of </a:t>
            </a:r>
            <a:r>
              <a:rPr lang="en-US" dirty="0" err="1" smtClean="0"/>
              <a:t>WorkManager's</a:t>
            </a:r>
            <a:r>
              <a:rPr lang="en-US" dirty="0" smtClean="0"/>
              <a:t> key features:</a:t>
            </a:r>
          </a:p>
          <a:p>
            <a:r>
              <a:rPr lang="en-US" b="1" dirty="0" smtClean="0"/>
              <a:t>Background Task Management:</a:t>
            </a:r>
            <a:endParaRPr lang="en-US" dirty="0" smtClean="0"/>
          </a:p>
          <a:p>
            <a:r>
              <a:rPr lang="en-US" dirty="0" err="1" smtClean="0"/>
              <a:t>WorkManager</a:t>
            </a:r>
            <a:r>
              <a:rPr lang="en-US" dirty="0" smtClean="0"/>
              <a:t> allows developers to schedule and manage tasks that run in the background, such as data syncing, periodic updates, or content downloads.</a:t>
            </a:r>
          </a:p>
          <a:p>
            <a:r>
              <a:rPr lang="en-US" b="1" dirty="0" smtClean="0"/>
              <a:t>Persistent Execution:</a:t>
            </a:r>
            <a:endParaRPr lang="en-US" dirty="0" smtClean="0"/>
          </a:p>
          <a:p>
            <a:r>
              <a:rPr lang="en-US" dirty="0" smtClean="0"/>
              <a:t>Tasks scheduled with </a:t>
            </a:r>
            <a:r>
              <a:rPr lang="en-US" dirty="0" err="1" smtClean="0"/>
              <a:t>WorkManager</a:t>
            </a:r>
            <a:r>
              <a:rPr lang="en-US" dirty="0" smtClean="0"/>
              <a:t> persist across device reboots and app closures, ensuring reliable execution even in challenging conditions.</a:t>
            </a:r>
          </a:p>
          <a:p>
            <a:r>
              <a:rPr lang="en-US" b="1" dirty="0" smtClean="0"/>
              <a:t>Simplified API:</a:t>
            </a:r>
            <a:endParaRPr lang="en-US" dirty="0" smtClean="0"/>
          </a:p>
          <a:p>
            <a:r>
              <a:rPr lang="en-US" dirty="0" err="1" smtClean="0"/>
              <a:t>WorkManager</a:t>
            </a:r>
            <a:r>
              <a:rPr lang="en-US" dirty="0" smtClean="0"/>
              <a:t> provides a simplified and consistent API, abstracting away the complexity of managing background tasks. It is built on top of existing Android background job mechanisms, offering a unified approach.</a:t>
            </a:r>
          </a:p>
          <a:p>
            <a:endParaRPr lang="en-US" dirty="0"/>
          </a:p>
        </p:txBody>
      </p:sp>
    </p:spTree>
    <p:extLst>
      <p:ext uri="{BB962C8B-B14F-4D97-AF65-F5344CB8AC3E}">
        <p14:creationId xmlns:p14="http://schemas.microsoft.com/office/powerpoint/2010/main" xmlns="" val="28575917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r>
              <a:rPr lang="en-US" dirty="0" smtClean="0"/>
              <a:t>Views and Compose</a:t>
            </a:r>
            <a:endParaRPr lang="en-US" dirty="0"/>
          </a:p>
        </p:txBody>
      </p:sp>
      <p:pic>
        <p:nvPicPr>
          <p:cNvPr id="4" name="Content Placeholder 3" descr="Different Types Of Views In Android | FormGet"/>
          <p:cNvPicPr>
            <a:picLocks noGrp="1"/>
          </p:cNvPicPr>
          <p:nvPr>
            <p:ph idx="1"/>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8326249" y="3492929"/>
            <a:ext cx="3338003" cy="3106361"/>
          </a:xfrm>
          <a:prstGeom prst="rect">
            <a:avLst/>
          </a:prstGeom>
          <a:noFill/>
          <a:ln>
            <a:noFill/>
          </a:ln>
        </p:spPr>
      </p:pic>
      <p:sp>
        <p:nvSpPr>
          <p:cNvPr id="5" name="TextBox 4"/>
          <p:cNvSpPr txBox="1"/>
          <p:nvPr/>
        </p:nvSpPr>
        <p:spPr>
          <a:xfrm>
            <a:off x="710214" y="1384916"/>
            <a:ext cx="7679184" cy="4154984"/>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A View is a fundamental element for any user interface (or design) in android. The View is a base class for all UI components in android. For example, the </a:t>
            </a:r>
            <a:r>
              <a:rPr lang="en-US" sz="2400" dirty="0" err="1" smtClean="0">
                <a:latin typeface="Times New Roman" pitchFamily="18" charset="0"/>
                <a:cs typeface="Times New Roman" pitchFamily="18" charset="0"/>
              </a:rPr>
              <a:t>EditText</a:t>
            </a:r>
            <a:r>
              <a:rPr lang="en-US" sz="2400" dirty="0" smtClean="0">
                <a:latin typeface="Times New Roman" pitchFamily="18" charset="0"/>
                <a:cs typeface="Times New Roman" pitchFamily="18" charset="0"/>
              </a:rPr>
              <a:t> class is used to accept the input from users in android apps, which is a subclass of </a:t>
            </a:r>
            <a:r>
              <a:rPr lang="en-US" sz="2400" dirty="0" err="1" smtClean="0">
                <a:latin typeface="Times New Roman" pitchFamily="18" charset="0"/>
                <a:cs typeface="Times New Roman" pitchFamily="18" charset="0"/>
              </a:rPr>
              <a:t>View.Following</a:t>
            </a:r>
            <a:r>
              <a:rPr lang="en-US" sz="2400" dirty="0" smtClean="0">
                <a:latin typeface="Times New Roman" pitchFamily="18" charset="0"/>
                <a:cs typeface="Times New Roman" pitchFamily="18" charset="0"/>
              </a:rPr>
              <a:t> are the some of common View subclasses that will be used in android applications.</a:t>
            </a:r>
          </a:p>
          <a:p>
            <a:pPr lvl="0" algn="just">
              <a:buFont typeface="Arial" pitchFamily="34" charset="0"/>
              <a:buChar char="•"/>
            </a:pPr>
            <a:r>
              <a:rPr lang="en-US" sz="2400" dirty="0" err="1" smtClean="0">
                <a:latin typeface="Times New Roman" pitchFamily="18" charset="0"/>
                <a:cs typeface="Times New Roman" pitchFamily="18" charset="0"/>
              </a:rPr>
              <a:t>TextView</a:t>
            </a:r>
            <a:endParaRPr lang="en-US" sz="2400" dirty="0" smtClean="0">
              <a:latin typeface="Times New Roman" pitchFamily="18" charset="0"/>
              <a:cs typeface="Times New Roman" pitchFamily="18" charset="0"/>
            </a:endParaRPr>
          </a:p>
          <a:p>
            <a:pPr lvl="0" algn="just">
              <a:buFont typeface="Arial" pitchFamily="34" charset="0"/>
              <a:buChar char="•"/>
            </a:pPr>
            <a:r>
              <a:rPr lang="en-US" sz="2400" dirty="0" err="1" smtClean="0">
                <a:latin typeface="Times New Roman" pitchFamily="18" charset="0"/>
                <a:cs typeface="Times New Roman" pitchFamily="18" charset="0"/>
              </a:rPr>
              <a:t>EditText</a:t>
            </a:r>
            <a:endParaRPr lang="en-US" sz="2400" dirty="0" smtClean="0">
              <a:latin typeface="Times New Roman" pitchFamily="18" charset="0"/>
              <a:cs typeface="Times New Roman" pitchFamily="18" charset="0"/>
            </a:endParaRPr>
          </a:p>
          <a:p>
            <a:pPr lvl="0" algn="just">
              <a:buFont typeface="Arial" pitchFamily="34" charset="0"/>
              <a:buChar char="•"/>
            </a:pPr>
            <a:r>
              <a:rPr lang="en-US" sz="2400" dirty="0" smtClean="0">
                <a:latin typeface="Times New Roman" pitchFamily="18" charset="0"/>
                <a:cs typeface="Times New Roman" pitchFamily="18" charset="0"/>
              </a:rPr>
              <a:t>Button</a:t>
            </a:r>
          </a:p>
          <a:p>
            <a:pPr lvl="0" algn="just">
              <a:buFont typeface="Arial" pitchFamily="34" charset="0"/>
              <a:buChar char="•"/>
            </a:pPr>
            <a:r>
              <a:rPr lang="en-US" sz="2400" dirty="0" err="1" smtClean="0">
                <a:latin typeface="Times New Roman" pitchFamily="18" charset="0"/>
                <a:cs typeface="Times New Roman" pitchFamily="18" charset="0"/>
              </a:rPr>
              <a:t>CheckBox</a:t>
            </a: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29304260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r>
              <a:rPr lang="en-US" dirty="0" smtClean="0"/>
              <a:t>Real-time Examples</a:t>
            </a:r>
            <a:endParaRPr lang="en-US" dirty="0"/>
          </a:p>
        </p:txBody>
      </p:sp>
      <p:sp>
        <p:nvSpPr>
          <p:cNvPr id="6" name="Content Placeholder 5"/>
          <p:cNvSpPr>
            <a:spLocks noGrp="1"/>
          </p:cNvSpPr>
          <p:nvPr>
            <p:ph idx="1"/>
          </p:nvPr>
        </p:nvSpPr>
        <p:spPr/>
        <p:txBody>
          <a:bodyPr/>
          <a:lstStyle/>
          <a:p>
            <a:pPr lvl="0">
              <a:lnSpc>
                <a:spcPct val="150000"/>
              </a:lnSpc>
            </a:pPr>
            <a:r>
              <a:rPr lang="en-US" dirty="0" smtClean="0"/>
              <a:t>Ride-Sharing Apps (e.g., </a:t>
            </a:r>
            <a:r>
              <a:rPr lang="en-US" dirty="0" err="1" smtClean="0"/>
              <a:t>Uber</a:t>
            </a:r>
            <a:r>
              <a:rPr lang="en-US" dirty="0" smtClean="0"/>
              <a:t>, </a:t>
            </a:r>
            <a:r>
              <a:rPr lang="en-US" dirty="0" err="1" smtClean="0"/>
              <a:t>Lyft</a:t>
            </a:r>
            <a:r>
              <a:rPr lang="en-US" dirty="0" smtClean="0"/>
              <a:t>)</a:t>
            </a:r>
          </a:p>
          <a:p>
            <a:pPr lvl="0">
              <a:lnSpc>
                <a:spcPct val="150000"/>
              </a:lnSpc>
            </a:pPr>
            <a:r>
              <a:rPr lang="en-US" dirty="0" smtClean="0"/>
              <a:t>Food Delivery Apps (e.g., </a:t>
            </a:r>
            <a:r>
              <a:rPr lang="en-US" dirty="0" err="1" smtClean="0"/>
              <a:t>DoorDash</a:t>
            </a:r>
            <a:r>
              <a:rPr lang="en-US" dirty="0" smtClean="0"/>
              <a:t>, </a:t>
            </a:r>
            <a:r>
              <a:rPr lang="en-US" dirty="0" err="1" smtClean="0"/>
              <a:t>Grubhub</a:t>
            </a:r>
            <a:r>
              <a:rPr lang="en-US" dirty="0" smtClean="0"/>
              <a:t>)</a:t>
            </a:r>
          </a:p>
          <a:p>
            <a:pPr lvl="0">
              <a:lnSpc>
                <a:spcPct val="150000"/>
              </a:lnSpc>
            </a:pPr>
            <a:r>
              <a:rPr lang="en-US" dirty="0" smtClean="0"/>
              <a:t>Weather Apps with Real-Time Updates (e.g., </a:t>
            </a:r>
            <a:r>
              <a:rPr lang="en-US" dirty="0" err="1" smtClean="0"/>
              <a:t>AccuWeather</a:t>
            </a:r>
            <a:r>
              <a:rPr lang="en-US" dirty="0" smtClean="0"/>
              <a:t>)</a:t>
            </a:r>
          </a:p>
          <a:p>
            <a:pPr lvl="0">
              <a:lnSpc>
                <a:spcPct val="150000"/>
              </a:lnSpc>
            </a:pPr>
            <a:r>
              <a:rPr lang="en-US" dirty="0" smtClean="0"/>
              <a:t>Home Security Apps with Live Camera Feeds (e.g., Nest, Ring)</a:t>
            </a:r>
          </a:p>
          <a:p>
            <a:pPr>
              <a:lnSpc>
                <a:spcPct val="150000"/>
              </a:lnSpc>
            </a:pPr>
            <a:r>
              <a:rPr lang="en-US" dirty="0" smtClean="0"/>
              <a:t>Emergency Services Apps (e.g., SOS Apps)</a:t>
            </a:r>
          </a:p>
          <a:p>
            <a:pPr>
              <a:lnSpc>
                <a:spcPct val="150000"/>
              </a:lnSpc>
            </a:pPr>
            <a:r>
              <a:rPr lang="en-US" dirty="0" smtClean="0"/>
              <a:t>Health and Fitness Apps with GPS (e.g., </a:t>
            </a:r>
            <a:r>
              <a:rPr lang="en-US" dirty="0" err="1" smtClean="0"/>
              <a:t>Strava</a:t>
            </a:r>
            <a:r>
              <a:rPr lang="en-US" dirty="0" smtClean="0"/>
              <a:t>, </a:t>
            </a:r>
            <a:r>
              <a:rPr lang="en-US" dirty="0" err="1" smtClean="0"/>
              <a:t>Runkeeper</a:t>
            </a:r>
            <a:r>
              <a:rPr lang="en-US" dirty="0" smtClean="0"/>
              <a:t>)</a:t>
            </a:r>
            <a:endParaRPr lang="en-US" dirty="0"/>
          </a:p>
        </p:txBody>
      </p:sp>
    </p:spTree>
    <p:extLst>
      <p:ext uri="{BB962C8B-B14F-4D97-AF65-F5344CB8AC3E}">
        <p14:creationId xmlns:p14="http://schemas.microsoft.com/office/powerpoint/2010/main" xmlns="" val="29304260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C033D2-EE23-1FCB-6E54-9CE6C0D5E165}"/>
              </a:ext>
            </a:extLst>
          </p:cNvPr>
          <p:cNvSpPr>
            <a:spLocks noGrp="1"/>
          </p:cNvSpPr>
          <p:nvPr>
            <p:ph type="title"/>
          </p:nvPr>
        </p:nvSpPr>
        <p:spPr/>
        <p:txBody>
          <a:bodyPr/>
          <a:lstStyle/>
          <a:p>
            <a:pPr algn="ctr"/>
            <a:r>
              <a:rPr lang="en-US" dirty="0"/>
              <a:t>Conclusion</a:t>
            </a:r>
            <a:endParaRPr lang="en-IN" dirty="0"/>
          </a:p>
        </p:txBody>
      </p:sp>
      <p:sp>
        <p:nvSpPr>
          <p:cNvPr id="3" name="Content Placeholder 2">
            <a:extLst>
              <a:ext uri="{FF2B5EF4-FFF2-40B4-BE49-F238E27FC236}">
                <a16:creationId xmlns:a16="http://schemas.microsoft.com/office/drawing/2014/main" xmlns="" id="{AA11EE8A-B72C-0ED9-27DC-BB0A67952F50}"/>
              </a:ext>
            </a:extLst>
          </p:cNvPr>
          <p:cNvSpPr>
            <a:spLocks noGrp="1"/>
          </p:cNvSpPr>
          <p:nvPr>
            <p:ph idx="1"/>
          </p:nvPr>
        </p:nvSpPr>
        <p:spPr/>
        <p:txBody>
          <a:bodyPr/>
          <a:lstStyle/>
          <a:p>
            <a:pPr marL="0" indent="0">
              <a:buNone/>
            </a:pPr>
            <a:r>
              <a:rPr lang="en-US" dirty="0" smtClean="0"/>
              <a:t>Enrolling in Google's Android development course provides a concise yet comprehensive journey into the world of mobile app creation. With Google's expertise in developing the Android platform, learners can expect a focused curriculum covering essential topics like programming languages, the Android SDK, and API integration. The course's hands-on approach ensures a practical understanding of building robust applications, aligning with industry standards. Google's direct involvement assures access to up-to-date content, reflecting the latest trends and tools in Android development. Completing this course not only equips individuals with the skills necessary for app creation but also stands as a valuable endorsement from a leading authority in the mobile technology landscape</a:t>
            </a:r>
            <a:endParaRPr lang="en-IN" dirty="0"/>
          </a:p>
        </p:txBody>
      </p:sp>
    </p:spTree>
    <p:extLst>
      <p:ext uri="{BB962C8B-B14F-4D97-AF65-F5344CB8AC3E}">
        <p14:creationId xmlns:p14="http://schemas.microsoft.com/office/powerpoint/2010/main" xmlns="" val="17222254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a:xfrm>
            <a:off x="206430" y="1230281"/>
            <a:ext cx="11779135" cy="5394960"/>
          </a:xfrm>
        </p:spPr>
        <p:txBody>
          <a:bodyPr/>
          <a:lstStyle/>
          <a:p>
            <a:pPr marL="577850" indent="-577850">
              <a:buNone/>
            </a:pPr>
            <a:r>
              <a:rPr lang="en-US" dirty="0" smtClean="0"/>
              <a:t> [1] </a:t>
            </a:r>
            <a:r>
              <a:rPr lang="en-US" u="sng" dirty="0" smtClean="0">
                <a:hlinkClick r:id="rId2"/>
              </a:rPr>
              <a:t>https://developer.android.com/courses/android-basics-compose/course</a:t>
            </a:r>
            <a:endParaRPr lang="en-US" dirty="0" smtClean="0"/>
          </a:p>
          <a:p>
            <a:pPr>
              <a:buNone/>
            </a:pPr>
            <a:r>
              <a:rPr lang="en-US" dirty="0" smtClean="0"/>
              <a:t> [2]</a:t>
            </a:r>
            <a:r>
              <a:rPr lang="en-IN" u="sng" dirty="0" smtClean="0">
                <a:hlinkClick r:id="rId3"/>
              </a:rPr>
              <a:t>https://internship.aicte-india.org</a:t>
            </a:r>
            <a:endParaRPr lang="en-US" dirty="0" smtClean="0"/>
          </a:p>
          <a:p>
            <a:pPr marL="0" indent="0">
              <a:buNone/>
            </a:pPr>
            <a:endParaRPr lang="en-US" b="1" dirty="0">
              <a:hlinkClick r:id="rId4"/>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10962-5F31-F9F5-6771-A61134BEC997}"/>
              </a:ext>
            </a:extLst>
          </p:cNvPr>
          <p:cNvSpPr>
            <a:spLocks noGrp="1"/>
          </p:cNvSpPr>
          <p:nvPr>
            <p:ph type="title"/>
          </p:nvPr>
        </p:nvSpPr>
        <p:spPr/>
        <p:txBody>
          <a:bodyPr/>
          <a:lstStyle/>
          <a:p>
            <a:r>
              <a:rPr lang="en-IN" dirty="0"/>
              <a:t>Internship Certificate</a:t>
            </a:r>
          </a:p>
        </p:txBody>
      </p:sp>
      <p:pic>
        <p:nvPicPr>
          <p:cNvPr id="3074" name="Picture 2" descr="C:\Users\91630\Downloads\Charan internship certificate.jpg"/>
          <p:cNvPicPr>
            <a:picLocks noChangeAspect="1" noChangeArrowheads="1"/>
          </p:cNvPicPr>
          <p:nvPr/>
        </p:nvPicPr>
        <p:blipFill>
          <a:blip r:embed="rId2"/>
          <a:srcRect/>
          <a:stretch>
            <a:fillRect/>
          </a:stretch>
        </p:blipFill>
        <p:spPr bwMode="auto">
          <a:xfrm>
            <a:off x="4097216" y="984739"/>
            <a:ext cx="4189620" cy="5591907"/>
          </a:xfrm>
          <a:prstGeom prst="rect">
            <a:avLst/>
          </a:prstGeom>
          <a:noFill/>
        </p:spPr>
      </p:pic>
    </p:spTree>
    <p:extLst>
      <p:ext uri="{BB962C8B-B14F-4D97-AF65-F5344CB8AC3E}">
        <p14:creationId xmlns:p14="http://schemas.microsoft.com/office/powerpoint/2010/main" xmlns="" val="29392472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lstStyle/>
          <a:p>
            <a:pPr marL="462280" indent="-462280">
              <a:buBlip>
                <a:blip r:embed="rId2">
                  <a:extLst>
                    <a:ext uri="{96DAC541-7B7A-43D3-8B79-37D633B846F1}">
                      <asvg:svgBlip xmlns:asvg="http://schemas.microsoft.com/office/drawing/2016/SVG/main" xmlns="" r:embed="rId3"/>
                    </a:ext>
                  </a:extLst>
                </a:blip>
              </a:buBlip>
            </a:pPr>
            <a:r>
              <a:rPr lang="en-US" dirty="0"/>
              <a:t>Introduction</a:t>
            </a:r>
          </a:p>
          <a:p>
            <a:pPr marL="462280" indent="-462280">
              <a:buBlip>
                <a:blip r:embed="rId2">
                  <a:extLst>
                    <a:ext uri="{96DAC541-7B7A-43D3-8B79-37D633B846F1}">
                      <asvg:svgBlip xmlns:asvg="http://schemas.microsoft.com/office/drawing/2016/SVG/main" xmlns="" r:embed="rId3"/>
                    </a:ext>
                  </a:extLst>
                </a:blip>
              </a:buBlip>
            </a:pPr>
            <a:r>
              <a:rPr lang="en-US" altLang="en-IN" dirty="0"/>
              <a:t>Modules</a:t>
            </a:r>
          </a:p>
          <a:p>
            <a:pPr marL="462280" indent="-462280">
              <a:buBlip>
                <a:blip r:embed="rId2">
                  <a:extLst>
                    <a:ext uri="{96DAC541-7B7A-43D3-8B79-37D633B846F1}">
                      <asvg:svgBlip xmlns:asvg="http://schemas.microsoft.com/office/drawing/2016/SVG/main" xmlns="" r:embed="rId3"/>
                    </a:ext>
                  </a:extLst>
                </a:blip>
              </a:buBlip>
            </a:pPr>
            <a:r>
              <a:rPr lang="en-US" dirty="0"/>
              <a:t>Modules </a:t>
            </a:r>
            <a:r>
              <a:rPr lang="en-US" dirty="0" smtClean="0"/>
              <a:t>Explanation</a:t>
            </a:r>
          </a:p>
          <a:p>
            <a:pPr marL="462280" indent="-462280">
              <a:buBlip>
                <a:blip r:embed="rId2">
                  <a:extLst>
                    <a:ext uri="{96DAC541-7B7A-43D3-8B79-37D633B846F1}">
                      <asvg:svgBlip xmlns:asvg="http://schemas.microsoft.com/office/drawing/2016/SVG/main" xmlns="" r:embed="rId3"/>
                    </a:ext>
                  </a:extLst>
                </a:blip>
              </a:buBlip>
            </a:pPr>
            <a:r>
              <a:rPr lang="en-US" dirty="0" smtClean="0"/>
              <a:t>Real-time Examples</a:t>
            </a:r>
            <a:endParaRPr lang="en-US" dirty="0"/>
          </a:p>
          <a:p>
            <a:pPr marL="462280" indent="-462280">
              <a:buBlip>
                <a:blip r:embed="rId2">
                  <a:extLst>
                    <a:ext uri="{96DAC541-7B7A-43D3-8B79-37D633B846F1}">
                      <asvg:svgBlip xmlns:asvg="http://schemas.microsoft.com/office/drawing/2016/SVG/main" xmlns="" r:embed="rId3"/>
                    </a:ext>
                  </a:extLst>
                </a:blip>
              </a:buBlip>
            </a:pPr>
            <a:r>
              <a:rPr lang="en-US" dirty="0"/>
              <a:t>Conclusion</a:t>
            </a:r>
          </a:p>
          <a:p>
            <a:pPr marL="462280" indent="-462280">
              <a:buBlip>
                <a:blip r:embed="rId2">
                  <a:extLst>
                    <a:ext uri="{96DAC541-7B7A-43D3-8B79-37D633B846F1}">
                      <asvg:svgBlip xmlns:asvg="http://schemas.microsoft.com/office/drawing/2016/SVG/main" xmlns="" r:embed="rId3"/>
                    </a:ext>
                  </a:extLst>
                </a:blip>
              </a:buBlip>
            </a:pPr>
            <a:r>
              <a:rPr lang="en-IN" dirty="0"/>
              <a:t>References</a:t>
            </a:r>
            <a:endParaRPr lang="en-US" dirty="0"/>
          </a:p>
          <a:p>
            <a:pPr marL="0" indent="0">
              <a:buNone/>
            </a:pP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p>
        </p:txBody>
      </p:sp>
      <p:sp>
        <p:nvSpPr>
          <p:cNvPr id="3" name="Content Placeholder 2"/>
          <p:cNvSpPr>
            <a:spLocks noGrp="1"/>
          </p:cNvSpPr>
          <p:nvPr>
            <p:ph idx="1"/>
          </p:nvPr>
        </p:nvSpPr>
        <p:spPr/>
        <p:txBody>
          <a:bodyPr>
            <a:normAutofit/>
          </a:bodyPr>
          <a:lstStyle/>
          <a:p>
            <a:pPr>
              <a:lnSpc>
                <a:spcPct val="120000"/>
              </a:lnSpc>
              <a:buNone/>
            </a:pPr>
            <a:r>
              <a:rPr lang="en-US" sz="2600" dirty="0" smtClean="0"/>
              <a:t>  Google Central to Android's development is Google, offering core software, services, and updates. The Google Play Store serves as the official app distribution platform, granting users access to millions of applications. The user interface of Android is tailored for touch gestures, featuring a customizable home screen and support for widgets, ensuring an interactive and intuitive experience.</a:t>
            </a:r>
            <a:endParaRPr lang="en-US" sz="2600" dirty="0" smtClean="0">
              <a:latin typeface="Times New Roman" pitchFamily="18" charset="0"/>
              <a:cs typeface="Times New Roman" pitchFamily="18" charset="0"/>
            </a:endParaRPr>
          </a:p>
          <a:p>
            <a:pPr>
              <a:lnSpc>
                <a:spcPct val="120000"/>
              </a:lnSpc>
            </a:pPr>
            <a:r>
              <a:rPr lang="en-US" sz="2600" dirty="0" smtClean="0"/>
              <a:t>From </a:t>
            </a:r>
            <a:r>
              <a:rPr lang="en-US" sz="2600" dirty="0" err="1" smtClean="0"/>
              <a:t>Eduskills</a:t>
            </a:r>
            <a:r>
              <a:rPr lang="en-US" sz="2600" dirty="0" smtClean="0"/>
              <a:t> Foundation, AICTE launches a Virtual Internship on Google Android Virtual Internship.</a:t>
            </a:r>
          </a:p>
          <a:p>
            <a:pPr>
              <a:lnSpc>
                <a:spcPct val="120000"/>
              </a:lnSpc>
            </a:pPr>
            <a:r>
              <a:rPr lang="en-US" sz="2600" dirty="0" smtClean="0"/>
              <a:t>The main aim of this is to gain insights on Android applications</a:t>
            </a:r>
          </a:p>
          <a:p>
            <a:pPr>
              <a:buNone/>
            </a:pPr>
            <a:endParaRPr lang="en-US" sz="2600" dirty="0"/>
          </a:p>
          <a:p>
            <a:pPr marL="0" indent="0">
              <a:buNone/>
            </a:pPr>
            <a:endParaRPr lang="en-US" sz="2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231"/>
            <a:ext cx="12192000" cy="714892"/>
          </a:xfrm>
        </p:spPr>
        <p:txBody>
          <a:bodyPr/>
          <a:lstStyle/>
          <a:p>
            <a:r>
              <a:rPr lang="en-US" b="1" dirty="0">
                <a:sym typeface="+mn-ea"/>
              </a:rPr>
              <a:t> </a:t>
            </a:r>
            <a:r>
              <a:rPr lang="en-US" dirty="0">
                <a:sym typeface="+mn-ea"/>
              </a:rPr>
              <a:t> Modules</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endParaRPr lang="en-US" sz="2400" dirty="0" smtClean="0"/>
          </a:p>
          <a:p>
            <a:pPr marL="457200" indent="-457200">
              <a:buFont typeface="+mj-lt"/>
              <a:buAutoNum type="arabicPeriod"/>
            </a:pPr>
            <a:r>
              <a:rPr lang="en-US" sz="2400" dirty="0" smtClean="0"/>
              <a:t>Your first Android app</a:t>
            </a:r>
          </a:p>
          <a:p>
            <a:pPr marL="457200" indent="-457200">
              <a:buFont typeface="+mj-lt"/>
              <a:buAutoNum type="arabicPeriod"/>
            </a:pPr>
            <a:r>
              <a:rPr lang="en-US" sz="2400" dirty="0" smtClean="0"/>
              <a:t> Building App UI</a:t>
            </a:r>
            <a:endParaRPr lang="en-US" sz="2400" dirty="0"/>
          </a:p>
          <a:p>
            <a:pPr marL="457200" indent="-457200">
              <a:buFont typeface="+mj-lt"/>
              <a:buAutoNum type="arabicPeriod"/>
            </a:pPr>
            <a:r>
              <a:rPr lang="en-US" sz="2400" dirty="0"/>
              <a:t> </a:t>
            </a:r>
            <a:r>
              <a:rPr lang="en-US" sz="2400" dirty="0" smtClean="0"/>
              <a:t>Display lists and use Material Design</a:t>
            </a:r>
            <a:endParaRPr lang="en-US" sz="2400" dirty="0"/>
          </a:p>
          <a:p>
            <a:pPr marL="457200" indent="-457200">
              <a:buFont typeface="+mj-lt"/>
              <a:buAutoNum type="arabicPeriod"/>
            </a:pPr>
            <a:r>
              <a:rPr lang="en-US" sz="2400" dirty="0"/>
              <a:t> </a:t>
            </a:r>
            <a:r>
              <a:rPr lang="en-US" sz="2400" dirty="0" smtClean="0"/>
              <a:t>Navigation and app architecture</a:t>
            </a:r>
            <a:endParaRPr lang="en-US" sz="2400" dirty="0"/>
          </a:p>
          <a:p>
            <a:pPr marL="457200" indent="-457200">
              <a:buFont typeface="+mj-lt"/>
              <a:buAutoNum type="arabicPeriod"/>
            </a:pPr>
            <a:r>
              <a:rPr lang="en-US" sz="2400" dirty="0"/>
              <a:t> </a:t>
            </a:r>
            <a:r>
              <a:rPr lang="en-US" sz="2400" dirty="0" smtClean="0"/>
              <a:t>Connect to Internet</a:t>
            </a:r>
            <a:endParaRPr lang="en-US" sz="2400" dirty="0"/>
          </a:p>
          <a:p>
            <a:pPr marL="457200" indent="-457200">
              <a:buFont typeface="+mj-lt"/>
              <a:buAutoNum type="arabicPeriod"/>
            </a:pPr>
            <a:r>
              <a:rPr lang="en-US" sz="2400" dirty="0"/>
              <a:t> </a:t>
            </a:r>
            <a:r>
              <a:rPr lang="en-US" sz="2400" dirty="0" smtClean="0"/>
              <a:t>Data Persistence</a:t>
            </a:r>
            <a:endParaRPr lang="en-US" sz="2400" dirty="0"/>
          </a:p>
          <a:p>
            <a:pPr marL="457200" indent="-457200">
              <a:buFont typeface="+mj-lt"/>
              <a:buAutoNum type="arabicPeriod"/>
            </a:pPr>
            <a:r>
              <a:rPr lang="en-US" sz="2400" dirty="0"/>
              <a:t> </a:t>
            </a:r>
            <a:r>
              <a:rPr lang="en-US" sz="2400" dirty="0" err="1" smtClean="0"/>
              <a:t>WorkManager</a:t>
            </a:r>
            <a:endParaRPr lang="en-US" sz="2400" dirty="0"/>
          </a:p>
          <a:p>
            <a:pPr marL="457200" indent="-457200">
              <a:buFont typeface="+mj-lt"/>
              <a:buAutoNum type="arabicPeriod"/>
            </a:pPr>
            <a:r>
              <a:rPr lang="en-US" sz="2400" dirty="0"/>
              <a:t> </a:t>
            </a:r>
            <a:r>
              <a:rPr lang="en-US" sz="2400" dirty="0" smtClean="0"/>
              <a:t>Views and Compose</a:t>
            </a:r>
            <a:endParaRPr lang="en-US" sz="2400" dirty="0"/>
          </a:p>
          <a:p>
            <a:pPr>
              <a:buNone/>
            </a:pP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231"/>
            <a:ext cx="12192000" cy="714892"/>
          </a:xfrm>
        </p:spPr>
        <p:txBody>
          <a:bodyPr/>
          <a:lstStyle/>
          <a:p>
            <a:r>
              <a:rPr lang="en-US" dirty="0" smtClean="0"/>
              <a:t> Your first Android app</a:t>
            </a:r>
            <a:br>
              <a:rPr lang="en-US" dirty="0" smtClean="0"/>
            </a:b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219419" y="1802921"/>
            <a:ext cx="8037632" cy="3713668"/>
          </a:xfrm>
          <a:prstGeom prst="rect">
            <a:avLst/>
          </a:prstGeom>
          <a:noFill/>
          <a:ln w="9525">
            <a:noFill/>
            <a:miter lim="800000"/>
            <a:headEnd/>
            <a:tailEnd/>
          </a:ln>
          <a:effectLst/>
        </p:spPr>
      </p:pic>
      <p:sp>
        <p:nvSpPr>
          <p:cNvPr id="7" name="TextBox 6"/>
          <p:cNvSpPr txBox="1"/>
          <p:nvPr/>
        </p:nvSpPr>
        <p:spPr>
          <a:xfrm>
            <a:off x="262059" y="1148904"/>
            <a:ext cx="5106838" cy="461665"/>
          </a:xfrm>
          <a:prstGeom prst="rect">
            <a:avLst/>
          </a:prstGeom>
          <a:noFill/>
        </p:spPr>
        <p:txBody>
          <a:bodyPr wrap="square" rtlCol="0">
            <a:spAutoFit/>
          </a:bodyPr>
          <a:lstStyle/>
          <a:p>
            <a:r>
              <a:rPr lang="en-US" sz="2400" dirty="0" smtClean="0">
                <a:sym typeface="+mn-ea"/>
              </a:rPr>
              <a:t>Android Studio Installation</a:t>
            </a:r>
            <a:endParaRPr lang="en-US" sz="2400" dirty="0"/>
          </a:p>
        </p:txBody>
      </p:sp>
    </p:spTree>
    <p:extLst>
      <p:ext uri="{BB962C8B-B14F-4D97-AF65-F5344CB8AC3E}">
        <p14:creationId xmlns:p14="http://schemas.microsoft.com/office/powerpoint/2010/main" xmlns="" val="225998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A11EE8A-B72C-0ED9-27DC-BB0A67952F50}"/>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lgn="l">
              <a:buNone/>
            </a:pPr>
            <a:endParaRPr lang="en-US" dirty="0"/>
          </a:p>
          <a:p>
            <a:pPr marL="0" indent="0" algn="l">
              <a:buNone/>
            </a:pPr>
            <a:endParaRPr lang="en-US" dirty="0"/>
          </a:p>
        </p:txBody>
      </p:sp>
      <p:sp>
        <p:nvSpPr>
          <p:cNvPr id="6" name="Title 5"/>
          <p:cNvSpPr>
            <a:spLocks noGrp="1"/>
          </p:cNvSpPr>
          <p:nvPr>
            <p:ph type="title"/>
          </p:nvPr>
        </p:nvSpPr>
        <p:spPr/>
        <p:txBody>
          <a:bodyPr/>
          <a:lstStyle/>
          <a:p>
            <a:r>
              <a:rPr lang="en-US" dirty="0" smtClean="0"/>
              <a:t>Your first Android app</a:t>
            </a:r>
            <a:endParaRPr lang="en-US" dirty="0"/>
          </a:p>
        </p:txBody>
      </p:sp>
      <p:sp>
        <p:nvSpPr>
          <p:cNvPr id="8" name="TextBox 7"/>
          <p:cNvSpPr txBox="1"/>
          <p:nvPr/>
        </p:nvSpPr>
        <p:spPr>
          <a:xfrm>
            <a:off x="353683" y="1147313"/>
            <a:ext cx="11257472" cy="4524315"/>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The module describes about the android and requirements of </a:t>
            </a:r>
            <a:r>
              <a:rPr lang="en-US" sz="2400" dirty="0" err="1" smtClean="0">
                <a:latin typeface="Times New Roman" pitchFamily="18" charset="0"/>
                <a:cs typeface="Times New Roman" pitchFamily="18" charset="0"/>
              </a:rPr>
              <a:t>android.The</a:t>
            </a:r>
            <a:r>
              <a:rPr lang="en-US" sz="2400" dirty="0" smtClean="0">
                <a:latin typeface="Times New Roman" pitchFamily="18" charset="0"/>
                <a:cs typeface="Times New Roman" pitchFamily="18" charset="0"/>
              </a:rPr>
              <a:t> requirements </a:t>
            </a:r>
            <a:r>
              <a:rPr lang="en-US" sz="2400" dirty="0" err="1" smtClean="0">
                <a:latin typeface="Times New Roman" pitchFamily="18" charset="0"/>
                <a:cs typeface="Times New Roman" pitchFamily="18" charset="0"/>
              </a:rPr>
              <a:t>Kotlin</a:t>
            </a:r>
            <a:r>
              <a:rPr lang="en-US" sz="2400" dirty="0" smtClean="0">
                <a:latin typeface="Times New Roman" pitchFamily="18" charset="0"/>
                <a:cs typeface="Times New Roman" pitchFamily="18" charset="0"/>
              </a:rPr>
              <a:t> programming language, setting up the android studio and describes building a </a:t>
            </a:r>
            <a:r>
              <a:rPr lang="en-US" sz="2400" dirty="0" err="1" smtClean="0">
                <a:latin typeface="Times New Roman" pitchFamily="18" charset="0"/>
                <a:cs typeface="Times New Roman" pitchFamily="18" charset="0"/>
              </a:rPr>
              <a:t>Kotlin</a:t>
            </a:r>
            <a:r>
              <a:rPr lang="en-US" sz="2400" dirty="0" smtClean="0">
                <a:latin typeface="Times New Roman" pitchFamily="18" charset="0"/>
                <a:cs typeface="Times New Roman" pitchFamily="18" charset="0"/>
              </a:rPr>
              <a:t>, a modern and concise programming language, has emerged as a preferred choice for Android app development. Endorsed by Google, </a:t>
            </a:r>
            <a:r>
              <a:rPr lang="en-US" sz="2400" dirty="0" err="1" smtClean="0">
                <a:latin typeface="Times New Roman" pitchFamily="18" charset="0"/>
                <a:cs typeface="Times New Roman" pitchFamily="18" charset="0"/>
              </a:rPr>
              <a:t>Kotlin</a:t>
            </a:r>
            <a:r>
              <a:rPr lang="en-US" sz="2400" dirty="0" smtClean="0">
                <a:latin typeface="Times New Roman" pitchFamily="18" charset="0"/>
                <a:cs typeface="Times New Roman" pitchFamily="18" charset="0"/>
              </a:rPr>
              <a:t> offers a seamless integration with existing Java code and brings a host of features like null safety, concise syntax, and improved code readability. Its expressive and pragmatic nature accelerates development, making it an excellent fit for Android projects. As the official language for Android app development since </a:t>
            </a:r>
            <a:r>
              <a:rPr lang="en-US" sz="2400" dirty="0" err="1" smtClean="0">
                <a:latin typeface="Times New Roman" pitchFamily="18" charset="0"/>
                <a:cs typeface="Times New Roman" pitchFamily="18" charset="0"/>
              </a:rPr>
              <a:t>ces</a:t>
            </a:r>
            <a:r>
              <a:rPr lang="en-US" sz="2400" dirty="0" smtClean="0">
                <a:latin typeface="Times New Roman" pitchFamily="18" charset="0"/>
                <a:cs typeface="Times New Roman" pitchFamily="18" charset="0"/>
              </a:rPr>
              <a:t> developer productivity, reduces boilerplate code, and contributes to building robust, efficient, and more maintainable </a:t>
            </a:r>
          </a:p>
          <a:p>
            <a:pPr algn="just"/>
            <a:r>
              <a:rPr lang="en-US" sz="2400" b="1" dirty="0" smtClean="0">
                <a:latin typeface="Times New Roman" pitchFamily="18" charset="0"/>
                <a:cs typeface="Times New Roman" pitchFamily="18" charset="0"/>
              </a:rPr>
              <a:t>Android applications Configuration of  JDK &amp; IDE</a:t>
            </a:r>
          </a:p>
          <a:p>
            <a:pPr algn="just"/>
            <a:r>
              <a:rPr lang="en-US" sz="2400" dirty="0" smtClean="0">
                <a:latin typeface="Times New Roman" pitchFamily="18" charset="0"/>
                <a:cs typeface="Times New Roman" pitchFamily="18" charset="0"/>
              </a:rPr>
              <a:t>https://www.oracle.com/java/technologies/downloads/#jdk17-windows https://developer.android.com/studioOperationsPerspective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5203255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C033D2-EE23-1FCB-6E54-9CE6C0D5E165}"/>
              </a:ext>
            </a:extLst>
          </p:cNvPr>
          <p:cNvSpPr>
            <a:spLocks noGrp="1"/>
          </p:cNvSpPr>
          <p:nvPr>
            <p:ph type="title"/>
          </p:nvPr>
        </p:nvSpPr>
        <p:spPr/>
        <p:txBody>
          <a:bodyPr/>
          <a:lstStyle/>
          <a:p>
            <a:r>
              <a:rPr lang="en-US" dirty="0" smtClean="0"/>
              <a:t>Building App UI</a:t>
            </a:r>
            <a:endParaRPr lang="en-IN" dirty="0"/>
          </a:p>
        </p:txBody>
      </p:sp>
      <p:sp>
        <p:nvSpPr>
          <p:cNvPr id="3" name="Content Placeholder 2">
            <a:extLst>
              <a:ext uri="{FF2B5EF4-FFF2-40B4-BE49-F238E27FC236}">
                <a16:creationId xmlns:a16="http://schemas.microsoft.com/office/drawing/2014/main" xmlns="" id="{AA11EE8A-B72C-0ED9-27DC-BB0A67952F50}"/>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lgn="l">
              <a:buNone/>
            </a:pPr>
            <a:endParaRPr lang="en-US" dirty="0"/>
          </a:p>
          <a:p>
            <a:pPr marL="0" indent="0" algn="l">
              <a:buNone/>
            </a:pPr>
            <a:endParaRPr lang="en-US" dirty="0"/>
          </a:p>
        </p:txBody>
      </p:sp>
      <p:pic>
        <p:nvPicPr>
          <p:cNvPr id="5" name="Picture 4" descr="Calculator App In Android With Source Code - Source Code &amp; Projects"/>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2627790" y="1367161"/>
            <a:ext cx="5092540" cy="2953379"/>
          </a:xfrm>
          <a:prstGeom prst="rect">
            <a:avLst/>
          </a:prstGeom>
          <a:noFill/>
          <a:ln>
            <a:noFill/>
          </a:ln>
        </p:spPr>
      </p:pic>
      <p:sp>
        <p:nvSpPr>
          <p:cNvPr id="6" name="TextBox 5"/>
          <p:cNvSpPr txBox="1"/>
          <p:nvPr/>
        </p:nvSpPr>
        <p:spPr>
          <a:xfrm>
            <a:off x="603596" y="4420737"/>
            <a:ext cx="10386874" cy="2246769"/>
          </a:xfrm>
          <a:prstGeom prst="rect">
            <a:avLst/>
          </a:prstGeom>
          <a:noFill/>
        </p:spPr>
        <p:txBody>
          <a:bodyPr wrap="square" rtlCol="0">
            <a:spAutoFit/>
          </a:bodyPr>
          <a:lstStyle/>
          <a:p>
            <a:pPr algn="just"/>
            <a:r>
              <a:rPr lang="en-US" sz="2000" dirty="0" smtClean="0">
                <a:latin typeface="Times New Roman" pitchFamily="18" charset="0"/>
                <a:cs typeface="Times New Roman" pitchFamily="18" charset="0"/>
              </a:rPr>
              <a:t>The app is designed to compute tips based on user input, demonstrating fundamental principles of user interface design and state management. Throughout the development process, we explore techniques for capturing user input, dynamically updating the UI, and managing the application's state to ensure a seamless and responsive user experience. By the end of this module, learners will have gained valuable insights into creating interactive UIs and handling states, providing a solid foundation for developing user-friendly applications.</a:t>
            </a:r>
          </a:p>
          <a:p>
            <a:endParaRPr lang="en-US" sz="2000" dirty="0"/>
          </a:p>
        </p:txBody>
      </p:sp>
    </p:spTree>
    <p:extLst>
      <p:ext uri="{BB962C8B-B14F-4D97-AF65-F5344CB8AC3E}">
        <p14:creationId xmlns:p14="http://schemas.microsoft.com/office/powerpoint/2010/main" xmlns="" val="3335229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lists and use Material Design</a:t>
            </a:r>
            <a:endParaRPr lang="en-IN" dirty="0"/>
          </a:p>
        </p:txBody>
      </p:sp>
      <p:sp>
        <p:nvSpPr>
          <p:cNvPr id="3" name="Content Placeholder 2"/>
          <p:cNvSpPr>
            <a:spLocks noGrp="1"/>
          </p:cNvSpPr>
          <p:nvPr>
            <p:ph idx="1"/>
          </p:nvPr>
        </p:nvSpPr>
        <p:spPr/>
        <p:txBody>
          <a:bodyPr>
            <a:normAutofit/>
          </a:bodyPr>
          <a:lstStyle/>
          <a:p>
            <a:pPr marL="0" indent="0">
              <a:buNone/>
            </a:pPr>
            <a:endParaRPr lang="en-IN" dirty="0"/>
          </a:p>
          <a:p>
            <a:pPr marL="0" indent="0">
              <a:buNone/>
            </a:pPr>
            <a:endParaRPr lang="en-IN" dirty="0"/>
          </a:p>
        </p:txBody>
      </p:sp>
      <p:sp>
        <p:nvSpPr>
          <p:cNvPr id="10" name="TextBox 9">
            <a:extLst>
              <a:ext uri="{FF2B5EF4-FFF2-40B4-BE49-F238E27FC236}">
                <a16:creationId xmlns:a16="http://schemas.microsoft.com/office/drawing/2014/main" xmlns="" id="{CC73A1BD-0A25-F515-4C0B-4F1E64F1CCF2}"/>
              </a:ext>
            </a:extLst>
          </p:cNvPr>
          <p:cNvSpPr txBox="1"/>
          <p:nvPr/>
        </p:nvSpPr>
        <p:spPr>
          <a:xfrm>
            <a:off x="111760" y="1097279"/>
            <a:ext cx="6706290" cy="5693866"/>
          </a:xfrm>
          <a:prstGeom prst="rect">
            <a:avLst/>
          </a:prstGeom>
          <a:noFill/>
        </p:spPr>
        <p:txBody>
          <a:bodyPr wrap="square" rtlCol="0">
            <a:spAutoFit/>
          </a:bodyPr>
          <a:lstStyle/>
          <a:p>
            <a:pPr algn="just"/>
            <a:r>
              <a:rPr lang="en-US" sz="2800" dirty="0" smtClean="0">
                <a:latin typeface="Times New Roman" pitchFamily="18" charset="0"/>
                <a:cs typeface="Times New Roman" pitchFamily="18" charset="0"/>
              </a:rPr>
              <a:t>In this module, we explore the creation of an app using Compose that showcases a scrollable list containing both text and images. By following the provided guidelines, developers will gain hands-on experience in leveraging Compose, a modern Android UI toolkit, to design and implement dynamic interfaces. The app's functionality includes the seamless integration of text and images within a scrollable layout, demonstrating essential techniques for creating engaging and visually appealing user experiences.</a:t>
            </a:r>
            <a:endParaRPr lang="en-IN" sz="2600" dirty="0">
              <a:latin typeface="Times New Roman" pitchFamily="18" charset="0"/>
              <a:cs typeface="Times New Roman" pitchFamily="18" charset="0"/>
            </a:endParaRPr>
          </a:p>
        </p:txBody>
      </p:sp>
      <p:pic>
        <p:nvPicPr>
          <p:cNvPr id="6" name="Picture 5" descr="Accessibility - Material Design"/>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7936637" y="1495650"/>
            <a:ext cx="3053918" cy="4203814"/>
          </a:xfrm>
          <a:prstGeom prst="rect">
            <a:avLst/>
          </a:prstGeom>
          <a:noFill/>
          <a:ln>
            <a:noFill/>
          </a:ln>
        </p:spPr>
      </p:pic>
    </p:spTree>
    <p:extLst>
      <p:ext uri="{BB962C8B-B14F-4D97-AF65-F5344CB8AC3E}">
        <p14:creationId xmlns:p14="http://schemas.microsoft.com/office/powerpoint/2010/main" xmlns="" val="30151040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232759"/>
            <a:ext cx="12192000" cy="714892"/>
          </a:xfrm>
        </p:spPr>
        <p:txBody>
          <a:bodyPr/>
          <a:lstStyle/>
          <a:p>
            <a:r>
              <a:rPr lang="en-US" dirty="0" smtClean="0"/>
              <a:t>Navigation and app architecture</a:t>
            </a:r>
            <a:endParaRPr lang="en-IN" dirty="0"/>
          </a:p>
        </p:txBody>
      </p:sp>
      <p:sp>
        <p:nvSpPr>
          <p:cNvPr id="3" name="Content Placeholder 2"/>
          <p:cNvSpPr>
            <a:spLocks noGrp="1"/>
          </p:cNvSpPr>
          <p:nvPr>
            <p:ph idx="1"/>
          </p:nvPr>
        </p:nvSpPr>
        <p:spPr/>
        <p:txBody>
          <a:bodyPr>
            <a:normAutofit/>
          </a:bodyPr>
          <a:lstStyle/>
          <a:p>
            <a:pPr marL="0" indent="0">
              <a:buNone/>
            </a:pPr>
            <a:endParaRPr lang="en-IN" dirty="0"/>
          </a:p>
          <a:p>
            <a:pPr marL="0" indent="0">
              <a:buNone/>
            </a:pPr>
            <a:endParaRPr lang="en-IN" dirty="0"/>
          </a:p>
        </p:txBody>
      </p:sp>
      <p:sp>
        <p:nvSpPr>
          <p:cNvPr id="12" name="TextBox 11">
            <a:extLst>
              <a:ext uri="{FF2B5EF4-FFF2-40B4-BE49-F238E27FC236}">
                <a16:creationId xmlns:a16="http://schemas.microsoft.com/office/drawing/2014/main" xmlns="" id="{EB2F8117-745E-E191-E78C-E9C2BC5D380C}"/>
              </a:ext>
            </a:extLst>
          </p:cNvPr>
          <p:cNvSpPr txBox="1"/>
          <p:nvPr/>
        </p:nvSpPr>
        <p:spPr>
          <a:xfrm>
            <a:off x="383498" y="3810889"/>
            <a:ext cx="11389489" cy="2677656"/>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This module provides nuanced insights into the hierarchical structure and design principles conducive to an integrated user journey. Additionally, developers will gain profound knowledge on the effective passing and management of data between screens, emphasizing efficiency and maintaining a resilient architecture. This resource is tailored to help developers master the advanced functionalities of the Navigation component, enabling the creation of dynamic, interconnected applications that respond dynamically to user interactions.</a:t>
            </a:r>
            <a:endParaRPr lang="en-US" sz="2400" b="0" i="0" dirty="0">
              <a:effectLst/>
              <a:latin typeface="Times New Roman" pitchFamily="18" charset="0"/>
              <a:cs typeface="Times New Roman" pitchFamily="18" charset="0"/>
            </a:endParaRPr>
          </a:p>
        </p:txBody>
      </p:sp>
      <p:pic>
        <p:nvPicPr>
          <p:cNvPr id="6" name="Picture 5" descr="Clean Architecture with Jetpack Compose | by Aamir Choksi | Medium"/>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4083728" y="1333870"/>
            <a:ext cx="3187084" cy="2314852"/>
          </a:xfrm>
          <a:prstGeom prst="rect">
            <a:avLst/>
          </a:prstGeom>
          <a:noFill/>
          <a:ln>
            <a:noFill/>
          </a:ln>
        </p:spPr>
      </p:pic>
    </p:spTree>
    <p:extLst>
      <p:ext uri="{BB962C8B-B14F-4D97-AF65-F5344CB8AC3E}">
        <p14:creationId xmlns:p14="http://schemas.microsoft.com/office/powerpoint/2010/main" xmlns="" val="2187454069"/>
      </p:ext>
    </p:extLst>
  </p:cSld>
  <p:clrMapOvr>
    <a:masterClrMapping/>
  </p:clrMapOvr>
  <p:timing>
    <p:tnLst>
      <p:par>
        <p:cTn id="1" dur="indefinite" restart="never" nodeType="tmRoot"/>
      </p:par>
    </p:tnLst>
  </p:timing>
</p:sld>
</file>

<file path=ppt/theme/theme1.xml><?xml version="1.0" encoding="utf-8"?>
<a:theme xmlns:a="http://schemas.openxmlformats.org/drawingml/2006/main" name="Googl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1612</TotalTime>
  <Words>1418</Words>
  <Application>Microsoft Office PowerPoint</Application>
  <PresentationFormat>Custom</PresentationFormat>
  <Paragraphs>95</Paragraphs>
  <Slides>18</Slides>
  <Notes>1</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Google</vt:lpstr>
      <vt:lpstr>Custom Design</vt:lpstr>
      <vt:lpstr>Slide 1</vt:lpstr>
      <vt:lpstr>Contents</vt:lpstr>
      <vt:lpstr>Introduction</vt:lpstr>
      <vt:lpstr>  Modules</vt:lpstr>
      <vt:lpstr> Your first Android app </vt:lpstr>
      <vt:lpstr>Your first Android app</vt:lpstr>
      <vt:lpstr>Building App UI</vt:lpstr>
      <vt:lpstr>Display lists and use Material Design</vt:lpstr>
      <vt:lpstr>Navigation and app architecture</vt:lpstr>
      <vt:lpstr>Connect to Internet</vt:lpstr>
      <vt:lpstr>Data Persistence</vt:lpstr>
      <vt:lpstr> WorkManager </vt:lpstr>
      <vt:lpstr>Views and Compose</vt:lpstr>
      <vt:lpstr>Real-time Examples</vt:lpstr>
      <vt:lpstr>Conclusion</vt:lpstr>
      <vt:lpstr>References</vt:lpstr>
      <vt:lpstr>Internship Certificate</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shaik shabana</cp:lastModifiedBy>
  <cp:revision>200</cp:revision>
  <dcterms:created xsi:type="dcterms:W3CDTF">2019-06-11T05:35:00Z</dcterms:created>
  <dcterms:modified xsi:type="dcterms:W3CDTF">2024-04-18T06:00:39Z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B145199D08B64BC29E291925B1B5F72E</vt:lpwstr>
  </property>
  <property fmtid="{D5CDD505-2E9C-101B-9397-08002B2CF9AE}" pid="3" name="KSOProductBuildVer">
    <vt:lpwstr>1033-11.2.0.11254</vt:lpwstr>
  </property>
</Properties>
</file>