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2"/>
    <p:sldId id="258" r:id="rId3"/>
    <p:sldId id="260" r:id="rId4"/>
    <p:sldId id="259" r:id="rId5"/>
    <p:sldId id="269" r:id="rId6"/>
    <p:sldId id="261" r:id="rId7"/>
    <p:sldId id="262" r:id="rId8"/>
    <p:sldId id="263" r:id="rId9"/>
    <p:sldId id="264" r:id="rId10"/>
    <p:sldId id="270" r:id="rId11"/>
    <p:sldId id="271" r:id="rId12"/>
    <p:sldId id="272"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A SIVA DEEPAK REDDY RAMIREDDY" initials="VSDRR" lastIdx="1" clrIdx="0">
    <p:extLst>
      <p:ext uri="{19B8F6BF-5375-455C-9EA6-DF929625EA0E}">
        <p15:presenceInfo xmlns:p15="http://schemas.microsoft.com/office/powerpoint/2012/main" userId="24b6d41dae77f0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3" d="100"/>
          <a:sy n="83" d="100"/>
        </p:scale>
        <p:origin x="677" y="8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2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104862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22-03-2024</a:t>
            </a:fld>
            <a:endParaRPr lang="en-IN"/>
          </a:p>
        </p:txBody>
      </p:sp>
      <p:sp>
        <p:nvSpPr>
          <p:cNvPr id="104862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2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1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104861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22-03-2024</a:t>
            </a:fld>
            <a:endParaRPr lang="en-IN"/>
          </a:p>
        </p:txBody>
      </p:sp>
      <p:sp>
        <p:nvSpPr>
          <p:cNvPr id="104861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1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1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48577"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1048578"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1048579"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0"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Google Android Developer Virtual Internship</a:t>
            </a:r>
          </a:p>
        </p:txBody>
      </p:sp>
      <p:sp>
        <p:nvSpPr>
          <p:cNvPr id="1048581"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1048587"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lvl1pPr>
            <a:lvl2pPr marL="685800" indent="-228600">
              <a:buFont typeface="Wingdings" panose="05000000000000000000" pitchFamily="2" charset="2"/>
              <a:buChar char="q"/>
            </a:lvl2pPr>
            <a:lvl3pPr marL="1143000" indent="-228600">
              <a:buFont typeface="Courier New" panose="02070309020205020404" pitchFamily="49" charset="0"/>
              <a:buChar char="o"/>
            </a:lvl3pPr>
            <a:lvl4pPr marL="1600200" indent="-228600">
              <a:buFont typeface="Wingdings" panose="05000000000000000000" pitchFamily="2" charset="2"/>
              <a:buChar char="§"/>
            </a:lvl4pPr>
            <a:lvl5pPr marL="2057400" indent="-228600">
              <a:buFont typeface="Arial" panose="020B0604020202020204" pitchFamily="34" charset="0"/>
              <a:buChar cha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48588"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1048589"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1048590"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591"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Google Android Developer Virtual Internship</a:t>
            </a:r>
          </a:p>
        </p:txBody>
      </p:sp>
      <p:pic>
        <p:nvPicPr>
          <p:cNvPr id="2097153" name="Picture 5"/>
          <p:cNvPicPr>
            <a:picLocks noChangeAspect="1"/>
          </p:cNvPicPr>
          <p:nvPr userDrawn="1"/>
        </p:nvPicPr>
        <p:blipFill>
          <a:blip r:embed="rId2" cstate="print"/>
          <a:stretch>
            <a:fillRect/>
          </a:stretch>
        </p:blipFill>
        <p:spPr>
          <a:xfrm>
            <a:off x="11506200" y="5956065"/>
            <a:ext cx="685800" cy="685800"/>
          </a:xfrm>
          <a:prstGeom prst="rect">
            <a:avLst/>
          </a:prstGeom>
        </p:spPr>
      </p:pic>
      <p:sp>
        <p:nvSpPr>
          <p:cNvPr id="1048592" name="Date Placeholder 3"/>
          <p:cNvSpPr txBox="1"/>
          <p:nvPr userDrawn="1"/>
        </p:nvSpPr>
        <p:spPr>
          <a:xfrm>
            <a:off x="-2"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5A6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576"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nternship.aicte-india.org/" TargetMode="External"/><Relationship Id="rId2" Type="http://schemas.openxmlformats.org/officeDocument/2006/relationships/hyperlink" Target="https://developer.android.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Subtitle 11"/>
          <p:cNvSpPr txBox="1"/>
          <p:nvPr/>
        </p:nvSpPr>
        <p:spPr>
          <a:xfrm>
            <a:off x="1514475" y="5162533"/>
            <a:ext cx="9163049" cy="1427181"/>
          </a:xfrm>
          <a:prstGeom prst="rect">
            <a:avLst/>
          </a:prstGeom>
        </p:spPr>
        <p:txBody>
          <a:bodyPr vert="horz" lIns="91440" tIns="45720" rIns="91440" bIns="45720" rtlCol="0">
            <a:normAutofit fontScale="52381"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048583" name="Subtitle 11"/>
          <p:cNvSpPr txBox="1"/>
          <p:nvPr/>
        </p:nvSpPr>
        <p:spPr>
          <a:xfrm>
            <a:off x="3352800" y="2342036"/>
            <a:ext cx="5534025" cy="763114"/>
          </a:xfrm>
          <a:prstGeom prst="rect">
            <a:avLst/>
          </a:prstGeom>
        </p:spPr>
        <p:txBody>
          <a:bodyPr vert="horz" lIns="91440" tIns="45720" rIns="91440" bIns="45720" rtlCol="0">
            <a:normAutofit fontScale="975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SUSHMITHA C</a:t>
            </a:r>
          </a:p>
          <a:p>
            <a:pPr>
              <a:spcBef>
                <a:spcPts val="300"/>
              </a:spcBef>
            </a:pPr>
            <a:r>
              <a:rPr lang="en-US" sz="1200" b="0" dirty="0"/>
              <a:t>Roll No. 204G1A05A6</a:t>
            </a:r>
            <a:endParaRPr lang="en-US" sz="2600" b="0" dirty="0">
              <a:effectLst>
                <a:outerShdw blurRad="38100" dist="38100" dir="2700000" algn="tl">
                  <a:srgbClr val="000000">
                    <a:alpha val="43137"/>
                  </a:srgbClr>
                </a:outerShdw>
              </a:effectLst>
            </a:endParaRPr>
          </a:p>
        </p:txBody>
      </p:sp>
      <p:sp>
        <p:nvSpPr>
          <p:cNvPr id="1048584"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Google Android Developer Virtual Internship</a:t>
            </a:r>
          </a:p>
        </p:txBody>
      </p:sp>
      <p:sp>
        <p:nvSpPr>
          <p:cNvPr id="1048585"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2097152" name="Picture 4"/>
          <p:cNvPicPr>
            <a:picLocks noChangeAspect="1"/>
          </p:cNvPicPr>
          <p:nvPr/>
        </p:nvPicPr>
        <p:blipFill>
          <a:blip r:embed="rId2"/>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4752-A9C1-4AD6-0CCD-54138026111E}"/>
              </a:ext>
            </a:extLst>
          </p:cNvPr>
          <p:cNvSpPr>
            <a:spLocks noGrp="1"/>
          </p:cNvSpPr>
          <p:nvPr>
            <p:ph type="title"/>
          </p:nvPr>
        </p:nvSpPr>
        <p:spPr/>
        <p:txBody>
          <a:bodyPr/>
          <a:lstStyle/>
          <a:p>
            <a:pPr algn="ctr"/>
            <a:r>
              <a:rPr lang="en-US" sz="4400">
                <a:sym typeface="+mn-ea"/>
              </a:rPr>
              <a:t>Data Persistence</a:t>
            </a:r>
            <a:endParaRPr lang="en-US" sz="4400" dirty="0">
              <a:sym typeface="+mn-ea"/>
            </a:endParaRPr>
          </a:p>
        </p:txBody>
      </p:sp>
      <p:sp>
        <p:nvSpPr>
          <p:cNvPr id="3" name="Content Placeholder 2">
            <a:extLst>
              <a:ext uri="{FF2B5EF4-FFF2-40B4-BE49-F238E27FC236}">
                <a16:creationId xmlns:a16="http://schemas.microsoft.com/office/drawing/2014/main" id="{F81D37D2-6823-1F39-243B-CFD315F731A2}"/>
              </a:ext>
            </a:extLst>
          </p:cNvPr>
          <p:cNvSpPr>
            <a:spLocks noGrp="1"/>
          </p:cNvSpPr>
          <p:nvPr>
            <p:ph idx="1"/>
          </p:nvPr>
        </p:nvSpPr>
        <p:spPr/>
        <p:txBody>
          <a:bodyPr>
            <a:normAutofit/>
          </a:bodyPr>
          <a:lstStyle/>
          <a:p>
            <a:r>
              <a:rPr lang="en-US" sz="2400" b="1" dirty="0"/>
              <a:t>Introduction to SQL</a:t>
            </a:r>
          </a:p>
          <a:p>
            <a:pPr marL="0" indent="0">
              <a:buNone/>
            </a:pPr>
            <a:r>
              <a:rPr lang="en-US" sz="2400" dirty="0"/>
              <a:t>Understanding SQL is essential for effective data persistence. It allows for efficient manipulation and retrieval of data, providing a strong foundation for building and managing databases.</a:t>
            </a:r>
            <a:endParaRPr lang="en-US" sz="2400" b="1" dirty="0"/>
          </a:p>
          <a:p>
            <a:r>
              <a:rPr lang="en-US" sz="2400" b="1" dirty="0"/>
              <a:t>Use Room for Data Persistence</a:t>
            </a:r>
          </a:p>
          <a:p>
            <a:pPr marL="0" indent="0">
              <a:buNone/>
            </a:pPr>
            <a:r>
              <a:rPr lang="en-US" sz="2400" dirty="0"/>
              <a:t>Room is a powerful library that simplifies the process of working with SQLite databases in Android. It provides an abstraction layer over raw SQLite to allow for more robust database interactions.</a:t>
            </a:r>
            <a:endParaRPr lang="en-US" sz="2400" b="1" dirty="0"/>
          </a:p>
          <a:p>
            <a:r>
              <a:rPr lang="en-US" sz="2400" b="1" dirty="0"/>
              <a:t>Store and Access Data Using Keys with Datastore</a:t>
            </a:r>
          </a:p>
          <a:p>
            <a:pPr marL="0" indent="0">
              <a:buNone/>
            </a:pPr>
            <a:r>
              <a:rPr lang="en-US" sz="2400" dirty="0"/>
              <a:t>Datastore offers a modern, reactive, and flexible approach to data management. It allows for efficient and consistent data access using key-value pairs, offering seamless integration with the Android platform.</a:t>
            </a:r>
          </a:p>
        </p:txBody>
      </p:sp>
    </p:spTree>
    <p:extLst>
      <p:ext uri="{BB962C8B-B14F-4D97-AF65-F5344CB8AC3E}">
        <p14:creationId xmlns:p14="http://schemas.microsoft.com/office/powerpoint/2010/main" val="38856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66C3-BB36-7704-9CC4-E78F8998FC14}"/>
              </a:ext>
            </a:extLst>
          </p:cNvPr>
          <p:cNvSpPr>
            <a:spLocks noGrp="1"/>
          </p:cNvSpPr>
          <p:nvPr>
            <p:ph type="title"/>
          </p:nvPr>
        </p:nvSpPr>
        <p:spPr>
          <a:xfrm>
            <a:off x="0" y="232759"/>
            <a:ext cx="12192000" cy="714892"/>
          </a:xfrm>
        </p:spPr>
        <p:txBody>
          <a:bodyPr/>
          <a:lstStyle/>
          <a:p>
            <a:pPr algn="ctr"/>
            <a:r>
              <a:rPr lang="en-IN" sz="4400">
                <a:latin typeface="Times New Roman" panose="02020603050405020304" pitchFamily="18" charset="0"/>
                <a:cs typeface="Times New Roman" panose="02020603050405020304" pitchFamily="18" charset="0"/>
              </a:rPr>
              <a:t>Work Manager</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DF446-03BA-B8E6-5CD6-A4A1503772D1}"/>
              </a:ext>
            </a:extLst>
          </p:cNvPr>
          <p:cNvSpPr>
            <a:spLocks noGrp="1"/>
          </p:cNvSpPr>
          <p:nvPr>
            <p:ph idx="1"/>
          </p:nvPr>
        </p:nvSpPr>
        <p:spPr/>
        <p:txBody>
          <a:bodyPr>
            <a:normAutofit/>
          </a:bodyPr>
          <a:lstStyle/>
          <a:p>
            <a:pPr>
              <a:buFont typeface="Wingdings" panose="05000000000000000000" charset="0"/>
              <a:buChar char="Ø"/>
            </a:pPr>
            <a:r>
              <a:rPr lang="en-US" sz="2400" b="1" dirty="0"/>
              <a:t>Scheduling Tasks</a:t>
            </a:r>
          </a:p>
          <a:p>
            <a:pPr marL="0" indent="0">
              <a:buFont typeface="Wingdings" panose="05000000000000000000" charset="0"/>
              <a:buNone/>
            </a:pPr>
            <a:r>
              <a:rPr lang="en-US" sz="2400" dirty="0"/>
              <a:t>-Defining and scheduling background tasks</a:t>
            </a:r>
          </a:p>
          <a:p>
            <a:pPr>
              <a:buFont typeface="Wingdings" panose="05000000000000000000" charset="0"/>
              <a:buChar char="Ø"/>
            </a:pPr>
            <a:r>
              <a:rPr lang="en-US" sz="2400" b="1" dirty="0"/>
              <a:t>Constraints</a:t>
            </a:r>
          </a:p>
          <a:p>
            <a:pPr marL="0" indent="0">
              <a:buFont typeface="Wingdings" panose="05000000000000000000" charset="0"/>
              <a:buNone/>
            </a:pPr>
            <a:r>
              <a:rPr lang="en-US" sz="2400" dirty="0"/>
              <a:t>-Setting constraints for running tasks</a:t>
            </a:r>
          </a:p>
          <a:p>
            <a:pPr>
              <a:buFont typeface="Wingdings" panose="05000000000000000000" charset="0"/>
              <a:buChar char="Ø"/>
            </a:pPr>
            <a:r>
              <a:rPr lang="en-US" sz="2400" b="1" dirty="0"/>
              <a:t>Observing Task Status</a:t>
            </a:r>
          </a:p>
          <a:p>
            <a:pPr marL="0" indent="0">
              <a:buFont typeface="Wingdings" panose="05000000000000000000" charset="0"/>
              <a:buNone/>
            </a:pPr>
            <a:r>
              <a:rPr lang="en-US" sz="2400" dirty="0"/>
              <a:t>-Monitoring and handling task statuses</a:t>
            </a:r>
          </a:p>
          <a:p>
            <a:pPr>
              <a:buFont typeface="Wingdings" panose="05000000000000000000" charset="0"/>
              <a:buChar char="Ø"/>
            </a:pPr>
            <a:endParaRPr lang="en-US" sz="2400" b="1" dirty="0"/>
          </a:p>
          <a:p>
            <a:pPr>
              <a:buFont typeface="Wingdings" panose="05000000000000000000" charset="0"/>
              <a:buChar char="Ø"/>
            </a:pPr>
            <a:r>
              <a:rPr lang="en-US" sz="2400" dirty="0"/>
              <a:t>The Work Manager in Android allows developers to schedule deferrable and reliable background tasks. It provides a way to specify constraints for when the task should run, such as network availability or device charging status. Additionally, developers can observe the status of the scheduled tasks to handle success or failure scenarios effectively. Using the Work Manager, developers can ensure that tasks are executed at the right time, under the specified conditions, and with the required level of reliability.</a:t>
            </a:r>
          </a:p>
        </p:txBody>
      </p:sp>
    </p:spTree>
    <p:extLst>
      <p:ext uri="{BB962C8B-B14F-4D97-AF65-F5344CB8AC3E}">
        <p14:creationId xmlns:p14="http://schemas.microsoft.com/office/powerpoint/2010/main" val="306714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66C3-BB36-7704-9CC4-E78F8998FC14}"/>
              </a:ext>
            </a:extLst>
          </p:cNvPr>
          <p:cNvSpPr>
            <a:spLocks noGrp="1"/>
          </p:cNvSpPr>
          <p:nvPr>
            <p:ph type="title"/>
          </p:nvPr>
        </p:nvSpPr>
        <p:spPr>
          <a:xfrm>
            <a:off x="0" y="232759"/>
            <a:ext cx="12192000" cy="714892"/>
          </a:xfrm>
        </p:spPr>
        <p:txBody>
          <a:bodyPr/>
          <a:lstStyle/>
          <a:p>
            <a:r>
              <a:rPr lang="en-US" sz="4400" dirty="0">
                <a:sym typeface="+mn-ea"/>
              </a:rPr>
              <a:t>			       Views and Compose</a:t>
            </a:r>
          </a:p>
        </p:txBody>
      </p:sp>
      <p:sp>
        <p:nvSpPr>
          <p:cNvPr id="3" name="Content Placeholder 2">
            <a:extLst>
              <a:ext uri="{FF2B5EF4-FFF2-40B4-BE49-F238E27FC236}">
                <a16:creationId xmlns:a16="http://schemas.microsoft.com/office/drawing/2014/main" id="{740DF446-03BA-B8E6-5CD6-A4A1503772D1}"/>
              </a:ext>
            </a:extLst>
          </p:cNvPr>
          <p:cNvSpPr>
            <a:spLocks noGrp="1"/>
          </p:cNvSpPr>
          <p:nvPr>
            <p:ph idx="1"/>
          </p:nvPr>
        </p:nvSpPr>
        <p:spPr/>
        <p:txBody>
          <a:bodyPr>
            <a:noAutofit/>
          </a:bodyPr>
          <a:lstStyle/>
          <a:p>
            <a:r>
              <a:rPr lang="en-US" sz="2400" b="1" dirty="0"/>
              <a:t>Android Views</a:t>
            </a:r>
          </a:p>
          <a:p>
            <a:pPr marL="0" indent="0">
              <a:buNone/>
            </a:pPr>
            <a:r>
              <a:rPr lang="en-US" sz="2400" dirty="0"/>
              <a:t>Android views play a crucial role in the user interface of mobile applications. They contribute to the overall layout, navigation, and interaction within the app, offering a visually engaging and intuitive experience to the users.</a:t>
            </a:r>
          </a:p>
          <a:p>
            <a:r>
              <a:rPr lang="en-US" sz="2400" b="1" dirty="0"/>
              <a:t>Compose in Views</a:t>
            </a:r>
          </a:p>
          <a:p>
            <a:pPr marL="0" indent="0">
              <a:buNone/>
            </a:pPr>
            <a:r>
              <a:rPr lang="en-US" sz="2400" dirty="0"/>
              <a:t>Jetpack Compose revolutionizes the building of UIs in Android apps by offering a declarative way to create user interfaces. It allows for easy customization, efficient development, and seamless integration of interactive components.</a:t>
            </a:r>
            <a:endParaRPr lang="en-US" sz="2400" b="1" dirty="0"/>
          </a:p>
          <a:p>
            <a:r>
              <a:rPr lang="en-US" sz="2400" b="1" dirty="0"/>
              <a:t>Views in Compose</a:t>
            </a:r>
            <a:endParaRPr lang="en-US" sz="2400" dirty="0"/>
          </a:p>
          <a:p>
            <a:pPr marL="0" indent="0">
              <a:buNone/>
            </a:pPr>
            <a:r>
              <a:rPr lang="en-US" sz="2400" dirty="0"/>
              <a:t>Integrating views in Jetpack Compose opens up a world of possibilities for creating stunning and dynamic user interfaces. It empowers developers to design visually appealing apps with fluid animations and responsive interactions.</a:t>
            </a:r>
          </a:p>
        </p:txBody>
      </p:sp>
    </p:spTree>
    <p:extLst>
      <p:ext uri="{BB962C8B-B14F-4D97-AF65-F5344CB8AC3E}">
        <p14:creationId xmlns:p14="http://schemas.microsoft.com/office/powerpoint/2010/main" val="253227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pPr algn="ctr"/>
            <a:r>
              <a:rPr lang="en-US" dirty="0"/>
              <a:t>Conclusion</a:t>
            </a:r>
            <a:endParaRPr lang="en-IN" dirty="0"/>
          </a:p>
        </p:txBody>
      </p:sp>
      <p:sp>
        <p:nvSpPr>
          <p:cNvPr id="1048609" name="Content Placeholder 2"/>
          <p:cNvSpPr>
            <a:spLocks noGrp="1"/>
          </p:cNvSpPr>
          <p:nvPr>
            <p:ph idx="1"/>
          </p:nvPr>
        </p:nvSpPr>
        <p:spPr/>
        <p:txBody>
          <a:bodyPr>
            <a:normAutofit/>
          </a:bodyPr>
          <a:lstStyle/>
          <a:p>
            <a:pPr>
              <a:buFont typeface="Wingdings" panose="05000000000000000000" charset="0"/>
              <a:buChar char="ü"/>
            </a:pPr>
            <a:r>
              <a:rPr lang="en-US" sz="2400" b="1" dirty="0"/>
              <a:t>Comprehensive Learning Experience:</a:t>
            </a:r>
          </a:p>
          <a:p>
            <a:pPr marL="0" indent="0">
              <a:buNone/>
            </a:pPr>
            <a:r>
              <a:rPr lang="en-US" sz="2400" dirty="0"/>
              <a:t>Throughout this course, I have gained a comprehensive understanding of Android app development, including the fundamentals of Kotlin, building app UI, data management, and connecting to the internet.</a:t>
            </a:r>
          </a:p>
          <a:p>
            <a:pPr>
              <a:buFont typeface="Wingdings" panose="05000000000000000000" charset="0"/>
              <a:buChar char="ü"/>
            </a:pPr>
            <a:r>
              <a:rPr lang="en-US" sz="2400" b="1" dirty="0"/>
              <a:t>Integration of Modern Practices:</a:t>
            </a:r>
          </a:p>
          <a:p>
            <a:pPr marL="0" indent="0">
              <a:buNone/>
            </a:pPr>
            <a:r>
              <a:rPr lang="en-US" sz="2400" dirty="0"/>
              <a:t>By exploring architecture components, navigation in Jetpack Compose, and adapting for different screen sizes, you have internalized the importance of incorporating modern practices into app development.</a:t>
            </a:r>
          </a:p>
          <a:p>
            <a:pPr>
              <a:buFont typeface="Wingdings" panose="05000000000000000000" charset="0"/>
              <a:buChar char="ü"/>
            </a:pPr>
            <a:r>
              <a:rPr lang="en-US" sz="2400" b="1" dirty="0"/>
              <a:t>Emphasis on User Experience:</a:t>
            </a:r>
          </a:p>
          <a:p>
            <a:pPr marL="0" indent="0">
              <a:buNone/>
            </a:pPr>
            <a:r>
              <a:rPr lang="en-US" sz="2400" dirty="0"/>
              <a:t>The focus on displaying lists, using material design, and loading data from the internet has equipped you to create engaging and aesthetically pleasing apps that prioritize user experience.</a:t>
            </a:r>
          </a:p>
          <a:p>
            <a:pPr marL="0" indent="0">
              <a:buFont typeface="Wingdings" panose="05000000000000000000" pitchFamily="2" charset="2"/>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IN" dirty="0"/>
              <a:t>References</a:t>
            </a:r>
          </a:p>
        </p:txBody>
      </p:sp>
      <p:sp>
        <p:nvSpPr>
          <p:cNvPr id="1048611" name="Content Placeholder 2"/>
          <p:cNvSpPr>
            <a:spLocks noGrp="1"/>
          </p:cNvSpPr>
          <p:nvPr>
            <p:ph idx="1"/>
          </p:nvPr>
        </p:nvSpPr>
        <p:spPr/>
        <p:txBody>
          <a:bodyPr/>
          <a:lstStyle/>
          <a:p>
            <a:pPr marL="0" indent="0">
              <a:buNone/>
            </a:pPr>
            <a:r>
              <a:rPr lang="en-US" dirty="0">
                <a:sym typeface="+mn-ea"/>
              </a:rPr>
              <a:t>[1] </a:t>
            </a:r>
            <a:r>
              <a:rPr lang="en-US" dirty="0">
                <a:sym typeface="+mn-ea"/>
                <a:hlinkClick r:id="rId2" action="ppaction://hlinkfile"/>
              </a:rPr>
              <a:t>https://developer.android.com/courses</a:t>
            </a:r>
            <a:endParaRPr lang="en-US" dirty="0">
              <a:sym typeface="+mn-ea"/>
            </a:endParaRPr>
          </a:p>
          <a:p>
            <a:pPr marL="0" indent="0">
              <a:buNone/>
            </a:pPr>
            <a:r>
              <a:rPr lang="en-IN" dirty="0">
                <a:latin typeface="Times New Roman" panose="02020603050405020304" pitchFamily="18" charset="0"/>
                <a:cs typeface="Times New Roman" panose="02020603050405020304" pitchFamily="18" charset="0"/>
                <a:sym typeface="+mn-ea"/>
              </a:rPr>
              <a:t>[2] </a:t>
            </a:r>
            <a:r>
              <a:rPr lang="en-IN" dirty="0">
                <a:latin typeface="Times New Roman" panose="02020603050405020304" pitchFamily="18" charset="0"/>
                <a:cs typeface="Times New Roman" panose="02020603050405020304" pitchFamily="18" charset="0"/>
                <a:sym typeface="+mn-ea"/>
                <a:hlinkClick r:id="rId3"/>
              </a:rPr>
              <a:t>https://internship.aicte-india.org</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IN" dirty="0"/>
              <a:t>Internship Certificate</a:t>
            </a:r>
          </a:p>
        </p:txBody>
      </p:sp>
      <p:pic>
        <p:nvPicPr>
          <p:cNvPr id="2" name="Picture 1">
            <a:extLst>
              <a:ext uri="{FF2B5EF4-FFF2-40B4-BE49-F238E27FC236}">
                <a16:creationId xmlns:a16="http://schemas.microsoft.com/office/drawing/2014/main" id="{D0DD3CFB-36F7-B69B-54FE-D110B8056F83}"/>
              </a:ext>
            </a:extLst>
          </p:cNvPr>
          <p:cNvPicPr>
            <a:picLocks noChangeAspect="1"/>
          </p:cNvPicPr>
          <p:nvPr/>
        </p:nvPicPr>
        <p:blipFill>
          <a:blip r:embed="rId2"/>
          <a:stretch>
            <a:fillRect/>
          </a:stretch>
        </p:blipFill>
        <p:spPr>
          <a:xfrm>
            <a:off x="4449610" y="1133648"/>
            <a:ext cx="3292775" cy="51470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2753613" y="2375670"/>
            <a:ext cx="7167880" cy="1513840"/>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dirty="0"/>
              <a:t>Contents</a:t>
            </a:r>
            <a:endParaRPr lang="en-IN" dirty="0"/>
          </a:p>
        </p:txBody>
      </p:sp>
      <p:sp>
        <p:nvSpPr>
          <p:cNvPr id="1048594" name="Content Placeholder 2"/>
          <p:cNvSpPr>
            <a:spLocks noGrp="1"/>
          </p:cNvSpPr>
          <p:nvPr>
            <p:ph idx="1"/>
          </p:nvPr>
        </p:nvSpPr>
        <p:spPr/>
        <p:txBody>
          <a:bodyPr/>
          <a:lstStyle/>
          <a:p>
            <a:pPr marL="462280" indent="-462280">
              <a:buBlip>
                <a:blip r:embed="rId2"/>
              </a:buBlip>
            </a:pPr>
            <a:r>
              <a:rPr lang="en-US" dirty="0"/>
              <a:t>Introduction</a:t>
            </a:r>
          </a:p>
          <a:p>
            <a:pPr marL="462280" indent="-462280">
              <a:buBlip>
                <a:blip r:embed="rId2"/>
              </a:buBlip>
            </a:pPr>
            <a:r>
              <a:rPr lang="en-US" altLang="en-IN" dirty="0"/>
              <a:t>Modules</a:t>
            </a:r>
          </a:p>
          <a:p>
            <a:pPr marL="462280" indent="-462280">
              <a:buBlip>
                <a:blip r:embed="rId2"/>
              </a:buBlip>
            </a:pPr>
            <a:r>
              <a:rPr lang="en-US" dirty="0"/>
              <a:t>Modules Explanation</a:t>
            </a:r>
          </a:p>
          <a:p>
            <a:pPr marL="462280" indent="-462280">
              <a:buBlip>
                <a:blip r:embed="rId2"/>
              </a:buBlip>
            </a:pPr>
            <a:r>
              <a:rPr lang="en-US" dirty="0"/>
              <a:t>Conclusion</a:t>
            </a:r>
          </a:p>
          <a:p>
            <a:pPr marL="462280" indent="-462280">
              <a:buBlip>
                <a:blip r:embed="rId2"/>
              </a:buBlip>
            </a:pPr>
            <a:r>
              <a:rPr lang="en-IN" dirty="0"/>
              <a:t>References</a:t>
            </a:r>
            <a:endParaRPr lang="en-US"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Modules</a:t>
            </a:r>
            <a:endParaRPr lang="en-US" dirty="0"/>
          </a:p>
        </p:txBody>
      </p:sp>
      <p:sp>
        <p:nvSpPr>
          <p:cNvPr id="1048599" name="Content Placeholder 2"/>
          <p:cNvSpPr>
            <a:spLocks noGrp="1"/>
          </p:cNvSpPr>
          <p:nvPr>
            <p:ph idx="1"/>
          </p:nvPr>
        </p:nvSpPr>
        <p:spPr/>
        <p:txBody>
          <a:bodyPr>
            <a:normAutofit/>
          </a:bodyPr>
          <a:lstStyle/>
          <a:p>
            <a:pPr>
              <a:buFont typeface="Wingdings" panose="05000000000000000000" pitchFamily="2" charset="2"/>
              <a:buChar char="Ø"/>
            </a:pPr>
            <a:r>
              <a:rPr lang="en-US" dirty="0"/>
              <a:t>Your first Android app</a:t>
            </a:r>
          </a:p>
          <a:p>
            <a:pPr>
              <a:buFont typeface="Wingdings" panose="05000000000000000000" pitchFamily="2" charset="2"/>
              <a:buChar char="Ø"/>
            </a:pPr>
            <a:r>
              <a:rPr lang="en-US" dirty="0">
                <a:sym typeface="+mn-ea"/>
              </a:rPr>
              <a:t>Building App UI</a:t>
            </a:r>
          </a:p>
          <a:p>
            <a:pPr>
              <a:buFont typeface="Wingdings" panose="05000000000000000000" pitchFamily="2" charset="2"/>
              <a:buChar char="Ø"/>
            </a:pPr>
            <a:r>
              <a:rPr lang="en-US" dirty="0">
                <a:sym typeface="+mn-ea"/>
              </a:rPr>
              <a:t>Display Lists and use material designs</a:t>
            </a:r>
          </a:p>
          <a:p>
            <a:pPr>
              <a:buFont typeface="Wingdings" panose="05000000000000000000" pitchFamily="2" charset="2"/>
              <a:buChar char="Ø"/>
            </a:pPr>
            <a:r>
              <a:rPr lang="en-US" dirty="0"/>
              <a:t>Navigation and app architecture</a:t>
            </a:r>
          </a:p>
          <a:p>
            <a:pPr>
              <a:buFont typeface="Wingdings" panose="05000000000000000000" pitchFamily="2" charset="2"/>
              <a:buChar char="Ø"/>
            </a:pPr>
            <a:r>
              <a:rPr lang="en-US" dirty="0"/>
              <a:t>Connect to the internet</a:t>
            </a:r>
          </a:p>
          <a:p>
            <a:pPr>
              <a:buFont typeface="Wingdings" panose="05000000000000000000" pitchFamily="2" charset="2"/>
              <a:buChar char="Ø"/>
            </a:pPr>
            <a:r>
              <a:rPr lang="en-US" dirty="0">
                <a:sym typeface="+mn-ea"/>
              </a:rPr>
              <a:t>Data persistence</a:t>
            </a:r>
          </a:p>
          <a:p>
            <a:pPr>
              <a:buFont typeface="Wingdings" panose="05000000000000000000" pitchFamily="2" charset="2"/>
              <a:buChar char="Ø"/>
            </a:pPr>
            <a:r>
              <a:rPr lang="en-US" dirty="0">
                <a:sym typeface="+mn-ea"/>
              </a:rPr>
              <a:t>Work Manager</a:t>
            </a:r>
          </a:p>
          <a:p>
            <a:pPr>
              <a:buFont typeface="Wingdings" panose="05000000000000000000" pitchFamily="2" charset="2"/>
              <a:buChar char="Ø"/>
            </a:pPr>
            <a:r>
              <a:rPr lang="en-US" dirty="0"/>
              <a:t>Views and compose</a:t>
            </a:r>
          </a:p>
          <a:p>
            <a:pPr marL="0" indent="0">
              <a:buFont typeface="Wingdings" panose="05000000000000000000" pitchFamily="2" charset="2"/>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a:t>Introduction</a:t>
            </a:r>
          </a:p>
        </p:txBody>
      </p:sp>
      <p:sp>
        <p:nvSpPr>
          <p:cNvPr id="1048596" name="Content Placeholder 2"/>
          <p:cNvSpPr>
            <a:spLocks noGrp="1"/>
          </p:cNvSpPr>
          <p:nvPr>
            <p:ph idx="1"/>
          </p:nvPr>
        </p:nvSpPr>
        <p:spPr/>
        <p:txBody>
          <a:bodyPr>
            <a:normAutofit/>
          </a:bodyPr>
          <a:lstStyle/>
          <a:p>
            <a:pPr marL="0" indent="0">
              <a:buFont typeface="Wingdings" panose="05000000000000000000" pitchFamily="2" charset="2"/>
              <a:buNone/>
            </a:pPr>
            <a:r>
              <a:rPr 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Android Basics with Compose:</a:t>
            </a: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Android Basics with Compose is a self-paced, online course on how to build Android apps using the latest best practices. It covers the basics of building apps with Jetpack Compose, the recommended toolkit for building user interfaces on Android.</a:t>
            </a: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400" b="1" dirty="0">
                <a:latin typeface="Times New Roman" panose="02020603050405020304" pitchFamily="18" charset="0"/>
                <a:cs typeface="Times New Roman" panose="02020603050405020304" pitchFamily="18" charset="0"/>
              </a:rPr>
              <a:t>Kotlin Fundamentals:</a:t>
            </a:r>
          </a:p>
          <a:p>
            <a:pPr marL="0" indent="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Kotlin is a modern, statically typed programming language developed by JetBrains. It runs on the Java Virtual Machine (JVM) and can also be compiled to JavaScript or native code. Kotlin is designed to interoperate fully with Java, making it a suitable choice for building Android apps as well as other types of applications.</a:t>
            </a:r>
          </a:p>
          <a:p>
            <a:pPr marL="0" indent="0">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1048597" name="Text Box 3"/>
          <p:cNvSpPr txBox="1"/>
          <p:nvPr/>
        </p:nvSpPr>
        <p:spPr>
          <a:xfrm>
            <a:off x="5761990" y="59055"/>
            <a:ext cx="233681" cy="358140"/>
          </a:xfrm>
          <a:prstGeom prst="rect">
            <a:avLst/>
          </a:prstGeom>
          <a:noFill/>
        </p:spPr>
        <p:txBody>
          <a:bodyPr wrap="non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D68-DAD8-08F2-A0E5-9AF231D63E28}"/>
              </a:ext>
            </a:extLst>
          </p:cNvPr>
          <p:cNvSpPr>
            <a:spLocks noGrp="1"/>
          </p:cNvSpPr>
          <p:nvPr>
            <p:ph type="title"/>
          </p:nvPr>
        </p:nvSpPr>
        <p:spPr/>
        <p:txBody>
          <a:bodyPr/>
          <a:lstStyle/>
          <a:p>
            <a:pPr algn="ctr"/>
            <a:r>
              <a:rPr lang="en-US" altLang="en-IN" sz="4400" dirty="0"/>
              <a:t>Your First </a:t>
            </a:r>
            <a:r>
              <a:rPr lang="en-US" altLang="en-IN" dirty="0"/>
              <a:t>A</a:t>
            </a:r>
            <a:r>
              <a:rPr lang="en-US" altLang="en-IN" sz="4400" dirty="0"/>
              <a:t>ndroid App</a:t>
            </a:r>
            <a:br>
              <a:rPr lang="en-IN" sz="4400" dirty="0"/>
            </a:br>
            <a:endParaRPr lang="en-IN" dirty="0"/>
          </a:p>
        </p:txBody>
      </p:sp>
      <p:sp>
        <p:nvSpPr>
          <p:cNvPr id="3" name="Content Placeholder 2">
            <a:extLst>
              <a:ext uri="{FF2B5EF4-FFF2-40B4-BE49-F238E27FC236}">
                <a16:creationId xmlns:a16="http://schemas.microsoft.com/office/drawing/2014/main" id="{A73D5043-AD79-19A1-1BC8-783925287612}"/>
              </a:ext>
            </a:extLst>
          </p:cNvPr>
          <p:cNvSpPr>
            <a:spLocks noGrp="1"/>
          </p:cNvSpPr>
          <p:nvPr>
            <p:ph idx="1"/>
          </p:nvPr>
        </p:nvSpPr>
        <p:spPr/>
        <p:txBody>
          <a:bodyPr>
            <a:noAutofit/>
          </a:bodyPr>
          <a:lstStyle/>
          <a:p>
            <a:pPr algn="just">
              <a:buFont typeface="Wingdings" panose="05000000000000000000" charset="0"/>
              <a:buChar char="Ø"/>
            </a:pPr>
            <a:r>
              <a:rPr lang="en-US" sz="2400" b="1" dirty="0">
                <a:sym typeface="+mn-ea"/>
              </a:rPr>
              <a:t>Introduction to Kotlin:</a:t>
            </a:r>
            <a:endParaRPr lang="en-US" sz="2400" dirty="0">
              <a:sym typeface="+mn-ea"/>
            </a:endParaRPr>
          </a:p>
          <a:p>
            <a:pPr marL="0" indent="0" algn="just">
              <a:buNone/>
            </a:pPr>
            <a:r>
              <a:rPr lang="en-US" sz="2400" dirty="0">
                <a:sym typeface="+mn-ea"/>
              </a:rPr>
              <a:t>Kotlin is a modern and concise programming language that is used to develop Android applications. It offers a range of features and interoperability with Java, making it a popular choice among developers for Android app development.</a:t>
            </a:r>
          </a:p>
          <a:p>
            <a:pPr algn="just">
              <a:buFont typeface="Wingdings" panose="05000000000000000000" charset="0"/>
              <a:buChar char="Ø"/>
            </a:pPr>
            <a:r>
              <a:rPr lang="en-US" sz="2400" b="1" dirty="0">
                <a:sym typeface="+mn-ea"/>
              </a:rPr>
              <a:t>Setup Android Studio:</a:t>
            </a:r>
            <a:endParaRPr lang="en-US" sz="2400" dirty="0">
              <a:sym typeface="+mn-ea"/>
            </a:endParaRPr>
          </a:p>
          <a:p>
            <a:pPr marL="0" indent="0" algn="just">
              <a:buNone/>
            </a:pPr>
            <a:r>
              <a:rPr lang="en-US" sz="2400" dirty="0">
                <a:sym typeface="+mn-ea"/>
              </a:rPr>
              <a:t>Android Studio is the official integrated development environment (IDE) for Android app development. It provides tools for designing UIs, debugging, and performance profiling. Setting up Android Studio is the first step towards building your first Android app.</a:t>
            </a:r>
          </a:p>
          <a:p>
            <a:pPr algn="just">
              <a:buFont typeface="Wingdings" panose="05000000000000000000" charset="0"/>
              <a:buChar char="Ø"/>
            </a:pPr>
            <a:r>
              <a:rPr lang="en-US" sz="2400" b="1" dirty="0">
                <a:sym typeface="+mn-ea"/>
              </a:rPr>
              <a:t>Build a Basic Layout:</a:t>
            </a:r>
            <a:endParaRPr lang="en-US" sz="2400" dirty="0">
              <a:sym typeface="+mn-ea"/>
            </a:endParaRPr>
          </a:p>
          <a:p>
            <a:pPr marL="0" indent="0" algn="just">
              <a:buNone/>
            </a:pPr>
            <a:r>
              <a:rPr lang="en-US" sz="2400" dirty="0">
                <a:sym typeface="+mn-ea"/>
              </a:rPr>
              <a:t>Creating a basic layout involves designing the interface of your app using XML or the Android Studio visual layout editor. This includes adding text views, buttons, images, and other UI elements to create the initial structure of your app.</a:t>
            </a:r>
          </a:p>
        </p:txBody>
      </p:sp>
    </p:spTree>
    <p:extLst>
      <p:ext uri="{BB962C8B-B14F-4D97-AF65-F5344CB8AC3E}">
        <p14:creationId xmlns:p14="http://schemas.microsoft.com/office/powerpoint/2010/main" val="201965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pPr algn="ctr"/>
            <a:r>
              <a:rPr lang="en-IN" sz="4400" dirty="0">
                <a:sym typeface="+mn-ea"/>
              </a:rPr>
              <a:t>Building App UI</a:t>
            </a:r>
            <a:br>
              <a:rPr lang="en-IN" sz="4400" dirty="0">
                <a:sym typeface="+mn-ea"/>
              </a:rPr>
            </a:br>
            <a:endParaRPr lang="en-IN" sz="4400" dirty="0">
              <a:latin typeface="Times New Roman" panose="02020603050405020304" pitchFamily="18" charset="0"/>
              <a:cs typeface="Times New Roman" panose="02020603050405020304" pitchFamily="18" charset="0"/>
            </a:endParaRPr>
          </a:p>
        </p:txBody>
      </p:sp>
      <p:sp>
        <p:nvSpPr>
          <p:cNvPr id="1048601" name="Content Placeholder 2"/>
          <p:cNvSpPr>
            <a:spLocks noGrp="1"/>
          </p:cNvSpPr>
          <p:nvPr>
            <p:ph idx="1"/>
          </p:nvPr>
        </p:nvSpPr>
        <p:spPr/>
        <p:txBody>
          <a:bodyPr>
            <a:normAutofit/>
          </a:bodyPr>
          <a:lstStyle/>
          <a:p>
            <a:pPr>
              <a:buFont typeface="Wingdings" panose="05000000000000000000" pitchFamily="2" charset="2"/>
              <a:buChar char="Ø"/>
            </a:pPr>
            <a:r>
              <a:rPr lang="en-US" sz="2400" b="1" dirty="0"/>
              <a:t>Adding Button to an App: </a:t>
            </a:r>
          </a:p>
          <a:p>
            <a:pPr marL="0" indent="0">
              <a:buFont typeface="Wingdings" panose="05000000000000000000" pitchFamily="2" charset="2"/>
              <a:buNone/>
            </a:pPr>
            <a:r>
              <a:rPr lang="en-US" sz="2400" dirty="0"/>
              <a:t>When adding a button to an Android app, it's important to consider the placement, size, and styling to ensure a seamless user experience. The button serves as a primary interactive element, so its design should reflect the app's aesthetics and functionality. Applying appropriate touch feedback and animations enhances user engagement and provides visual cues.</a:t>
            </a:r>
          </a:p>
          <a:p>
            <a:pPr>
              <a:buFont typeface="Wingdings" panose="05000000000000000000" pitchFamily="2" charset="2"/>
              <a:buChar char="Ø"/>
            </a:pPr>
            <a:endParaRPr lang="en-US" sz="2400" b="1" dirty="0"/>
          </a:p>
          <a:p>
            <a:pPr>
              <a:buFont typeface="Wingdings" panose="05000000000000000000" pitchFamily="2" charset="2"/>
              <a:buChar char="Ø"/>
            </a:pPr>
            <a:r>
              <a:rPr lang="en-US" sz="2400" b="1" dirty="0"/>
              <a:t>Interacting with UI and State: </a:t>
            </a:r>
          </a:p>
          <a:p>
            <a:pPr marL="0" indent="0">
              <a:buFont typeface="Wingdings" panose="05000000000000000000" pitchFamily="2" charset="2"/>
              <a:buNone/>
            </a:pPr>
            <a:r>
              <a:rPr lang="en-US" sz="2400" dirty="0"/>
              <a:t>Interacting with the UI involves handling user input, responding to events, and updating the app's state accordingly. Understanding the lifecycle of UI components and data binding is crucial for efficiently managing user interactions. It's essential to maintain a responsive UI while handling complex states and asynchronous operations.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pPr algn="ctr"/>
            <a:r>
              <a:rPr lang="en-IN" sz="4400" dirty="0"/>
              <a:t>Display Lists and Use Material Design</a:t>
            </a:r>
          </a:p>
        </p:txBody>
      </p:sp>
      <p:sp>
        <p:nvSpPr>
          <p:cNvPr id="1048603" name="Content Placeholder 2"/>
          <p:cNvSpPr>
            <a:spLocks noGrp="1"/>
          </p:cNvSpPr>
          <p:nvPr>
            <p:ph idx="1"/>
          </p:nvPr>
        </p:nvSpPr>
        <p:spPr/>
        <p:txBody>
          <a:bodyPr>
            <a:noAutofit/>
          </a:bodyPr>
          <a:lstStyle/>
          <a:p>
            <a:pPr>
              <a:buFont typeface="Wingdings" panose="05000000000000000000" charset="0"/>
              <a:buChar char="Ø"/>
            </a:pPr>
            <a:r>
              <a:rPr lang="en-US" altLang="en-IN" sz="2400" b="1" dirty="0"/>
              <a:t>Implementing Material Design:</a:t>
            </a:r>
          </a:p>
          <a:p>
            <a:pPr marL="0" indent="0">
              <a:buNone/>
            </a:pPr>
            <a:r>
              <a:rPr lang="en-US" altLang="en-IN" sz="2400" dirty="0"/>
              <a:t>In this step, we integrate the principles of Material Design into our app. This involves utilizing the grid system, color theory, and typography to create a visually appealing and consistent user interface. We will focus on elevation, motion, and depth to enhance the overall user experience.</a:t>
            </a:r>
            <a:endParaRPr lang="en-US" altLang="en-IN" sz="2400" b="1" dirty="0"/>
          </a:p>
          <a:p>
            <a:pPr>
              <a:buFont typeface="Wingdings" panose="05000000000000000000" charset="0"/>
              <a:buChar char="Ø"/>
            </a:pPr>
            <a:r>
              <a:rPr lang="en-US" altLang="en-IN" sz="2400" b="1" dirty="0"/>
              <a:t>Building a Scrollable List:</a:t>
            </a:r>
          </a:p>
          <a:p>
            <a:pPr marL="0" indent="0">
              <a:buNone/>
            </a:pPr>
            <a:r>
              <a:rPr lang="en-US" altLang="en-IN" sz="2400" dirty="0"/>
              <a:t>Next, we create a scrollable list that dynamically displays data. This involves implementing the </a:t>
            </a:r>
            <a:r>
              <a:rPr lang="en-US" altLang="en-IN" sz="2400" dirty="0" err="1"/>
              <a:t>RecyclerView</a:t>
            </a:r>
            <a:r>
              <a:rPr lang="en-US" altLang="en-IN" sz="2400" dirty="0"/>
              <a:t> widget to efficiently display large data sets and creating custom list item layouts with Material Design components like cards, tiles, and lists.</a:t>
            </a:r>
            <a:endParaRPr lang="en-US" altLang="en-IN" sz="2400" b="1" dirty="0"/>
          </a:p>
          <a:p>
            <a:pPr>
              <a:buFont typeface="Wingdings" panose="05000000000000000000" charset="0"/>
              <a:buChar char="Ø"/>
            </a:pPr>
            <a:r>
              <a:rPr lang="en-US" altLang="en-IN" sz="2400" b="1" dirty="0"/>
              <a:t>Enhancing UI with Animations:</a:t>
            </a:r>
          </a:p>
          <a:p>
            <a:pPr marL="0" indent="0">
              <a:buNone/>
            </a:pPr>
            <a:r>
              <a:rPr lang="en-US" altLang="en-IN" sz="2400" dirty="0"/>
              <a:t>In this final step, we explore adding animations and transitions to our app. We will use Material motion system to bring our UI to life, creating smooth and delightful interactions for an engaging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pPr algn="ctr"/>
            <a:r>
              <a:rPr lang="en-US" sz="4400" dirty="0">
                <a:sym typeface="+mn-ea"/>
              </a:rPr>
              <a:t>Navigation and App Architecture</a:t>
            </a:r>
          </a:p>
        </p:txBody>
      </p:sp>
      <p:pic>
        <p:nvPicPr>
          <p:cNvPr id="17" name="Content Placeholder 16">
            <a:extLst>
              <a:ext uri="{FF2B5EF4-FFF2-40B4-BE49-F238E27FC236}">
                <a16:creationId xmlns:a16="http://schemas.microsoft.com/office/drawing/2014/main" id="{5E6BA36B-9DA4-A549-D792-EFBAF458A742}"/>
              </a:ext>
            </a:extLst>
          </p:cNvPr>
          <p:cNvPicPr>
            <a:picLocks noGrp="1" noChangeAspect="1"/>
          </p:cNvPicPr>
          <p:nvPr>
            <p:ph idx="1"/>
          </p:nvPr>
        </p:nvPicPr>
        <p:blipFill>
          <a:blip r:embed="rId2"/>
          <a:stretch>
            <a:fillRect/>
          </a:stretch>
        </p:blipFill>
        <p:spPr>
          <a:xfrm>
            <a:off x="0" y="952771"/>
            <a:ext cx="12191997" cy="564659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pPr algn="ctr"/>
            <a:r>
              <a:rPr lang="en-US" altLang="en-IN" sz="4400">
                <a:latin typeface="Times New Roman" panose="02020603050405020304" pitchFamily="18" charset="0"/>
                <a:cs typeface="Times New Roman" panose="02020603050405020304" pitchFamily="18" charset="0"/>
              </a:rPr>
              <a:t> Connect to the Internet</a:t>
            </a:r>
            <a:endParaRPr lang="en-US" dirty="0"/>
          </a:p>
        </p:txBody>
      </p:sp>
      <p:sp>
        <p:nvSpPr>
          <p:cNvPr id="1048607" name="Content Placeholder 2"/>
          <p:cNvSpPr>
            <a:spLocks noGrp="1"/>
          </p:cNvSpPr>
          <p:nvPr>
            <p:ph idx="1"/>
          </p:nvPr>
        </p:nvSpPr>
        <p:spPr/>
        <p:txBody>
          <a:bodyPr>
            <a:normAutofit fontScale="92500" lnSpcReduction="10000"/>
          </a:bodyPr>
          <a:lstStyle/>
          <a:p>
            <a:pPr algn="just"/>
            <a:r>
              <a:rPr lang="en-US" sz="2400" b="1" dirty="0"/>
              <a:t>Get data from the internet:</a:t>
            </a:r>
            <a:endParaRPr lang="en-US" sz="2400" dirty="0"/>
          </a:p>
          <a:p>
            <a:pPr marL="0" indent="0" algn="just">
              <a:lnSpc>
                <a:spcPct val="110000"/>
              </a:lnSpc>
              <a:buNone/>
            </a:pPr>
            <a:r>
              <a:rPr lang="en-US" sz="2400" dirty="0"/>
              <a:t>When building an Android app, one of the key features is the ability to connect to the internet and retrieve data. This process involves making network requests to fetch information from servers or APIs. It's important to handle this process efficiently and securely to provide a seamless user experience. Additionally, loading and displaying images from the internet is a common requirement in modern apps. This involves fetching image resources from online sources and rendering them within the app interface.</a:t>
            </a:r>
          </a:p>
          <a:p>
            <a:pPr marL="0" indent="0" algn="just">
              <a:buNone/>
            </a:pPr>
            <a:endParaRPr lang="en-US" sz="2400" dirty="0"/>
          </a:p>
          <a:p>
            <a:pPr algn="just"/>
            <a:r>
              <a:rPr lang="en-US" sz="2400" b="1" dirty="0"/>
              <a:t>Load and display images from the internet:</a:t>
            </a:r>
          </a:p>
          <a:p>
            <a:pPr marL="0" indent="0" algn="just">
              <a:lnSpc>
                <a:spcPct val="110000"/>
              </a:lnSpc>
              <a:buNone/>
            </a:pPr>
            <a:r>
              <a:rPr lang="en-US" sz="2400" dirty="0"/>
              <a:t>Developers often use libraries and frameworks to manage network requests and image loading, ensuring that the app remains responsive while data is being fetched. Proper error handling, caching, and optimizing image loading are crucial aspects to consider in this context. Whether it's displaying user avatars, product images, or dynamic content from the web, the ability to integrate internet connectivity and image loading is a fundamental skill for Android developers.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1292</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Custom Design</vt:lpstr>
      <vt:lpstr>PowerPoint Presentation</vt:lpstr>
      <vt:lpstr>Contents</vt:lpstr>
      <vt:lpstr>  Modules</vt:lpstr>
      <vt:lpstr>Introduction</vt:lpstr>
      <vt:lpstr>Your First Android App </vt:lpstr>
      <vt:lpstr>Building App UI </vt:lpstr>
      <vt:lpstr>Display Lists and Use Material Design</vt:lpstr>
      <vt:lpstr>Navigation and App Architecture</vt:lpstr>
      <vt:lpstr> Connect to the Internet</vt:lpstr>
      <vt:lpstr>Data Persistence</vt:lpstr>
      <vt:lpstr>Work Manager</vt:lpstr>
      <vt:lpstr>          Views and Compose</vt:lpstr>
      <vt:lpstr>Conclusion</vt:lpstr>
      <vt:lpstr>References</vt:lpstr>
      <vt:lpstr>Internship Certificate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Sushmitha C</cp:lastModifiedBy>
  <cp:revision>12</cp:revision>
  <dcterms:created xsi:type="dcterms:W3CDTF">2019-06-10T18:35:00Z</dcterms:created>
  <dcterms:modified xsi:type="dcterms:W3CDTF">2024-03-22T12:07:08Z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D0260CF70D524F10A5A94447B7E05F0F</vt:lpwstr>
  </property>
  <property fmtid="{D5CDD505-2E9C-101B-9397-08002B2CF9AE}" pid="3" name="KSOProductBuildVer">
    <vt:lpwstr>1033-11.2.0.11440</vt:lpwstr>
  </property>
</Properties>
</file>