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114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-141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B233-C001-4D0E-9C7D-D6CE0B87E4C4}" type="datetimeFigureOut">
              <a:rPr lang="en-IN" smtClean="0"/>
              <a:pPr/>
              <a:t>14-08-2023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5474A-789F-4AC3-9896-2E89ABFBEF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15366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selling, multiple agents remove,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5474A-789F-4AC3-9896-2E89ABFBEF0C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11733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5474A-789F-4AC3-9896-2E89ABFBEF0C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1177884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99440" y="3915000"/>
            <a:ext cx="1177884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99440" y="391500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4840" y="391500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182120" y="109728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164800" y="109728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99440" y="391500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182120" y="391500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164800" y="391500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0" y="232920"/>
            <a:ext cx="12191760" cy="331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99440" y="391500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4840" y="391500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99440" y="3915000"/>
            <a:ext cx="1177884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1177884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99440" y="3915000"/>
            <a:ext cx="1177884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99440" y="391500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4840" y="391500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182120" y="109728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164800" y="109728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199440" y="391500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182120" y="391500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164800" y="391500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0" y="232920"/>
            <a:ext cx="12191760" cy="331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99440" y="391500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4840" y="391500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99440" y="3915000"/>
            <a:ext cx="1177884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/>
          <p:nvPr/>
        </p:nvSpPr>
        <p:spPr>
          <a:xfrm>
            <a:off x="777240" y="6634440"/>
            <a:ext cx="5781600" cy="220680"/>
          </a:xfrm>
          <a:prstGeom prst="rect">
            <a:avLst/>
          </a:prstGeom>
          <a:solidFill>
            <a:srgbClr val="00206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Date Placeholder 3"/>
          <p:cNvSpPr/>
          <p:nvPr/>
        </p:nvSpPr>
        <p:spPr>
          <a:xfrm>
            <a:off x="6559200" y="6634440"/>
            <a:ext cx="5194800" cy="220680"/>
          </a:xfrm>
          <a:prstGeom prst="rect">
            <a:avLst/>
          </a:prstGeom>
          <a:solidFill>
            <a:srgbClr val="008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Date Placeholder 3"/>
          <p:cNvSpPr/>
          <p:nvPr/>
        </p:nvSpPr>
        <p:spPr>
          <a:xfrm>
            <a:off x="11754360" y="6636960"/>
            <a:ext cx="437400" cy="2206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Date Placeholder 3"/>
          <p:cNvSpPr/>
          <p:nvPr/>
        </p:nvSpPr>
        <p:spPr>
          <a:xfrm>
            <a:off x="0" y="0"/>
            <a:ext cx="12191760" cy="232560"/>
          </a:xfrm>
          <a:prstGeom prst="rect">
            <a:avLst/>
          </a:prstGeom>
          <a:solidFill>
            <a:srgbClr val="00666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Date Placeholder 3"/>
          <p:cNvSpPr/>
          <p:nvPr/>
        </p:nvSpPr>
        <p:spPr>
          <a:xfrm>
            <a:off x="0" y="6634440"/>
            <a:ext cx="776880" cy="221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864000" lvl="1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296000" lvl="2" indent="-288000" algn="just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728000" lvl="3" indent="-216000" algn="just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160000" lvl="4" indent="-216000" algn="just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592000" lvl="5" indent="-216000" algn="just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3024000" lvl="6" indent="-216000" algn="just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Times New Roman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Edit Master text styles</a:t>
            </a:r>
          </a:p>
          <a:p>
            <a:pPr marL="685800" lvl="1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Second level</a:t>
            </a:r>
          </a:p>
          <a:p>
            <a:pPr marL="1143000" lvl="2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Third level</a:t>
            </a:r>
          </a:p>
          <a:p>
            <a:pPr marL="1600200" lvl="3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Fourth level</a:t>
            </a:r>
          </a:p>
          <a:p>
            <a:pPr marL="2057400" lvl="4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Fifth level</a:t>
            </a:r>
          </a:p>
        </p:txBody>
      </p:sp>
      <p:sp>
        <p:nvSpPr>
          <p:cNvPr id="45" name="Date Placeholder 3"/>
          <p:cNvSpPr/>
          <p:nvPr/>
        </p:nvSpPr>
        <p:spPr>
          <a:xfrm>
            <a:off x="777240" y="6642720"/>
            <a:ext cx="5653800" cy="214920"/>
          </a:xfrm>
          <a:prstGeom prst="rect">
            <a:avLst/>
          </a:prstGeom>
          <a:solidFill>
            <a:srgbClr val="00206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cap="small" spc="-1">
                <a:solidFill>
                  <a:srgbClr val="FFFFFF"/>
                </a:solidFill>
                <a:latin typeface="Times New Roman"/>
              </a:rPr>
              <a:t>Dept. of Computer Science and Engineering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46" name="Date Placeholder 3"/>
          <p:cNvSpPr/>
          <p:nvPr/>
        </p:nvSpPr>
        <p:spPr>
          <a:xfrm>
            <a:off x="6431400" y="6642000"/>
            <a:ext cx="5322600" cy="215640"/>
          </a:xfrm>
          <a:prstGeom prst="rect">
            <a:avLst/>
          </a:prstGeom>
          <a:solidFill>
            <a:srgbClr val="008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cap="small" spc="-1">
                <a:solidFill>
                  <a:srgbClr val="FFFFFF"/>
                </a:solidFill>
                <a:latin typeface="Times New Roman"/>
              </a:rPr>
              <a:t>Srinivasa Ramanujan Institute of Technology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47" name="Date Placeholder 3"/>
          <p:cNvSpPr/>
          <p:nvPr/>
        </p:nvSpPr>
        <p:spPr>
          <a:xfrm>
            <a:off x="11754360" y="6642000"/>
            <a:ext cx="437400" cy="2156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287FBA57-AD8A-4D8D-8881-00EAA4F18DD5}" type="slidenum">
              <a:rPr lang="en-IN" sz="1600" b="1" strike="noStrike" spc="-1">
                <a:solidFill>
                  <a:srgbClr val="002060"/>
                </a:solidFill>
                <a:latin typeface="Times New Roman"/>
              </a:rPr>
              <a:pPr algn="ctr">
                <a:lnSpc>
                  <a:spcPct val="100000"/>
                </a:lnSpc>
              </a:pPr>
              <a:t>‹#›</a:t>
            </a:fld>
            <a:endParaRPr lang="en-IN" sz="1600" b="0" strike="noStrike" spc="-1" dirty="0">
              <a:latin typeface="Arial"/>
            </a:endParaRPr>
          </a:p>
        </p:txBody>
      </p:sp>
      <p:sp>
        <p:nvSpPr>
          <p:cNvPr id="48" name="Date Placeholder 3"/>
          <p:cNvSpPr/>
          <p:nvPr/>
        </p:nvSpPr>
        <p:spPr>
          <a:xfrm>
            <a:off x="0" y="0"/>
            <a:ext cx="12191760" cy="232560"/>
          </a:xfrm>
          <a:prstGeom prst="rect">
            <a:avLst/>
          </a:prstGeom>
          <a:solidFill>
            <a:srgbClr val="00666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500" b="1" i="1" strike="noStrike" spc="-1" dirty="0">
                <a:solidFill>
                  <a:srgbClr val="FFFFFF"/>
                </a:solidFill>
                <a:latin typeface="Times New Roman"/>
              </a:rPr>
              <a:t>Decentralized Traceability and Direct Selling of Agriculture Supply Chains</a:t>
            </a:r>
            <a:endParaRPr lang="en-IN" sz="1500" b="0" i="1" strike="noStrike" spc="-1" dirty="0">
              <a:latin typeface="Arial"/>
            </a:endParaRPr>
          </a:p>
        </p:txBody>
      </p:sp>
      <p:pic>
        <p:nvPicPr>
          <p:cNvPr id="49" name="Picture 5"/>
          <p:cNvPicPr/>
          <p:nvPr/>
        </p:nvPicPr>
        <p:blipFill>
          <a:blip r:embed="rId14" cstate="print"/>
          <a:stretch/>
        </p:blipFill>
        <p:spPr>
          <a:xfrm>
            <a:off x="11506320" y="5956200"/>
            <a:ext cx="685440" cy="685440"/>
          </a:xfrm>
          <a:prstGeom prst="rect">
            <a:avLst/>
          </a:prstGeom>
          <a:ln w="0">
            <a:noFill/>
          </a:ln>
        </p:spPr>
      </p:pic>
      <p:sp>
        <p:nvSpPr>
          <p:cNvPr id="50" name="Date Placeholder 3"/>
          <p:cNvSpPr/>
          <p:nvPr/>
        </p:nvSpPr>
        <p:spPr>
          <a:xfrm>
            <a:off x="0" y="6642720"/>
            <a:ext cx="776880" cy="2149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cap="small" spc="-1" dirty="0">
                <a:solidFill>
                  <a:srgbClr val="FFFFFF"/>
                </a:solidFill>
                <a:latin typeface="Times New Roman"/>
              </a:rPr>
              <a:t>B - 8</a:t>
            </a:r>
            <a:endParaRPr lang="en-IN" sz="1600" b="0" strike="noStrike" spc="-1" dirty="0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RIT-CSE/IOT-RFID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39588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file:///C:\Users\91630\Downloads\ref%20paper%204.pdf" TargetMode="External"/><Relationship Id="rId5" Type="http://schemas.openxmlformats.org/officeDocument/2006/relationships/hyperlink" Target="https://www.sciencedirect.com/science/article/abs/pii/S0956713513005811" TargetMode="External"/><Relationship Id="rId4" Type="http://schemas.openxmlformats.org/officeDocument/2006/relationships/hyperlink" Target="https://ieeexplore.ieee.org/document/905867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ubtitle 11"/>
          <p:cNvSpPr/>
          <p:nvPr/>
        </p:nvSpPr>
        <p:spPr>
          <a:xfrm>
            <a:off x="6204857" y="1615320"/>
            <a:ext cx="2687215" cy="5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7500" lnSpcReduction="10000"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IN" sz="2290" spc="-1" dirty="0">
                <a:solidFill>
                  <a:srgbClr val="000000"/>
                </a:solidFill>
                <a:latin typeface="Times New Roman"/>
              </a:rPr>
              <a:t>G. Sai Pranav Reddy</a:t>
            </a:r>
            <a:endParaRPr lang="en-IN" sz="229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</a:rPr>
              <a:t>Roll No. </a:t>
            </a:r>
            <a:r>
              <a:rPr lang="en-US" sz="1200" spc="-1" dirty="0">
                <a:solidFill>
                  <a:srgbClr val="000000"/>
                </a:solidFill>
                <a:latin typeface="Times New Roman"/>
              </a:rPr>
              <a:t>204G1A0590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88" name="Subtitle 11"/>
          <p:cNvSpPr/>
          <p:nvPr/>
        </p:nvSpPr>
        <p:spPr>
          <a:xfrm>
            <a:off x="3759480" y="2475720"/>
            <a:ext cx="4672440" cy="89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400" b="0" i="1" strike="noStrike" spc="-1" dirty="0">
                <a:solidFill>
                  <a:srgbClr val="000000"/>
                </a:solidFill>
                <a:latin typeface="Times New Roman"/>
              </a:rPr>
              <a:t>Under the guidance of</a:t>
            </a:r>
            <a:endParaRPr lang="en-IN" sz="1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Mr.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M. Narasimhulu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Times New Roman"/>
              </a:rPr>
              <a:t>M. Tech</a:t>
            </a:r>
            <a:r>
              <a:rPr lang="en-US" sz="1400" spc="-1" dirty="0" smtClean="0">
                <a:solidFill>
                  <a:srgbClr val="000000"/>
                </a:solidFill>
                <a:latin typeface="Times New Roman"/>
              </a:rPr>
              <a:t>,  </a:t>
            </a:r>
            <a:r>
              <a:rPr lang="en-US" sz="1400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Times New Roman"/>
              </a:rPr>
              <a:t>Ph.D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</a:rPr>
              <a:t>)</a:t>
            </a:r>
            <a:endParaRPr lang="en-IN" sz="1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en-IN" sz="1400" b="0" strike="noStrike" spc="-1" dirty="0">
                <a:solidFill>
                  <a:srgbClr val="000000"/>
                </a:solidFill>
                <a:latin typeface="Times New Roman"/>
              </a:rPr>
              <a:t>Assistant Professor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89" name="Subtitle 11"/>
          <p:cNvSpPr/>
          <p:nvPr/>
        </p:nvSpPr>
        <p:spPr>
          <a:xfrm>
            <a:off x="1514520" y="5162400"/>
            <a:ext cx="9162720" cy="142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57000" lnSpcReduction="20000"/>
          </a:bodyPr>
          <a:lstStyle/>
          <a:p>
            <a:pPr algn="ctr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4200" b="0" strike="noStrike" spc="-1" dirty="0">
                <a:solidFill>
                  <a:srgbClr val="000000"/>
                </a:solidFill>
                <a:latin typeface="Times New Roman"/>
              </a:rPr>
              <a:t>Department of Computer Science and Engineering      </a:t>
            </a:r>
            <a:endParaRPr lang="en-IN" sz="4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6500" b="0" strike="noStrike" spc="-1" dirty="0">
                <a:solidFill>
                  <a:srgbClr val="FF0000"/>
                </a:solidFill>
                <a:latin typeface="Times New Roman"/>
              </a:rPr>
              <a:t>Srinivasa Ramanujan Institute of Technology</a:t>
            </a:r>
            <a:endParaRPr lang="en-IN" sz="65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sz="2000" b="1" strike="noStrike" spc="-1" dirty="0">
                <a:solidFill>
                  <a:srgbClr val="000000"/>
                </a:solidFill>
                <a:latin typeface="Verdana"/>
                <a:ea typeface="Times New Roman"/>
              </a:rPr>
              <a:t>Autonomous)</a:t>
            </a:r>
            <a:endParaRPr lang="en-IN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spcAft>
                <a:spcPts val="99"/>
              </a:spcAft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1F4E79"/>
                </a:solidFill>
                <a:latin typeface="Times New Roman"/>
                <a:ea typeface="Times New Roman"/>
              </a:rPr>
              <a:t>2023 - 2024</a:t>
            </a:r>
            <a:endParaRPr lang="en-IN" sz="25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500" b="0" strike="noStrike" spc="-1" dirty="0">
              <a:latin typeface="Arial"/>
            </a:endParaRPr>
          </a:p>
        </p:txBody>
      </p:sp>
      <p:sp>
        <p:nvSpPr>
          <p:cNvPr id="90" name="Subtitle 11"/>
          <p:cNvSpPr/>
          <p:nvPr/>
        </p:nvSpPr>
        <p:spPr>
          <a:xfrm>
            <a:off x="3181739" y="1598760"/>
            <a:ext cx="2528595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0500" lnSpcReduction="10000"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IN" sz="2600" spc="-1" dirty="0">
                <a:solidFill>
                  <a:srgbClr val="000000"/>
                </a:solidFill>
                <a:latin typeface="Times New Roman"/>
              </a:rPr>
              <a:t>N. Sai Charan Reddy</a:t>
            </a:r>
            <a:endParaRPr lang="en-IN" sz="2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</a:rPr>
              <a:t>Roll No. </a:t>
            </a:r>
            <a:r>
              <a:rPr lang="en-US" sz="1200" spc="-1" dirty="0">
                <a:solidFill>
                  <a:srgbClr val="000000"/>
                </a:solidFill>
                <a:latin typeface="Times New Roman"/>
              </a:rPr>
              <a:t>204G1A0584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91" name="Subtitle 11"/>
          <p:cNvSpPr/>
          <p:nvPr/>
        </p:nvSpPr>
        <p:spPr>
          <a:xfrm>
            <a:off x="7198200" y="1625760"/>
            <a:ext cx="201708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5500"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endParaRPr lang="en-IN" sz="2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endParaRPr lang="en-IN" sz="1200" b="0" strike="noStrike" spc="-1" dirty="0">
              <a:latin typeface="Arial"/>
            </a:endParaRPr>
          </a:p>
        </p:txBody>
      </p:sp>
      <p:sp>
        <p:nvSpPr>
          <p:cNvPr id="92" name="Subtitle 11"/>
          <p:cNvSpPr/>
          <p:nvPr/>
        </p:nvSpPr>
        <p:spPr>
          <a:xfrm>
            <a:off x="320760" y="1598760"/>
            <a:ext cx="2382480" cy="5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8000" lnSpcReduction="10000"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IN" sz="2600" spc="-1" dirty="0">
                <a:solidFill>
                  <a:srgbClr val="000000"/>
                </a:solidFill>
                <a:latin typeface="Times New Roman"/>
              </a:rPr>
              <a:t>S. Shabana</a:t>
            </a:r>
            <a:endParaRPr lang="en-IN" sz="2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</a:rPr>
              <a:t>Roll No. </a:t>
            </a:r>
            <a:r>
              <a:rPr lang="en-US" sz="1200" spc="-1" dirty="0">
                <a:solidFill>
                  <a:srgbClr val="000000"/>
                </a:solidFill>
                <a:latin typeface="Times New Roman"/>
              </a:rPr>
              <a:t>204G1A0595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93" name="Rectangle: Rounded Corners 16"/>
          <p:cNvSpPr/>
          <p:nvPr/>
        </p:nvSpPr>
        <p:spPr>
          <a:xfrm>
            <a:off x="0" y="335160"/>
            <a:ext cx="12192000" cy="85752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120" spc="-1" dirty="0">
                <a:solidFill>
                  <a:srgbClr val="FFFFFF"/>
                </a:solidFill>
                <a:latin typeface="Times New Roman"/>
              </a:rPr>
              <a:t>Decentralized Traceability and Direct Selling of Agriculture Supply Chains</a:t>
            </a:r>
            <a:endParaRPr lang="en-IN" sz="3120" b="0" strike="noStrike" spc="-1" dirty="0">
              <a:latin typeface="Arial"/>
            </a:endParaRPr>
          </a:p>
        </p:txBody>
      </p:sp>
      <p:sp>
        <p:nvSpPr>
          <p:cNvPr id="94" name="Rectangle 17"/>
          <p:cNvSpPr/>
          <p:nvPr/>
        </p:nvSpPr>
        <p:spPr>
          <a:xfrm>
            <a:off x="2714760" y="1261800"/>
            <a:ext cx="6761880" cy="34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7000"/>
              </a:lnSpc>
              <a:spcBef>
                <a:spcPts val="499"/>
              </a:spcBef>
              <a:spcAft>
                <a:spcPts val="499"/>
              </a:spcAft>
            </a:pPr>
            <a:r>
              <a:rPr lang="en-IN" sz="1600" b="0" i="1" strike="noStrike" spc="-1">
                <a:solidFill>
                  <a:srgbClr val="000000"/>
                </a:solidFill>
                <a:latin typeface="Times New Roman"/>
                <a:ea typeface="Calibri"/>
              </a:rPr>
              <a:t>by</a:t>
            </a:r>
            <a:endParaRPr lang="en-IN" sz="1600" b="0" strike="noStrike" spc="-1">
              <a:latin typeface="Arial"/>
            </a:endParaRPr>
          </a:p>
        </p:txBody>
      </p:sp>
      <p:pic>
        <p:nvPicPr>
          <p:cNvPr id="95" name="Picture 4"/>
          <p:cNvPicPr/>
          <p:nvPr/>
        </p:nvPicPr>
        <p:blipFill>
          <a:blip r:embed="rId2"/>
          <a:stretch/>
        </p:blipFill>
        <p:spPr>
          <a:xfrm>
            <a:off x="5174280" y="3476880"/>
            <a:ext cx="1843200" cy="1685160"/>
          </a:xfrm>
          <a:prstGeom prst="rect">
            <a:avLst/>
          </a:prstGeom>
          <a:ln w="0">
            <a:noFill/>
          </a:ln>
        </p:spPr>
      </p:pic>
      <p:sp>
        <p:nvSpPr>
          <p:cNvPr id="96" name="Subtitle 11"/>
          <p:cNvSpPr/>
          <p:nvPr/>
        </p:nvSpPr>
        <p:spPr>
          <a:xfrm>
            <a:off x="9349920" y="1636560"/>
            <a:ext cx="201708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4500" lnSpcReduction="10000"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IN" sz="2600" spc="-1" dirty="0">
                <a:solidFill>
                  <a:srgbClr val="000000"/>
                </a:solidFill>
                <a:latin typeface="Times New Roman"/>
              </a:rPr>
              <a:t>C. Sushmitha</a:t>
            </a:r>
            <a:endParaRPr lang="en-IN" sz="2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</a:rPr>
              <a:t>Roll No. </a:t>
            </a:r>
            <a:r>
              <a:rPr lang="en-US" sz="1200" spc="-1" dirty="0">
                <a:solidFill>
                  <a:srgbClr val="000000"/>
                </a:solidFill>
                <a:latin typeface="Times New Roman"/>
              </a:rPr>
              <a:t>204G1A05A6</a:t>
            </a:r>
            <a:endParaRPr lang="en-IN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 idx="4294967295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GitHub Dashboards of each student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xmlns="" id="{9D462947-2639-3EA7-E883-4BAD32538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2210"/>
          <a:stretch/>
        </p:blipFill>
        <p:spPr>
          <a:xfrm>
            <a:off x="1115666" y="1055914"/>
            <a:ext cx="9815643" cy="5399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"/>
          <p:cNvSpPr/>
          <p:nvPr/>
        </p:nvSpPr>
        <p:spPr>
          <a:xfrm>
            <a:off x="2632680" y="2375640"/>
            <a:ext cx="6848640" cy="165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en-US" sz="9600" b="0" i="1" strike="noStrike" spc="-1">
                <a:solidFill>
                  <a:srgbClr val="FF6600"/>
                </a:solidFill>
                <a:latin typeface="Times New Roman"/>
                <a:ea typeface="Calibri"/>
              </a:rPr>
              <a:t>Any Queries?</a:t>
            </a:r>
            <a:endParaRPr lang="en-IN" sz="9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 idx="4294967295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Times New Roman"/>
              </a:rPr>
              <a:t>Contents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62240" indent="-462240" algn="just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Abstract</a:t>
            </a:r>
          </a:p>
          <a:p>
            <a:pPr marL="462240" indent="-462240" algn="just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Problem statement</a:t>
            </a:r>
          </a:p>
          <a:p>
            <a:pPr marL="462240" indent="-462240" algn="just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Objectives of Project</a:t>
            </a:r>
          </a:p>
          <a:p>
            <a:pPr marL="462240" indent="-462240" algn="just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Literature survey for first objective </a:t>
            </a:r>
          </a:p>
          <a:p>
            <a:pPr marL="462240" indent="-462240" algn="just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Literature survey for second objective</a:t>
            </a:r>
          </a:p>
          <a:p>
            <a:pPr marL="462240" indent="-462240" algn="just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Proposed Work - (Methods to be followed for proposed system) </a:t>
            </a:r>
          </a:p>
          <a:p>
            <a:pPr marL="462240" indent="-462240" algn="just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References</a:t>
            </a:r>
          </a:p>
          <a:p>
            <a:pPr marL="462240" indent="-462240" algn="just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GitHub Link</a:t>
            </a:r>
          </a:p>
          <a:p>
            <a:pPr marL="462240" indent="-462240" algn="just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2"/>
              </a:buBlip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Queries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 idx="4294967295"/>
          </p:nvPr>
        </p:nvSpPr>
        <p:spPr>
          <a:xfrm>
            <a:off x="240" y="220728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pc="-1" dirty="0">
                <a:solidFill>
                  <a:srgbClr val="FFFFFF"/>
                </a:solidFill>
                <a:latin typeface="Times New Roman"/>
              </a:rPr>
              <a:t>Abstract</a:t>
            </a: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206580" y="1238565"/>
            <a:ext cx="11778840" cy="5303521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just">
              <a:spcBef>
                <a:spcPts val="1001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One of the major challenges the agriculture sector facing today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Direct Supply Chain between Farmers and Buyers. The involvement of multiple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intermediaries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adds high costs and reduces profit for the farmers. In the end, farmers are left with minimal income, and users may not get quality products.</a:t>
            </a:r>
          </a:p>
          <a:p>
            <a:pPr algn="just">
              <a:spcBef>
                <a:spcPts val="1001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The idea is to develop a portal which establish Direct Marketing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channel between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Farmers and Buyers using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IoT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technology.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Through this portal,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farmers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sell their products in a more transparent manner.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Block chain is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revolutionary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technology, capable of ensuring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commodity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traceability in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agriculture and in food supply chains.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system ensures security through the decentralized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structure, thereby reducing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risk 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fraudulent activities by intermediaries.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 idx="4294967295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Times New Roman"/>
              </a:rPr>
              <a:t>Problem Statement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11459520" cy="507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57200" indent="-457200" algn="just"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Enhancing Agricultural Supply Chain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Efficiency by reducing fradulence risk through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IoT and Blockchain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Technology.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1001"/>
              </a:spcBef>
              <a:buClr>
                <a:srgbClr val="000000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current agricultural supply chain processes suffer from various inefficiencies and vulnerabilities that hinder the growth and sustainability of the ecosystem.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1001"/>
              </a:spcBef>
              <a:buClr>
                <a:srgbClr val="000000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traditional centralized systems used in the supply chain fail to provide a clear and reliable record of product quality, origin, and movement.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1001"/>
              </a:spcBef>
              <a:buClr>
                <a:srgbClr val="000000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lack of transparency leads to dissatisfaction among consumers and affects the overall credibility of the agricultural industry.</a:t>
            </a:r>
            <a:endParaRPr lang="en-US" sz="2800" b="0" strike="noStrike" spc="-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 idx="4294967295"/>
          </p:nvPr>
        </p:nvSpPr>
        <p:spPr>
          <a:xfrm>
            <a:off x="240" y="260215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Times New Roman"/>
              </a:rPr>
              <a:t>Objectives of Project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3773" y="805733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just">
              <a:spcBef>
                <a:spcPts val="1001"/>
              </a:spcBef>
              <a:buNone/>
              <a:tabLst>
                <a:tab pos="0" algn="l"/>
              </a:tabLst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001"/>
              </a:spcBef>
              <a:tabLst>
                <a:tab pos="0" algn="l"/>
              </a:tabLst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help farmers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sell their products in a direct and transparent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manner by eliminating intermediaries.</a:t>
            </a:r>
          </a:p>
          <a:p>
            <a:pPr algn="just">
              <a:spcBef>
                <a:spcPts val="1001"/>
              </a:spcBef>
              <a:buNone/>
              <a:tabLst>
                <a:tab pos="0" algn="l"/>
              </a:tabLs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001"/>
              </a:spcBef>
              <a:tabLst>
                <a:tab pos="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empower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farmers by giving awareness on the markets. This helps them in  taking better decisions and  enhancing their profitability.</a:t>
            </a:r>
            <a:endParaRPr lang="en-US" sz="2800" b="0" strike="noStrike" spc="-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 idx="4294967295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trike="noStrike" spc="-1" dirty="0" smtClean="0">
                <a:solidFill>
                  <a:schemeClr val="bg1"/>
                </a:solidFill>
                <a:latin typeface="Times New Roman"/>
              </a:rPr>
              <a:t>Literature</a:t>
            </a:r>
            <a:r>
              <a:rPr lang="en-US" strike="noStrike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spc="-1" dirty="0" smtClean="0">
                <a:solidFill>
                  <a:schemeClr val="bg1"/>
                </a:solidFill>
                <a:latin typeface="Times New Roman"/>
              </a:rPr>
              <a:t>survey</a:t>
            </a:r>
            <a:r>
              <a:rPr lang="en-US" strike="noStrike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spc="-1" dirty="0" smtClean="0">
                <a:solidFill>
                  <a:schemeClr val="bg1"/>
                </a:solidFill>
                <a:latin typeface="Times New Roman"/>
              </a:rPr>
              <a:t>for</a:t>
            </a:r>
            <a:r>
              <a:rPr lang="en-US" strike="noStrike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spc="-1" dirty="0" smtClean="0">
                <a:solidFill>
                  <a:schemeClr val="bg1"/>
                </a:solidFill>
                <a:latin typeface="Times New Roman"/>
              </a:rPr>
              <a:t>first</a:t>
            </a:r>
            <a:r>
              <a:rPr lang="en-US" strike="noStrike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trike="noStrike" spc="-1" dirty="0" smtClean="0">
                <a:solidFill>
                  <a:schemeClr val="bg1"/>
                </a:solidFill>
                <a:latin typeface="Times New Roman"/>
              </a:rPr>
              <a:t>objective</a:t>
            </a:r>
            <a:r>
              <a:rPr lang="en-US" strike="noStrike" spc="-1" dirty="0" smtClean="0">
                <a:solidFill>
                  <a:srgbClr val="000000"/>
                </a:solidFill>
                <a:latin typeface="Times New Roman"/>
              </a:rPr>
              <a:t> 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57200" indent="-457200" algn="just">
              <a:spcBef>
                <a:spcPts val="1001"/>
              </a:spcBef>
              <a:buClr>
                <a:srgbClr val="000000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traditional supply chains are centralized and they depend on a third party for trading. These centralized systems lack transparency, accountability and auditability. At the same time, consumers are now more interested in food product quality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1001"/>
              </a:spcBef>
              <a:buClr>
                <a:srgbClr val="000000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traceability of Agriculture food supply chain management is important to ensure the food safety. It also increases the customer satisfaction and peer-to-peer productivity.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1001"/>
              </a:spcBef>
              <a:buClr>
                <a:srgbClr val="000000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centralized data storage makes it more difficult to assure quality, rate and origin of the products. So we are in need of a decentralized system where transparency is available which makes people from the producers to consumers satisfaction.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Times New Roman"/>
              </a:rPr>
              <a:t>                                                                                                                                                                          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 idx="4294967295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pc="-1" dirty="0">
                <a:solidFill>
                  <a:schemeClr val="bg1"/>
                </a:solidFill>
                <a:latin typeface="Times New Roman"/>
              </a:rPr>
              <a:t>Literature</a:t>
            </a: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0" strike="noStrike" spc="-1" dirty="0">
                <a:solidFill>
                  <a:schemeClr val="bg1"/>
                </a:solidFill>
                <a:latin typeface="Times New Roman"/>
              </a:rPr>
              <a:t>survey</a:t>
            </a: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0" strike="noStrike" spc="-1" dirty="0">
                <a:solidFill>
                  <a:schemeClr val="bg1"/>
                </a:solidFill>
                <a:latin typeface="Times New Roman"/>
              </a:rPr>
              <a:t>for</a:t>
            </a: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0" strike="noStrike" spc="-1" dirty="0">
                <a:solidFill>
                  <a:schemeClr val="bg1"/>
                </a:solidFill>
                <a:latin typeface="Times New Roman"/>
              </a:rPr>
              <a:t>second</a:t>
            </a: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0" strike="noStrike" spc="-1" dirty="0">
                <a:solidFill>
                  <a:schemeClr val="bg1"/>
                </a:solidFill>
                <a:latin typeface="Times New Roman"/>
              </a:rPr>
              <a:t>objective</a:t>
            </a: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99440" y="947521"/>
            <a:ext cx="11778840" cy="5677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57200" indent="-457200">
              <a:spcBef>
                <a:spcPts val="1001"/>
              </a:spcBef>
              <a:buClr>
                <a:srgbClr val="000000"/>
              </a:buClr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Farmers lack of awareness about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market prices affects their ability to negotiate effectively with intermediaries and buyers, often leading to lower income for their produce.</a:t>
            </a:r>
          </a:p>
          <a:p>
            <a:pPr marL="457200" indent="-457200">
              <a:spcBef>
                <a:spcPts val="1001"/>
              </a:spcBef>
              <a:buClr>
                <a:srgbClr val="000000"/>
              </a:buClr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Blockchain’s transparent and immutable nature can enable farmers to have transparent visibility into transaction history, ensuring fair pricing and reducing the risk of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fraud.</a:t>
            </a:r>
          </a:p>
          <a:p>
            <a:pPr marL="457200" indent="-457200">
              <a:spcBef>
                <a:spcPts val="1001"/>
              </a:spcBef>
              <a:buClr>
                <a:srgbClr val="000000"/>
              </a:buClr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agricultural blockchain solution can reshape farmer-consumer-intermediary dynamics, revolutionizing the industry.</a:t>
            </a:r>
          </a:p>
          <a:p>
            <a:pPr marL="514350" indent="-514350">
              <a:spcBef>
                <a:spcPts val="1001"/>
              </a:spcBef>
              <a:buClr>
                <a:srgbClr val="000000"/>
              </a:buClr>
              <a:buFont typeface="Wingdings" pitchFamily="2" charset="2"/>
              <a:buChar char="Ø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interface is developed for government officers and the markets to access the farmer’s details and process transactions.</a:t>
            </a:r>
            <a:r>
              <a:rPr lang="en-US" sz="3000" b="0" strike="noStrike" spc="-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                                         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/>
          </p:nvPr>
        </p:nvSpPr>
        <p:spPr>
          <a:xfrm>
            <a:off x="199440" y="1025280"/>
            <a:ext cx="11763960" cy="5431504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txBody>
          <a:bodyPr anchor="t">
            <a:normAutofit/>
          </a:bodyPr>
          <a:lstStyle/>
          <a:p>
            <a:pPr marL="457200" indent="-457200" algn="just">
              <a:spcBef>
                <a:spcPts val="1001"/>
              </a:spcBef>
              <a:buClr>
                <a:srgbClr val="000000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proposed system provides a direct selling from farmer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buyer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1001"/>
              </a:spcBef>
              <a:buClr>
                <a:srgbClr val="000000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This system contains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IoT device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Every farmer has unique RFID tags so identifying the farmer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farmer enter the selling place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their products, the government officers fetch the details of the farmers using RFID reader and also the details of farmer are  updated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webpage. The weight sensor is used to measure the weight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dirty="0"/>
          </a:p>
          <a:p>
            <a:pPr marL="457200" indent="-457200" algn="just">
              <a:spcBef>
                <a:spcPts val="1001"/>
              </a:spcBef>
              <a:buClr>
                <a:srgbClr val="000000"/>
              </a:buCl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Block chain is a distributed database containing all networked transactions. Each part  of  this  database is a  “block”, a block with a connection to the previous block is added to the block chain in a linear and sequential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order.</a:t>
            </a:r>
          </a:p>
          <a:p>
            <a:pPr marL="457200" indent="-457200" algn="just">
              <a:spcBef>
                <a:spcPts val="1001"/>
              </a:spcBef>
              <a:buClr>
                <a:srgbClr val="000000"/>
              </a:buCl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Ethereum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is a public blockchain, meaning that the data and transactions are visible to all participants. This promotes transparency and reduces the risk of fraud.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itchFamily="2" charset="2"/>
              <a:buChar char="Ø"/>
            </a:pP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title" idx="4294967295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Times New Roman"/>
              </a:rPr>
              <a:t>Proposed System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 idx="4294967295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 Reference</a:t>
            </a:r>
            <a:r>
              <a:rPr lang="en-US" sz="4400" b="0" strike="noStrike" spc="-1" dirty="0">
                <a:solidFill>
                  <a:srgbClr val="FFFFFF"/>
                </a:solidFill>
                <a:latin typeface="Times New Roman"/>
              </a:rPr>
              <a:t>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514350" indent="-514350" algn="just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Shivendra,Chiranjeevi,K.,Tripathi,M.K.,&amp;Maktedar,</a:t>
            </a:r>
          </a:p>
          <a:p>
            <a:pPr marL="514350" indent="-514350" algn="just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://ieeexplore.ieee.org/document/9395886 </a:t>
            </a:r>
            <a:r>
              <a:rPr lang="en-US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 smtClean="0">
                <a:solidFill>
                  <a:srgbClr val="000000"/>
                </a:solidFill>
                <a:latin typeface="Times New Roman"/>
              </a:rPr>
              <a:t>2. Affaf shahid, Ahmed Almorgen, Nadeem Javaid, Mansur Zuair,  MasoomAlam                      </a:t>
            </a:r>
            <a:r>
              <a:rPr lang="en-IN" spc="-1" dirty="0" smtClean="0">
                <a:solidFill>
                  <a:srgbClr val="000000"/>
                </a:solidFill>
                <a:latin typeface="Times New Roman"/>
                <a:hlinkClick r:id="rId4"/>
              </a:rPr>
              <a:t>https://ieeexplore.ieee.org/document/9058674</a:t>
            </a:r>
            <a:r>
              <a:rPr lang="en-IN" spc="-1" dirty="0" smtClean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spc="-1" dirty="0" smtClean="0">
                <a:solidFill>
                  <a:srgbClr val="000000"/>
                </a:solidFill>
                <a:latin typeface="Times New Roman"/>
              </a:rPr>
              <a:t>3. M. M. Aung and Y. S. Chang </a:t>
            </a:r>
            <a:r>
              <a:rPr lang="en-IN" sz="2800" spc="-1" dirty="0" smtClean="0">
                <a:solidFill>
                  <a:srgbClr val="000000"/>
                </a:solidFill>
                <a:latin typeface="Times New Roman"/>
                <a:hlinkClick r:id="rId5"/>
              </a:rPr>
              <a:t>https://www.sciencedirect.com/science/article/abs/pii/S0956713513005811</a:t>
            </a:r>
            <a:endParaRPr lang="en-IN" spc="-1" dirty="0" smtClean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spc="-1" dirty="0" smtClean="0">
                <a:solidFill>
                  <a:srgbClr val="000000"/>
                </a:solidFill>
                <a:latin typeface="Times New Roman"/>
              </a:rPr>
              <a:t>4. S. Madumidha, P. Siva Ranjani, U. Vandhana, B.Venmuhilan   </a:t>
            </a:r>
            <a:r>
              <a:rPr lang="en-IN" sz="2800" spc="-1" dirty="0" smtClean="0">
                <a:solidFill>
                  <a:srgbClr val="000000"/>
                </a:solidFill>
                <a:latin typeface="Times New Roman"/>
                <a:hlinkClick r:id="rId6" action="ppaction://hlinkfile"/>
              </a:rPr>
              <a:t>file:///C:/Users/91630/Downloads/ref%20paper%204.pdf</a:t>
            </a:r>
            <a:r>
              <a:rPr lang="en-IN" sz="2800" spc="-1" dirty="0" smtClean="0">
                <a:solidFill>
                  <a:srgbClr val="000000"/>
                </a:solidFill>
                <a:latin typeface="Times New Roman"/>
              </a:rPr>
              <a:t>.</a:t>
            </a:r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marL="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                               </a:t>
            </a:r>
          </a:p>
          <a:p>
            <a:pPr marL="577800" indent="-577800"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577800" indent="-577800"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2462</TotalTime>
  <Words>813</Words>
  <Application>Microsoft Office PowerPoint</Application>
  <PresentationFormat>Custom</PresentationFormat>
  <Paragraphs>66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Slide 1</vt:lpstr>
      <vt:lpstr>Contents</vt:lpstr>
      <vt:lpstr>Abstract</vt:lpstr>
      <vt:lpstr>Problem Statement</vt:lpstr>
      <vt:lpstr>Objectives of Project</vt:lpstr>
      <vt:lpstr>Literature survey for first objective </vt:lpstr>
      <vt:lpstr>Literature survey for second objective </vt:lpstr>
      <vt:lpstr>Proposed System</vt:lpstr>
      <vt:lpstr> References</vt:lpstr>
      <vt:lpstr>GitHub Dashboards of each student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shaik shabana</cp:lastModifiedBy>
  <cp:revision>186</cp:revision>
  <dcterms:created xsi:type="dcterms:W3CDTF">2019-06-11T05:35:00Z</dcterms:created>
  <dcterms:modified xsi:type="dcterms:W3CDTF">2023-08-15T09:58:32Z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9BB83942808244A299B002FD6DDC753B</vt:lpwstr>
  </property>
  <property fmtid="{D5CDD505-2E9C-101B-9397-08002B2CF9AE}" pid="3" name="KSOProductBuildVer">
    <vt:lpwstr>1033-11.2.0.10426</vt:lpwstr>
  </property>
  <property fmtid="{D5CDD505-2E9C-101B-9397-08002B2CF9AE}" pid="4" name="PresentationFormat">
    <vt:lpwstr>Widescreen</vt:lpwstr>
  </property>
  <property fmtid="{D5CDD505-2E9C-101B-9397-08002B2CF9AE}" pid="5" name="Slides">
    <vt:i4>8</vt:i4>
  </property>
</Properties>
</file>