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RIT-CSE/IOT-RFI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9395886"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a:t>
            </a:r>
            <a:r>
              <a:rPr lang="en-IN" sz="2600" spc="-1" dirty="0" err="1">
                <a:solidFill>
                  <a:srgbClr val="000000"/>
                </a:solidFill>
                <a:latin typeface="Times New Roman"/>
              </a:rPr>
              <a:t>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GitHub Dashboards of each student</a:t>
            </a:r>
            <a:endParaRPr lang="en-US" sz="4400" b="0" strike="noStrike" spc="-1" dirty="0">
              <a:solidFill>
                <a:srgbClr val="000000"/>
              </a:solidFill>
              <a:latin typeface="Calibri"/>
            </a:endParaRPr>
          </a:p>
        </p:txBody>
      </p:sp>
      <p:pic>
        <p:nvPicPr>
          <p:cNvPr id="3" name="Picture 2">
            <a:hlinkClick r:id="rId2"/>
            <a:extLst>
              <a:ext uri="{FF2B5EF4-FFF2-40B4-BE49-F238E27FC236}">
                <a16:creationId xmlns:a16="http://schemas.microsoft.com/office/drawing/2014/main" id="{9D462947-2639-3EA7-E883-4BAD32538637}"/>
              </a:ext>
            </a:extLst>
          </p:cNvPr>
          <p:cNvPicPr>
            <a:picLocks noChangeAspect="1"/>
          </p:cNvPicPr>
          <p:nvPr/>
        </p:nvPicPr>
        <p:blipFill rotWithShape="1">
          <a:blip r:embed="rId3"/>
          <a:srcRect t="-1" b="2210"/>
          <a:stretch/>
        </p:blipFill>
        <p:spPr>
          <a:xfrm>
            <a:off x="1115666" y="1055914"/>
            <a:ext cx="9815643" cy="5399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240" y="220728"/>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is facing today is middlemen fraudulence. These days the process depends on a third party to coordinate the delivery. The involvement of multiple agents adds high costs to the system and makes the entire process time-consuming and vulnerable. In the end, the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for buying and selling agricultural products using IOT technology. The farmers can use this portal to sell their products in a more transparent manner. In this system, it is impossible for middlemen to tamper with the product details.</a:t>
            </a:r>
            <a:r>
              <a:rPr lang="en-IN" dirty="0">
                <a:latin typeface="Times New Roman" pitchFamily="18" charset="0"/>
                <a:cs typeface="Times New Roman" pitchFamily="18" charset="0"/>
              </a:rPr>
              <a:t>Block chain is the revolutionary technological method, which provides the groundbreaking result for commodity traceableness in agriculture and in food supply chains.</a:t>
            </a:r>
            <a:r>
              <a:rPr lang="en-US" dirty="0">
                <a:latin typeface="Times New Roman" pitchFamily="18" charset="0"/>
                <a:cs typeface="Times New Roman" pitchFamily="18" charset="0"/>
              </a:rPr>
              <a:t>This system ensures security through the decentralized structure it provides and thereby reduces the middlemen fraudulence.</a:t>
            </a:r>
          </a:p>
          <a:p>
            <a:pPr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fontScale="92500" lnSpcReduction="10000"/>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and Minimizing Middlemen Fraudulence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process's depends on multiple agents introduces inefficiencies and vulnerabilities that hinder the growth and prosperity of the agricultural ecosystem</a:t>
            </a:r>
            <a:r>
              <a:rPr lang="en-US" sz="2800" b="0" strike="noStrike" spc="-1" dirty="0">
                <a:solidFill>
                  <a:srgbClr val="000000"/>
                </a:solidFill>
                <a:latin typeface="Times New Roman" pitchFamily="18" charset="0"/>
                <a:cs typeface="Times New Roman" pitchFamily="18" charset="0"/>
              </a:rPr>
              <a:t>.</a:t>
            </a:r>
          </a:p>
          <a:p>
            <a:pPr marL="457200" indent="-457200" algn="just">
              <a:spcBef>
                <a:spcPts val="1001"/>
              </a:spcBef>
              <a:buClr>
                <a:srgbClr val="000000"/>
              </a:buClr>
              <a:buFont typeface="Wingdings" pitchFamily="2" charset="2"/>
              <a:buChar char="Ø"/>
            </a:pPr>
            <a:r>
              <a:rPr lang="en-IN" spc="-1" dirty="0">
                <a:solidFill>
                  <a:srgbClr val="000000"/>
                </a:solidFill>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The centralized data storage makes it more difficult to assure Quality, Rate and Origin of the products.</a:t>
            </a:r>
            <a:endParaRPr lang="en-US" sz="2800" b="0" strike="noStrike"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Middlemen, who act as intermediaries, are causing farmers to earn less money for their crops. This is a problem because farmers are the most important part of the farming industry</a:t>
            </a:r>
            <a:r>
              <a:rPr lang="en-US" dirty="0"/>
              <a:t>.</a:t>
            </a: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People who buy products are not satisfied due to lack of Quality. This is because the way the food gets from the farm to the store isn't very clear or trustworthy</a:t>
            </a:r>
            <a:r>
              <a:rPr lang="en-US" dirty="0"/>
              <a:t>.</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r>
              <a:rPr lang="en-US" dirty="0">
                <a:latin typeface="Times New Roman" pitchFamily="18" charset="0"/>
                <a:cs typeface="Times New Roman" pitchFamily="18" charset="0"/>
              </a:rPr>
              <a:t>To empower farmers to sell their products in a direct and transparent manner. By eliminating the intermediaries that often exploit the system, farmers can realize higher earnings and regain control over their products journey from farm to consumer</a:t>
            </a:r>
            <a:r>
              <a:rPr lang="en-US" sz="2800" b="0" strike="noStrike" spc="-1" dirty="0">
                <a:solidFill>
                  <a:srgbClr val="000000"/>
                </a:solidFill>
                <a:latin typeface="Times New Roman" pitchFamily="18" charset="0"/>
                <a:cs typeface="Times New Roman" pitchFamily="18" charset="0"/>
              </a:rPr>
              <a:t>.</a:t>
            </a:r>
          </a:p>
          <a:p>
            <a:pPr algn="just">
              <a:spcBef>
                <a:spcPts val="1001"/>
              </a:spcBef>
              <a:tabLst>
                <a:tab pos="0" algn="l"/>
              </a:tabLst>
            </a:pPr>
            <a:r>
              <a:rPr lang="en-US" spc="-1" dirty="0">
                <a:solidFill>
                  <a:srgbClr val="000000"/>
                </a:solidFill>
                <a:latin typeface="Times New Roman"/>
                <a:cs typeface="Times New Roman" pitchFamily="18" charset="0"/>
              </a:rPr>
              <a:t> </a:t>
            </a:r>
            <a:r>
              <a:rPr lang="en-US" spc="-1" dirty="0">
                <a:solidFill>
                  <a:srgbClr val="000000"/>
                </a:solidFill>
                <a:latin typeface="Times New Roman" pitchFamily="18" charset="0"/>
                <a:cs typeface="Times New Roman" pitchFamily="18" charset="0"/>
              </a:rPr>
              <a:t>T</a:t>
            </a:r>
            <a:r>
              <a:rPr lang="en-US" dirty="0">
                <a:latin typeface="Times New Roman" pitchFamily="18" charset="0"/>
                <a:cs typeface="Times New Roman" pitchFamily="18" charset="0"/>
              </a:rPr>
              <a:t>o create a comprehensive online platform specifically designed for buying and selling agricultural products. By integrating IoT devices and blockchain, this platform seeks to introduce unprecedented levels of transparency, traceability, and security into the agricultural supply chain.</a:t>
            </a:r>
            <a:r>
              <a:rPr lang="en-US" sz="2800" b="0" strike="noStrike" spc="-1" dirty="0">
                <a:solidFill>
                  <a:srgbClr val="000000"/>
                </a:solidFill>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None/>
            </a:pPr>
            <a:r>
              <a:rPr lang="en-US" dirty="0">
                <a:latin typeface="Times New Roman" pitchFamily="18" charset="0"/>
                <a:cs typeface="Times New Roman" pitchFamily="18" charset="0"/>
              </a:rPr>
              <a:t>        The traditional supply chains are centralized and they depend on a third party for trading. These centralized systems lack transparency, accountability and auditability. At the same time, consumers are now more interested in food product quality. Farmers are facing lot of problems due to this middlemen fraudulence. Middlemen lends money to the farmers at a very high interest rate. The government is unable to provide the benefits of to farmers as middlemen take away a major chunk of profits.</a:t>
            </a:r>
          </a:p>
          <a:p>
            <a:pPr marL="457200" indent="-457200" algn="just">
              <a:spcBef>
                <a:spcPts val="1001"/>
              </a:spcBef>
              <a:buClr>
                <a:srgbClr val="000000"/>
              </a:buClr>
              <a:buNone/>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fontScale="92500"/>
          </a:bodyPr>
          <a:lstStyle/>
          <a:p>
            <a:pPr marL="457200" indent="-457200">
              <a:spcBef>
                <a:spcPts val="1001"/>
              </a:spcBef>
              <a:buClr>
                <a:srgbClr val="000000"/>
              </a:buClr>
              <a:buNone/>
            </a:pPr>
            <a:r>
              <a:rPr lang="en-IN" sz="3000" dirty="0">
                <a:latin typeface="Times New Roman" pitchFamily="18" charset="0"/>
                <a:cs typeface="Times New Roman" pitchFamily="18" charset="0"/>
              </a:rPr>
              <a:t>         The IoT system for agriculture supply chains revolutionises the traditional food distribution process by leveraging advanced technologies. By integrating RFID, weight sensors and blockchain, the system ensures traceability, transparency, and security of the data.</a:t>
            </a:r>
            <a:r>
              <a:rPr lang="en-US" sz="3000" dirty="0">
                <a:latin typeface="Times New Roman" pitchFamily="18" charset="0"/>
                <a:cs typeface="Times New Roman" pitchFamily="18" charset="0"/>
              </a:rPr>
              <a:t> The agricultural blockchain solution can reshape farmer-consumer-intermediary dynamics, revolutionizing the industry.</a:t>
            </a:r>
          </a:p>
          <a:p>
            <a:pPr marL="457200" indent="-457200">
              <a:spcBef>
                <a:spcPts val="1001"/>
              </a:spcBef>
              <a:buClr>
                <a:srgbClr val="000000"/>
              </a:buClr>
              <a:buNone/>
            </a:pPr>
            <a:r>
              <a:rPr lang="en-IN" sz="3000" dirty="0">
                <a:latin typeface="Times New Roman" pitchFamily="18" charset="0"/>
                <a:cs typeface="Times New Roman" pitchFamily="18" charset="0"/>
              </a:rPr>
              <a:t>           Our proposed framework and solution will focus on the usage of smart contracts executed autonomously on the public blockchain platform. Public blockchain, meaning that the data and transactions are visible to all participants. This promotes transparency, reduces the risk of fraud and ensures integrity in the agriculture food supply chain. The farmers can input their product details and sell directly to the government or any market enterprise. 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fontScale="92500"/>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government.</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microcontroller, RFID reader and weight sensor. The RFID tags in every food grain bags, when farmer enter the selling place to their products, the government officers fetch the details of the farmers using RFID reader and also the details of farmer are  updated in IOT webpage. The weight sensor is used to measure the weight of the food grains. Every farmer has unique RFID tags so identifying the farmer is easy and also the details are updated in web page so the intermediates are avoided.</a:t>
            </a:r>
            <a:r>
              <a:rPr lang="en-IN" dirty="0"/>
              <a:t> </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 Then the new block is replicated over the network, so that each node has  the  same block  chain</a:t>
            </a:r>
            <a:r>
              <a:rPr lang="en-IN" dirty="0"/>
              <a:t>.</a:t>
            </a:r>
            <a:r>
              <a:rPr lang="en-IN" dirty="0">
                <a:latin typeface="Times New Roman" pitchFamily="18" charset="0"/>
                <a:cs typeface="Times New Roman" pitchFamily="18" charset="0"/>
              </a:rPr>
              <a:t> 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14350" indent="-514350" algn="just">
              <a:lnSpc>
                <a:spcPct val="90000"/>
              </a:lnSpc>
              <a:spcBef>
                <a:spcPts val="1001"/>
              </a:spcBef>
              <a:buFont typeface="+mj-lt"/>
              <a:buAutoNum type="arabicPeriod"/>
              <a:tabLst>
                <a:tab pos="0" algn="l"/>
              </a:tabLst>
            </a:pPr>
            <a:r>
              <a:rPr lang="en-US" dirty="0"/>
              <a:t>M. M. Aung and Y. S. Chang, ``Traceability in a food supply chain: Safety and quality perspectives,'' Food Control, vol. 39, pp. 172_184, May 2014. </a:t>
            </a:r>
          </a:p>
          <a:p>
            <a:pPr marL="577800" indent="-577800" algn="just">
              <a:lnSpc>
                <a:spcPct val="90000"/>
              </a:lnSpc>
              <a:spcBef>
                <a:spcPts val="1001"/>
              </a:spcBef>
              <a:tabLst>
                <a:tab pos="0" algn="l"/>
              </a:tabLst>
            </a:pPr>
            <a:r>
              <a:rPr lang="en-US" dirty="0"/>
              <a:t>[2] T. Bosona and G. Gebresenbet, ``Food traceability as an integral part of logistics management in food and agricultural supply chain,'' Food Control, vol. 33, no. 2, pp. 32_48, 2013. </a:t>
            </a:r>
            <a:r>
              <a:rPr lang="en-US" sz="2800" b="0" strike="noStrike" spc="-1" dirty="0">
                <a:solidFill>
                  <a:srgbClr val="000000"/>
                </a:solidFill>
                <a:latin typeface="Times New Roman"/>
              </a:rPr>
              <a:t>   </a:t>
            </a:r>
          </a:p>
          <a:p>
            <a:pPr marL="0" indent="0" algn="just">
              <a:lnSpc>
                <a:spcPct val="90000"/>
              </a:lnSpc>
              <a:spcBef>
                <a:spcPts val="1001"/>
              </a:spcBef>
              <a:buNone/>
              <a:tabLst>
                <a:tab pos="0" algn="l"/>
              </a:tabLst>
            </a:pPr>
            <a:endParaRPr lang="en-US" spc="-1" dirty="0">
              <a:solidFill>
                <a:srgbClr val="000000"/>
              </a:solidFill>
              <a:latin typeface="Times New Roman"/>
            </a:endParaRPr>
          </a:p>
          <a:p>
            <a:pPr marL="0" indent="0" algn="just">
              <a:spcBef>
                <a:spcPts val="1001"/>
              </a:spcBef>
              <a:buNone/>
              <a:tabLst>
                <a:tab pos="0" algn="l"/>
              </a:tabLs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[1] M. M. Aung and Y. S. Chang, “</a:t>
            </a:r>
            <a:r>
              <a:rPr lang="en-US" sz="32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Traceability in a food supply chain: Safety and quality perspectives,</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Food Control, vol. 39, pp. 172_184, May 2014.</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Bef>
                <a:spcPts val="1001"/>
              </a:spcBef>
              <a:buNone/>
              <a:tabLst>
                <a:tab pos="0" algn="l"/>
              </a:tabLst>
            </a:pPr>
            <a:r>
              <a:rPr lang="en-US" sz="4400" b="0" strike="noStrike" spc="-1" dirty="0">
                <a:solidFill>
                  <a:srgbClr val="000000"/>
                </a:solidFill>
                <a:latin typeface="Times New Roman"/>
              </a:rPr>
              <a:t>                               </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TotalTime>
  <Words>1165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SRIT</cp:lastModifiedBy>
  <cp:revision>161</cp:revision>
  <dcterms:created xsi:type="dcterms:W3CDTF">2019-06-11T05:35:00Z</dcterms:created>
  <dcterms:modified xsi:type="dcterms:W3CDTF">2023-08-14T06:53:11Z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