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74" autoAdjust="0"/>
    <p:restoredTop sz="94660"/>
  </p:normalViewPr>
  <p:slideViewPr>
    <p:cSldViewPr snapToGrid="0">
      <p:cViewPr>
        <p:scale>
          <a:sx n="50" d="100"/>
          <a:sy n="50" d="100"/>
        </p:scale>
        <p:origin x="1744" y="2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1BCB233-C001-4D0E-9C7D-D6CE0B87E4C4}" type="datetimeFigureOut">
              <a:rPr lang="en-IN" smtClean="0"/>
              <a:pPr/>
              <a:t>15-08-2023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A15474A-789F-4AC3-9896-2E89ABFBEF0C}" type="slidenum">
              <a:rPr lang="en-IN" smtClean="0"/>
              <a:pPr/>
              <a:t>‹#›</a:t>
            </a:fld>
            <a:endParaRPr lang="en-IN"/>
          </a:p>
        </p:txBody>
      </p:sp>
    </p:spTree>
    <p:extLst>
      <p:ext uri="{BB962C8B-B14F-4D97-AF65-F5344CB8AC3E}">
        <p14:creationId xmlns:p14="http://schemas.microsoft.com/office/powerpoint/2010/main" val="81536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selling, multiple agents remove,</a:t>
            </a:r>
          </a:p>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3</a:t>
            </a:fld>
            <a:endParaRPr lang="en-IN" dirty="0"/>
          </a:p>
        </p:txBody>
      </p:sp>
    </p:spTree>
    <p:extLst>
      <p:ext uri="{BB962C8B-B14F-4D97-AF65-F5344CB8AC3E}">
        <p14:creationId xmlns:p14="http://schemas.microsoft.com/office/powerpoint/2010/main" val="181173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gap after first point</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5</a:t>
            </a:fld>
            <a:endParaRPr lang="en-IN"/>
          </a:p>
        </p:txBody>
      </p:sp>
    </p:spTree>
    <p:extLst>
      <p:ext uri="{BB962C8B-B14F-4D97-AF65-F5344CB8AC3E}">
        <p14:creationId xmlns:p14="http://schemas.microsoft.com/office/powerpoint/2010/main" val="389821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a:t>
            </a:r>
            <a:r>
              <a:rPr lang="en-US" baseline="30000" dirty="0"/>
              <a:t>th</a:t>
            </a:r>
            <a:r>
              <a:rPr lang="en-US" dirty="0"/>
              <a:t> reference has no url,2</a:t>
            </a:r>
            <a:r>
              <a:rPr lang="en-US" baseline="30000" dirty="0"/>
              <a:t>nd</a:t>
            </a:r>
            <a:r>
              <a:rPr lang="en-US" dirty="0"/>
              <a:t> one also not working… 1</a:t>
            </a:r>
            <a:r>
              <a:rPr lang="en-US" baseline="30000" dirty="0"/>
              <a:t>st</a:t>
            </a:r>
            <a:r>
              <a:rPr lang="en-US" dirty="0"/>
              <a:t> reference looks perfect, </a:t>
            </a:r>
            <a:r>
              <a:rPr lang="en-US" dirty="0" err="1"/>
              <a:t>migatha</a:t>
            </a:r>
            <a:r>
              <a:rPr lang="en-US" dirty="0"/>
              <a:t> anni </a:t>
            </a:r>
            <a:r>
              <a:rPr lang="en-US" dirty="0" err="1"/>
              <a:t>kuda</a:t>
            </a:r>
            <a:r>
              <a:rPr lang="en-US" dirty="0"/>
              <a:t> </a:t>
            </a:r>
            <a:r>
              <a:rPr lang="en-US" dirty="0" err="1"/>
              <a:t>alane</a:t>
            </a:r>
            <a:r>
              <a:rPr lang="en-US" dirty="0"/>
              <a:t> </a:t>
            </a:r>
            <a:r>
              <a:rPr lang="en-US" dirty="0" err="1"/>
              <a:t>pettu</a:t>
            </a:r>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 changed the header background color to red? put the same as template and position in properly</a:t>
            </a:r>
          </a:p>
        </p:txBody>
      </p:sp>
      <p:sp>
        <p:nvSpPr>
          <p:cNvPr id="4" name="Slide Number Placeholder 3"/>
          <p:cNvSpPr>
            <a:spLocks noGrp="1"/>
          </p:cNvSpPr>
          <p:nvPr>
            <p:ph type="sldNum" sz="quarter" idx="10"/>
          </p:nvPr>
        </p:nvSpPr>
        <p:spPr/>
        <p:txBody>
          <a:bodyPr/>
          <a:lstStyle/>
          <a:p>
            <a:fld id="{AA15474A-789F-4AC3-9896-2E89ABFBEF0C}" type="slidenum">
              <a:rPr lang="en-IN" smtClean="0"/>
              <a:pPr/>
              <a:t>10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 Once you are done update the notes in each page, so that again we can verify</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11</a:t>
            </a:fld>
            <a:endParaRPr lang="en-IN"/>
          </a:p>
        </p:txBody>
      </p:sp>
    </p:spTree>
    <p:extLst>
      <p:ext uri="{BB962C8B-B14F-4D97-AF65-F5344CB8AC3E}">
        <p14:creationId xmlns:p14="http://schemas.microsoft.com/office/powerpoint/2010/main" val="28683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T-CSE/IOT-RFID"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hyperlink" Target="https://github.com/SRIT-CSE/IOT-RFID.git"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9395886"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file:///C:\Users\91630\Downloads\ref%20paper%204.pdf" TargetMode="External"/><Relationship Id="rId5" Type="http://schemas.openxmlformats.org/officeDocument/2006/relationships/hyperlink" Target="https://www.sciencedirect.com/science/article/abs/pii/S0956713513005811" TargetMode="External"/><Relationship Id="rId4" Type="http://schemas.openxmlformats.org/officeDocument/2006/relationships/hyperlink" Target="https://ieeexplore.ieee.org/document/90586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 Narasimhulu</a:t>
            </a:r>
            <a:r>
              <a:rPr lang="en-US" sz="2400" b="0" strike="noStrike" spc="-1" dirty="0">
                <a:solidFill>
                  <a:srgbClr val="000000"/>
                </a:solidFill>
                <a:latin typeface="Times New Roman"/>
              </a:rPr>
              <a:t>  </a:t>
            </a:r>
            <a:r>
              <a:rPr lang="en-US" sz="1400" b="0" strike="noStrike" spc="-1" dirty="0">
                <a:solidFill>
                  <a:srgbClr val="000000"/>
                </a:solidFill>
                <a:latin typeface="Times New Roman"/>
              </a:rPr>
              <a:t>M. Tech</a:t>
            </a:r>
            <a:r>
              <a:rPr lang="en-US" sz="1400" spc="-1" dirty="0">
                <a:solidFill>
                  <a:srgbClr val="000000"/>
                </a:solidFill>
                <a:latin typeface="Times New Roman"/>
              </a:rPr>
              <a:t>,  (</a:t>
            </a:r>
            <a:r>
              <a:rPr lang="en-US" sz="1400" b="0" strike="noStrike" spc="-1" dirty="0">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143181"/>
            <a:ext cx="12191760" cy="714600"/>
          </a:xfrm>
          <a:prstGeom prst="rect">
            <a:avLst/>
          </a:prstGeom>
          <a:solidFill>
            <a:srgbClr val="FF00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err="1">
                <a:solidFill>
                  <a:srgbClr val="FFFFFF"/>
                </a:solidFill>
                <a:latin typeface="Times New Roman"/>
              </a:rPr>
              <a:t>GitHub</a:t>
            </a:r>
            <a:r>
              <a:rPr lang="en-IN" sz="4400" b="0" strike="noStrike" spc="-1" dirty="0">
                <a:solidFill>
                  <a:srgbClr val="FFFFFF"/>
                </a:solidFill>
                <a:latin typeface="Times New Roman"/>
              </a:rPr>
              <a:t> Dashboards of each student</a:t>
            </a:r>
            <a:endParaRPr lang="en-US" sz="4400" b="0" strike="noStrike" spc="-1" dirty="0">
              <a:solidFill>
                <a:srgbClr val="000000"/>
              </a:solidFill>
              <a:latin typeface="Calibri"/>
            </a:endParaRPr>
          </a:p>
        </p:txBody>
      </p:sp>
      <p:pic>
        <p:nvPicPr>
          <p:cNvPr id="3" name="Picture 2">
            <a:hlinkClick r:id="rId3"/>
            <a:extLst>
              <a:ext uri="{FF2B5EF4-FFF2-40B4-BE49-F238E27FC236}">
                <a16:creationId xmlns:a16="http://schemas.microsoft.com/office/drawing/2014/main" id="{9D462947-2639-3EA7-E883-4BAD32538637}"/>
              </a:ext>
            </a:extLst>
          </p:cNvPr>
          <p:cNvPicPr>
            <a:picLocks noChangeAspect="1"/>
          </p:cNvPicPr>
          <p:nvPr/>
        </p:nvPicPr>
        <p:blipFill rotWithShape="1">
          <a:blip r:embed="rId4"/>
          <a:srcRect t="-1" b="2210"/>
          <a:stretch/>
        </p:blipFill>
        <p:spPr>
          <a:xfrm>
            <a:off x="1371600" y="1427315"/>
            <a:ext cx="9046029" cy="4975972"/>
          </a:xfrm>
          <a:prstGeom prst="rect">
            <a:avLst/>
          </a:prstGeom>
        </p:spPr>
      </p:pic>
      <p:sp>
        <p:nvSpPr>
          <p:cNvPr id="6" name="TextBox 5">
            <a:hlinkClick r:id="rId5"/>
          </p:cNvPr>
          <p:cNvSpPr txBox="1"/>
          <p:nvPr/>
        </p:nvSpPr>
        <p:spPr>
          <a:xfrm>
            <a:off x="356895" y="981783"/>
            <a:ext cx="11075437" cy="369332"/>
          </a:xfrm>
          <a:prstGeom prst="rect">
            <a:avLst/>
          </a:prstGeom>
          <a:noFill/>
        </p:spPr>
        <p:txBody>
          <a:bodyPr wrap="square" rtlCol="0">
            <a:spAutoFit/>
          </a:bodyPr>
          <a:lstStyle/>
          <a:p>
            <a:pPr algn="ctr"/>
            <a:r>
              <a:rPr lang="en-US" dirty="0">
                <a:hlinkClick r:id="rId5"/>
              </a:rPr>
              <a:t>https://github.com/SRIT-CSE/IOT-RFID.git</a:t>
            </a:r>
            <a:endParaRPr lang="en-US" dirty="0"/>
          </a:p>
        </p:txBody>
      </p:sp>
      <p:sp>
        <p:nvSpPr>
          <p:cNvPr id="7" name="TextBox 6"/>
          <p:cNvSpPr txBox="1"/>
          <p:nvPr/>
        </p:nvSpPr>
        <p:spPr>
          <a:xfrm>
            <a:off x="1117341" y="899115"/>
            <a:ext cx="2827175" cy="523220"/>
          </a:xfrm>
          <a:prstGeom prst="rect">
            <a:avLst/>
          </a:prstGeom>
          <a:noFill/>
        </p:spPr>
        <p:txBody>
          <a:bodyPr wrap="square" rtlCol="0">
            <a:spAutoFit/>
          </a:bodyPr>
          <a:lstStyle/>
          <a:p>
            <a:r>
              <a:rPr lang="en-IN" dirty="0"/>
              <a:t>          </a:t>
            </a:r>
            <a:r>
              <a:rPr lang="en-IN" sz="2800" dirty="0">
                <a:latin typeface="Times New Roman" pitchFamily="18" charset="0"/>
                <a:cs typeface="Times New Roman" pitchFamily="18" charset="0"/>
              </a:rPr>
              <a:t>Github link:</a:t>
            </a: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240" y="220728"/>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r>
              <a:rPr lang="en-US" spc="-1" dirty="0">
                <a:solidFill>
                  <a:srgbClr val="FFFFFF"/>
                </a:solidFill>
                <a:latin typeface="Times New Roman"/>
              </a:rPr>
              <a:t>Abstract</a:t>
            </a:r>
          </a:p>
        </p:txBody>
      </p:sp>
      <p:sp>
        <p:nvSpPr>
          <p:cNvPr id="100" name="PlaceHolder 2"/>
          <p:cNvSpPr>
            <a:spLocks noGrp="1"/>
          </p:cNvSpPr>
          <p:nvPr>
            <p:ph/>
          </p:nvPr>
        </p:nvSpPr>
        <p:spPr>
          <a:xfrm>
            <a:off x="206580" y="1238565"/>
            <a:ext cx="11778840" cy="5303521"/>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facing today is lack of Direct Supply Chain between Farmers and Buyers. The involvement of multiple intermediaries adds high costs and reduces profit for the farmers. In the end,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which establish Direct Marketing channel between Farmers and Buyers using IoT technology. Through this portal, The farmers can sell their products in a more transparent manner. </a:t>
            </a:r>
            <a:r>
              <a:rPr lang="en-IN" dirty="0">
                <a:latin typeface="Times New Roman" pitchFamily="18" charset="0"/>
                <a:cs typeface="Times New Roman" pitchFamily="18" charset="0"/>
              </a:rPr>
              <a:t>Block chain is a revolutionary technology, capable of ensuring commodity traceability in agriculture and in food supply chains.</a:t>
            </a:r>
            <a:r>
              <a:rPr lang="en-US" dirty="0">
                <a:latin typeface="Times New Roman" pitchFamily="18" charset="0"/>
                <a:cs typeface="Times New Roman" pitchFamily="18" charset="0"/>
              </a:rPr>
              <a:t>This system ensures security through the decentralized structure, thereby reducing the risk of fraudulent activities by intermediaries.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by reducing fradulence risk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agricultural supply chain processes suffer from various inefficiencies and vulnerabilities that hinder the growth and sustainability of the ecosystem.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centralized systems used in the supply chain fail to provide a clear and reliable record of product quality, origin, and movement.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This lack of transparency leads to dissatisfaction among consumers and affects the overall credibility of the agricultural industry.</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40" y="260215"/>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63773" y="805733"/>
            <a:ext cx="11778840" cy="5394600"/>
          </a:xfrm>
          <a:prstGeom prst="rect">
            <a:avLst/>
          </a:prstGeom>
          <a:noFill/>
          <a:ln w="0">
            <a:noFill/>
          </a:ln>
        </p:spPr>
        <p:txBody>
          <a:bodyPr anchor="t">
            <a:normAutofit/>
          </a:bodyPr>
          <a:lstStyle/>
          <a:p>
            <a:pPr algn="just">
              <a:spcBef>
                <a:spcPts val="1001"/>
              </a:spcBef>
              <a:buNone/>
              <a:tabLst>
                <a:tab pos="0" algn="l"/>
              </a:tabLst>
            </a:pPr>
            <a:endParaRPr lang="en-IN" dirty="0">
              <a:latin typeface="Times New Roman" pitchFamily="18" charset="0"/>
              <a:cs typeface="Times New Roman" pitchFamily="18" charset="0"/>
            </a:endParaRPr>
          </a:p>
          <a:p>
            <a:pPr algn="just">
              <a:spcBef>
                <a:spcPts val="1001"/>
              </a:spcBef>
              <a:tabLst>
                <a:tab pos="0" algn="l"/>
              </a:tabLst>
            </a:pPr>
            <a:r>
              <a:rPr lang="en-IN" dirty="0">
                <a:latin typeface="Times New Roman" pitchFamily="18" charset="0"/>
                <a:cs typeface="Times New Roman" pitchFamily="18" charset="0"/>
              </a:rPr>
              <a:t>To help farmers to </a:t>
            </a:r>
            <a:r>
              <a:rPr lang="en-US" dirty="0">
                <a:latin typeface="Times New Roman" pitchFamily="18" charset="0"/>
                <a:cs typeface="Times New Roman" pitchFamily="18" charset="0"/>
              </a:rPr>
              <a:t>sell their products in a direct and transparent manner by eliminating intermediaries.</a:t>
            </a:r>
          </a:p>
          <a:p>
            <a:pPr algn="just">
              <a:spcBef>
                <a:spcPts val="1001"/>
              </a:spcBef>
              <a:tabLst>
                <a:tab pos="0" algn="l"/>
              </a:tabLst>
            </a:pPr>
            <a:r>
              <a:rPr lang="en-US" dirty="0">
                <a:latin typeface="Times New Roman" pitchFamily="18" charset="0"/>
                <a:cs typeface="Times New Roman" pitchFamily="18" charset="0"/>
              </a:rPr>
              <a:t>To empower farmers by giving awareness on the markets. This helps them in  taking better decisions and  enhancing their profitability.</a:t>
            </a:r>
            <a:endParaRPr lang="en-US" sz="2800" b="0" strike="noStrike" spc="-1" dirty="0">
              <a:solidFill>
                <a:srgbClr val="000000"/>
              </a:solidFill>
              <a:latin typeface="Times New Roman" pitchFamily="18" charset="0"/>
              <a:cs typeface="Times New Roman" pitchFamily="18" charset="0"/>
            </a:endParaRPr>
          </a:p>
          <a:p>
            <a:pPr algn="just">
              <a:spcBef>
                <a:spcPts val="1001"/>
              </a:spcBef>
              <a:buNone/>
              <a:tabLst>
                <a:tab pos="0" algn="l"/>
              </a:tabLst>
            </a:pP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trike="noStrike" spc="-1" dirty="0">
                <a:solidFill>
                  <a:schemeClr val="bg1"/>
                </a:solidFill>
                <a:latin typeface="Times New Roman"/>
              </a:rPr>
              <a:t>Literature</a:t>
            </a:r>
            <a:r>
              <a:rPr lang="en-US" strike="noStrike" spc="-1" dirty="0">
                <a:solidFill>
                  <a:srgbClr val="000000"/>
                </a:solidFill>
                <a:latin typeface="Times New Roman"/>
              </a:rPr>
              <a:t> </a:t>
            </a:r>
            <a:r>
              <a:rPr lang="en-US" strike="noStrike" spc="-1" dirty="0">
                <a:solidFill>
                  <a:schemeClr val="bg1"/>
                </a:solidFill>
                <a:latin typeface="Times New Roman"/>
              </a:rPr>
              <a:t>survey</a:t>
            </a:r>
            <a:r>
              <a:rPr lang="en-US" strike="noStrike" spc="-1" dirty="0">
                <a:solidFill>
                  <a:srgbClr val="000000"/>
                </a:solidFill>
                <a:latin typeface="Times New Roman"/>
              </a:rPr>
              <a:t> </a:t>
            </a:r>
            <a:r>
              <a:rPr lang="en-US" strike="noStrike" spc="-1" dirty="0">
                <a:solidFill>
                  <a:schemeClr val="bg1"/>
                </a:solidFill>
                <a:latin typeface="Times New Roman"/>
              </a:rPr>
              <a:t>for</a:t>
            </a:r>
            <a:r>
              <a:rPr lang="en-US" strike="noStrike" spc="-1" dirty="0">
                <a:solidFill>
                  <a:srgbClr val="000000"/>
                </a:solidFill>
                <a:latin typeface="Times New Roman"/>
              </a:rPr>
              <a:t> </a:t>
            </a:r>
            <a:r>
              <a:rPr lang="en-US" spc="-1" dirty="0">
                <a:solidFill>
                  <a:schemeClr val="bg1"/>
                </a:solidFill>
                <a:latin typeface="Times New Roman"/>
              </a:rPr>
              <a:t>f</a:t>
            </a:r>
            <a:r>
              <a:rPr lang="en-US" strike="noStrike" spc="-1" dirty="0">
                <a:solidFill>
                  <a:schemeClr val="bg1"/>
                </a:solidFill>
                <a:latin typeface="Times New Roman"/>
              </a:rPr>
              <a:t>irst</a:t>
            </a:r>
            <a:r>
              <a:rPr lang="en-US" strike="noStrike" spc="-1" dirty="0">
                <a:solidFill>
                  <a:srgbClr val="000000"/>
                </a:solidFill>
                <a:latin typeface="Times New Roman"/>
              </a:rPr>
              <a:t> </a:t>
            </a:r>
            <a:r>
              <a:rPr lang="en-US" strike="noStrike" spc="-1" dirty="0">
                <a:solidFill>
                  <a:schemeClr val="bg1"/>
                </a:solidFill>
                <a:latin typeface="Times New Roman"/>
              </a:rPr>
              <a:t>objective</a:t>
            </a:r>
            <a:r>
              <a:rPr lang="en-US" strike="noStrike" spc="-1" dirty="0">
                <a:solidFill>
                  <a:srgbClr val="000000"/>
                </a:solidFill>
                <a:latin typeface="Times New Roman"/>
              </a:rPr>
              <a:t> </a:t>
            </a:r>
            <a:endParaRPr lang="en-US"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At the same time, consumers are now more interested in food product quality.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Literature</a:t>
            </a:r>
            <a:r>
              <a:rPr lang="en-US" b="0" strike="noStrike" spc="-1" dirty="0">
                <a:solidFill>
                  <a:srgbClr val="000000"/>
                </a:solidFill>
                <a:latin typeface="Times New Roman"/>
              </a:rPr>
              <a:t> </a:t>
            </a:r>
            <a:r>
              <a:rPr lang="en-US" b="0" strike="noStrike" spc="-1" dirty="0">
                <a:solidFill>
                  <a:schemeClr val="bg1"/>
                </a:solidFill>
                <a:latin typeface="Times New Roman"/>
              </a:rPr>
              <a:t>survey</a:t>
            </a:r>
            <a:r>
              <a:rPr lang="en-US" b="0" strike="noStrike" spc="-1" dirty="0">
                <a:solidFill>
                  <a:srgbClr val="000000"/>
                </a:solidFill>
                <a:latin typeface="Times New Roman"/>
              </a:rPr>
              <a:t> </a:t>
            </a:r>
            <a:r>
              <a:rPr lang="en-US" b="0" strike="noStrike" spc="-1" dirty="0">
                <a:solidFill>
                  <a:schemeClr val="bg1"/>
                </a:solidFill>
                <a:latin typeface="Times New Roman"/>
              </a:rPr>
              <a:t>for</a:t>
            </a:r>
            <a:r>
              <a:rPr lang="en-US" b="0" strike="noStrike" spc="-1" dirty="0">
                <a:solidFill>
                  <a:srgbClr val="000000"/>
                </a:solidFill>
                <a:latin typeface="Times New Roman"/>
              </a:rPr>
              <a:t> </a:t>
            </a:r>
            <a:r>
              <a:rPr lang="en-US" b="0" strike="noStrike" spc="-1" dirty="0">
                <a:solidFill>
                  <a:schemeClr val="bg1"/>
                </a:solidFill>
                <a:latin typeface="Times New Roman"/>
              </a:rPr>
              <a:t>second</a:t>
            </a:r>
            <a:r>
              <a:rPr lang="en-US" b="0" strike="noStrike" spc="-1" dirty="0">
                <a:solidFill>
                  <a:srgbClr val="000000"/>
                </a:solidFill>
                <a:latin typeface="Times New Roman"/>
              </a:rPr>
              <a:t> </a:t>
            </a:r>
            <a:r>
              <a:rPr lang="en-US" b="0" strike="noStrike" spc="-1" dirty="0">
                <a:solidFill>
                  <a:schemeClr val="bg1"/>
                </a:solidFill>
                <a:latin typeface="Times New Roman"/>
              </a:rPr>
              <a:t>objective</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a:bodyPr>
          <a:lstStyle/>
          <a:p>
            <a:pPr marL="457200" indent="-457200">
              <a:spcBef>
                <a:spcPts val="1001"/>
              </a:spcBef>
              <a:buClr>
                <a:srgbClr val="000000"/>
              </a:buClr>
              <a:buFont typeface="Wingdings" pitchFamily="2" charset="2"/>
              <a:buChar char="Ø"/>
            </a:pPr>
            <a:r>
              <a:rPr lang="en-US" sz="3000" dirty="0">
                <a:latin typeface="Times New Roman" pitchFamily="18" charset="0"/>
                <a:cs typeface="Times New Roman" pitchFamily="18" charset="0"/>
              </a:rPr>
              <a:t>Farmers lack of awareness about market prices affects their ability to negotiate effectively with intermediaries and buyers, often leading to lower income for their produce.</a:t>
            </a:r>
          </a:p>
          <a:p>
            <a:pPr marL="457200" indent="-457200">
              <a:spcBef>
                <a:spcPts val="1001"/>
              </a:spcBef>
              <a:buClr>
                <a:srgbClr val="000000"/>
              </a:buClr>
              <a:buFont typeface="Wingdings" pitchFamily="2" charset="2"/>
              <a:buChar char="Ø"/>
            </a:pPr>
            <a:r>
              <a:rPr lang="en-US" sz="3000" dirty="0">
                <a:latin typeface="Times New Roman" pitchFamily="18" charset="0"/>
                <a:cs typeface="Times New Roman" pitchFamily="18" charset="0"/>
              </a:rPr>
              <a:t>Blockchain’s transparent and immutable nature can enable farmers to have transparent visibility into transaction history, ensuring fair pricing and reducing the risk of fraud.</a:t>
            </a:r>
          </a:p>
          <a:p>
            <a:pPr marL="457200" indent="-457200">
              <a:spcBef>
                <a:spcPts val="1001"/>
              </a:spcBef>
              <a:buClr>
                <a:srgbClr val="000000"/>
              </a:buClr>
              <a:buFont typeface="Wingdings" pitchFamily="2" charset="2"/>
              <a:buChar char="Ø"/>
            </a:pPr>
            <a:r>
              <a:rPr lang="en-US" sz="3000" dirty="0">
                <a:latin typeface="Times New Roman" pitchFamily="18" charset="0"/>
                <a:cs typeface="Times New Roman" pitchFamily="18" charset="0"/>
              </a:rPr>
              <a:t>The agricultural blockchain solution can reshape farmer-consumer-intermediary dynamics, revolutionizing the industry.</a:t>
            </a:r>
          </a:p>
          <a:p>
            <a:pPr marL="514350" indent="-514350">
              <a:spcBef>
                <a:spcPts val="1001"/>
              </a:spcBef>
              <a:buClr>
                <a:srgbClr val="000000"/>
              </a:buClr>
              <a:buFont typeface="Wingdings" pitchFamily="2" charset="2"/>
              <a:buChar char="Ø"/>
            </a:pPr>
            <a:r>
              <a:rPr lang="en-IN" sz="3000" dirty="0">
                <a:latin typeface="Times New Roman" pitchFamily="18" charset="0"/>
                <a:cs typeface="Times New Roman" pitchFamily="18" charset="0"/>
              </a:rPr>
              <a:t>The interface is developed for government officers and the markets to access the farmer’s details and process transactions.</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buyer.</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IoT device. Every farmer has unique RFID tags so identifying the farmer is easy. When farmer enter the selling place with their products, the government officers fetch the details of the farmers using RFID reader and also the details of farmer are  updated in webpage. The weight sensor is used to measure the weight of the products. </a:t>
            </a:r>
            <a:endParaRPr lang="en-IN" dirty="0"/>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255424" y="1110342"/>
            <a:ext cx="11650437" cy="5278901"/>
          </a:xfrm>
          <a:prstGeom prst="rect">
            <a:avLst/>
          </a:prstGeom>
          <a:noFill/>
          <a:ln w="0">
            <a:noFill/>
          </a:ln>
        </p:spPr>
        <p:txBody>
          <a:bodyPr anchor="ctr">
            <a:noAutofit/>
          </a:bodyPr>
          <a:lstStyle/>
          <a:p>
            <a:pPr marL="514350" indent="-514350" algn="just">
              <a:spcBef>
                <a:spcPts val="1001"/>
              </a:spcBef>
              <a:buFont typeface="+mj-lt"/>
              <a:buAutoNum type="arabicPeriod"/>
              <a:tabLst>
                <a:tab pos="0" algn="l"/>
              </a:tabLs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just">
              <a:spcBef>
                <a:spcPts val="1001"/>
              </a:spcBef>
              <a:buFont typeface="+mj-lt"/>
              <a:buAutoNum type="arabicPeriod"/>
              <a:tabLst>
                <a:tab pos="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Shivendra,Chiranjeevi,K.,Tipathi,M.K.,&amp;</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Maktedar</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hlinkClick r:id="rId3"/>
              </a:rPr>
              <a:t>“</a:t>
            </a:r>
            <a:r>
              <a:rPr lang="en-US" kern="100" dirty="0">
                <a:latin typeface="Calibri" panose="020F0502020204030204" pitchFamily="34" charset="0"/>
                <a:ea typeface="Calibri" panose="020F0502020204030204" pitchFamily="34" charset="0"/>
                <a:cs typeface="Times New Roman" panose="02020603050405020304" pitchFamily="18" charset="0"/>
                <a:hlinkClick r:id="rId3"/>
              </a:rPr>
              <a:t>Block chain Technology in Agriculture Product Supply Chai</a:t>
            </a:r>
            <a:r>
              <a:rPr lang="en-US" kern="100" dirty="0">
                <a:latin typeface="Calibri" panose="020F0502020204030204" pitchFamily="34" charset="0"/>
                <a:ea typeface="Calibri" panose="020F0502020204030204" pitchFamily="34" charset="0"/>
                <a:cs typeface="Times New Roman" panose="02020603050405020304" pitchFamily="18" charset="0"/>
                <a:hlinkClick r:id="rId3"/>
              </a:rPr>
              <a:t>n</a:t>
            </a: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nSpc>
                <a:spcPct val="90000"/>
              </a:lnSpc>
              <a:spcBef>
                <a:spcPts val="1001"/>
              </a:spcBef>
              <a:buFont typeface="+mj-lt"/>
              <a:buAutoNum type="arabicPeriod"/>
              <a:tabLst>
                <a:tab pos="0" algn="l"/>
              </a:tabLst>
            </a:pPr>
            <a:r>
              <a:rPr lang="en-IN" spc="-1" dirty="0">
                <a:solidFill>
                  <a:srgbClr val="000000"/>
                </a:solidFill>
                <a:latin typeface="Times New Roman"/>
              </a:rPr>
              <a:t> Affaf shahid, Ahmed Almorgen, Nadeem Javaid, Mansur Zuair,  </a:t>
            </a:r>
            <a:r>
              <a:rPr lang="en-IN" spc="-1" dirty="0" err="1">
                <a:solidFill>
                  <a:srgbClr val="000000"/>
                </a:solidFill>
                <a:latin typeface="Times New Roman"/>
              </a:rPr>
              <a:t>MasoomAlam</a:t>
            </a:r>
            <a:r>
              <a:rPr lang="en-IN" spc="-1" dirty="0">
                <a:solidFill>
                  <a:srgbClr val="000000"/>
                </a:solidFill>
                <a:latin typeface="Times New Roman"/>
              </a:rPr>
              <a:t> “</a:t>
            </a:r>
            <a:r>
              <a:rPr lang="en-US" spc="-1" dirty="0">
                <a:solidFill>
                  <a:srgbClr val="000000"/>
                </a:solidFill>
                <a:latin typeface="Times New Roman"/>
                <a:hlinkClick r:id="rId4"/>
              </a:rPr>
              <a:t>B</a:t>
            </a:r>
            <a:r>
              <a:rPr lang="en-US" spc="-1" dirty="0">
                <a:solidFill>
                  <a:srgbClr val="000000"/>
                </a:solidFill>
                <a:latin typeface="Times New Roman"/>
                <a:hlinkClick r:id="rId4"/>
              </a:rPr>
              <a:t>lockchain-Based Agri-Food Supply Chain: A Complete Solutio</a:t>
            </a:r>
            <a:r>
              <a:rPr lang="en-US" spc="-1" dirty="0">
                <a:solidFill>
                  <a:srgbClr val="000000"/>
                </a:solidFill>
                <a:latin typeface="Times New Roman"/>
                <a:hlinkClick r:id="rId4"/>
              </a:rPr>
              <a:t>n</a:t>
            </a:r>
            <a:r>
              <a:rPr lang="en-US" spc="-1" dirty="0">
                <a:solidFill>
                  <a:srgbClr val="000000"/>
                </a:solidFill>
                <a:latin typeface="Times New Roman"/>
              </a:rPr>
              <a:t>”.</a:t>
            </a:r>
            <a:endParaRPr lang="en-IN" spc="-1" dirty="0">
              <a:solidFill>
                <a:srgbClr val="000000"/>
              </a:solidFill>
              <a:latin typeface="Times New Roman"/>
            </a:endParaRPr>
          </a:p>
          <a:p>
            <a:pPr marL="514350" indent="-514350">
              <a:spcBef>
                <a:spcPts val="1001"/>
              </a:spcBef>
              <a:buFont typeface="+mj-lt"/>
              <a:buAutoNum type="arabicPeriod"/>
              <a:tabLst>
                <a:tab pos="0" algn="l"/>
              </a:tabLst>
            </a:pPr>
            <a:r>
              <a:rPr lang="en-IN" sz="2800" spc="-1" dirty="0">
                <a:solidFill>
                  <a:srgbClr val="000000"/>
                </a:solidFill>
                <a:latin typeface="Times New Roman"/>
              </a:rPr>
              <a:t>M. M. Aung and Y. S. Chang,  </a:t>
            </a:r>
            <a:r>
              <a:rPr lang="en-IN" spc="-1" dirty="0">
                <a:solidFill>
                  <a:srgbClr val="000000"/>
                </a:solidFill>
                <a:latin typeface="Times New Roman"/>
                <a:hlinkClick r:id="rId5"/>
              </a:rPr>
              <a:t>“</a:t>
            </a:r>
            <a:r>
              <a:rPr lang="en-US" spc="-1" dirty="0">
                <a:solidFill>
                  <a:srgbClr val="000000"/>
                </a:solidFill>
                <a:latin typeface="Times New Roman"/>
                <a:hlinkClick r:id="rId5"/>
              </a:rPr>
              <a:t>Traceability in a food supply chain: Safety and quality perspectives</a:t>
            </a:r>
            <a:r>
              <a:rPr lang="en-US" spc="-1" dirty="0">
                <a:solidFill>
                  <a:srgbClr val="000000"/>
                </a:solidFill>
                <a:latin typeface="Times New Roman"/>
              </a:rPr>
              <a:t>”.</a:t>
            </a:r>
          </a:p>
          <a:p>
            <a:pPr marL="514350" indent="-514350">
              <a:lnSpc>
                <a:spcPct val="90000"/>
              </a:lnSpc>
              <a:spcBef>
                <a:spcPts val="1001"/>
              </a:spcBef>
              <a:buFont typeface="+mj-lt"/>
              <a:buAutoNum type="arabicPeriod"/>
              <a:tabLst>
                <a:tab pos="0" algn="l"/>
              </a:tabLst>
            </a:pPr>
            <a:r>
              <a:rPr lang="en-IN" sz="2800" spc="-1" dirty="0">
                <a:solidFill>
                  <a:srgbClr val="000000"/>
                </a:solidFill>
                <a:latin typeface="Times New Roman"/>
              </a:rPr>
              <a:t> S. Madumidha, P. Siva Ranjani, U. Vandhana, B.Venmuhilan </a:t>
            </a:r>
            <a:r>
              <a:rPr lang="en-US" sz="2800" b="0" strike="noStrike" spc="-1" dirty="0">
                <a:solidFill>
                  <a:srgbClr val="000000"/>
                </a:solidFill>
                <a:latin typeface="Times New Roman"/>
                <a:hlinkClick r:id="rId6" action="ppaction://hlinkfile"/>
              </a:rPr>
              <a:t>“A Theoretical Implementation: AgricultureFood Supply Chain Management using Blockchain technology</a:t>
            </a:r>
            <a:r>
              <a:rPr lang="en-US" sz="2800" b="0" strike="noStrike" spc="-1" dirty="0">
                <a:solidFill>
                  <a:srgbClr val="000000"/>
                </a:solidFill>
                <a:latin typeface="Times New Roman"/>
              </a:rPr>
              <a:t>”.</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2575</TotalTime>
  <Words>933</Words>
  <Application>Microsoft Office PowerPoint</Application>
  <PresentationFormat>Widescreen</PresentationFormat>
  <Paragraphs>73</Paragraphs>
  <Slides>11</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Charan MC</cp:lastModifiedBy>
  <cp:revision>196</cp:revision>
  <dcterms:created xsi:type="dcterms:W3CDTF">2019-06-11T05:35:00Z</dcterms:created>
  <dcterms:modified xsi:type="dcterms:W3CDTF">2023-08-15T15:01:56Z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