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3809"/>
    <a:srgbClr val="FF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4660"/>
  </p:normalViewPr>
  <p:slideViewPr>
    <p:cSldViewPr snapToGrid="0">
      <p:cViewPr varScale="1">
        <p:scale>
          <a:sx n="59" d="100"/>
          <a:sy n="59" d="100"/>
        </p:scale>
        <p:origin x="1096" y="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1BCB233-C001-4D0E-9C7D-D6CE0B87E4C4}" type="datetimeFigureOut">
              <a:rPr lang="en-IN" smtClean="0"/>
              <a:pPr/>
              <a:t>16-08-2023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A15474A-789F-4AC3-9896-2E89ABFBEF0C}" type="slidenum">
              <a:rPr lang="en-IN" smtClean="0"/>
              <a:pPr/>
              <a:t>‹#›</a:t>
            </a:fld>
            <a:endParaRPr lang="en-IN"/>
          </a:p>
        </p:txBody>
      </p:sp>
    </p:spTree>
    <p:extLst>
      <p:ext uri="{BB962C8B-B14F-4D97-AF65-F5344CB8AC3E}">
        <p14:creationId xmlns:p14="http://schemas.microsoft.com/office/powerpoint/2010/main" val="815366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selling, multiple agents remove,</a:t>
            </a:r>
          </a:p>
          <a:p>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3</a:t>
            </a:fld>
            <a:endParaRPr lang="en-IN" dirty="0"/>
          </a:p>
        </p:txBody>
      </p:sp>
    </p:spTree>
    <p:extLst>
      <p:ext uri="{BB962C8B-B14F-4D97-AF65-F5344CB8AC3E}">
        <p14:creationId xmlns:p14="http://schemas.microsoft.com/office/powerpoint/2010/main" val="181173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Removed gap after first point</a:t>
            </a:r>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5</a:t>
            </a:fld>
            <a:endParaRPr lang="en-IN"/>
          </a:p>
        </p:txBody>
      </p:sp>
    </p:spTree>
    <p:extLst>
      <p:ext uri="{BB962C8B-B14F-4D97-AF65-F5344CB8AC3E}">
        <p14:creationId xmlns:p14="http://schemas.microsoft.com/office/powerpoint/2010/main" val="3898216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Changed revolutionizing to transforming.</a:t>
            </a:r>
          </a:p>
        </p:txBody>
      </p:sp>
      <p:sp>
        <p:nvSpPr>
          <p:cNvPr id="4" name="Slide Number Placeholder 3"/>
          <p:cNvSpPr>
            <a:spLocks noGrp="1"/>
          </p:cNvSpPr>
          <p:nvPr>
            <p:ph type="sldNum" sz="quarter" idx="10"/>
          </p:nvPr>
        </p:nvSpPr>
        <p:spPr/>
        <p:txBody>
          <a:bodyPr/>
          <a:lstStyle/>
          <a:p>
            <a:fld id="{AA15474A-789F-4AC3-9896-2E89ABFBEF0C}" type="slidenum">
              <a:rPr lang="en-IN" smtClean="0"/>
              <a:pPr/>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Removed </a:t>
            </a:r>
            <a:r>
              <a:rPr lang="en-US" dirty="0" err="1"/>
              <a:t>ethereum</a:t>
            </a:r>
            <a:r>
              <a:rPr lang="en-US" dirty="0"/>
              <a:t> in last point.</a:t>
            </a:r>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8</a:t>
            </a:fld>
            <a:endParaRPr lang="en-IN"/>
          </a:p>
        </p:txBody>
      </p:sp>
    </p:spTree>
    <p:extLst>
      <p:ext uri="{BB962C8B-B14F-4D97-AF65-F5344CB8AC3E}">
        <p14:creationId xmlns:p14="http://schemas.microsoft.com/office/powerpoint/2010/main" val="362150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3,4 references could be removed and add necessary citations. @A6 @</a:t>
            </a:r>
            <a:r>
              <a:rPr lang="en-US"/>
              <a:t>90 assigned </a:t>
            </a:r>
            <a:endParaRPr lang="en-US" dirty="0"/>
          </a:p>
        </p:txBody>
      </p:sp>
      <p:sp>
        <p:nvSpPr>
          <p:cNvPr id="4" name="Slide Number Placeholder 3"/>
          <p:cNvSpPr>
            <a:spLocks noGrp="1"/>
          </p:cNvSpPr>
          <p:nvPr>
            <p:ph type="sldNum" sz="quarter" idx="10"/>
          </p:nvPr>
        </p:nvSpPr>
        <p:spPr/>
        <p:txBody>
          <a:bodyPr/>
          <a:lstStyle/>
          <a:p>
            <a:fld id="{AA15474A-789F-4AC3-9896-2E89ABFBEF0C}" type="slidenum">
              <a:rPr lang="en-IN" smtClean="0"/>
              <a:pPr/>
              <a:t>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15474A-789F-4AC3-9896-2E89ABFBEF0C}" type="slidenum">
              <a:rPr lang="en-IN" smtClean="0"/>
              <a:pPr/>
              <a:t>10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 Once you are done update the notes in each page, so that again we can verify</a:t>
            </a:r>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11</a:t>
            </a:fld>
            <a:endParaRPr lang="en-IN"/>
          </a:p>
        </p:txBody>
      </p:sp>
    </p:spTree>
    <p:extLst>
      <p:ext uri="{BB962C8B-B14F-4D97-AF65-F5344CB8AC3E}">
        <p14:creationId xmlns:p14="http://schemas.microsoft.com/office/powerpoint/2010/main" val="286833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Dept. of Computer Science and Engineering</a:t>
            </a:r>
            <a:endParaRPr lang="en-IN" sz="1600" b="0" strike="noStrike" spc="-1" dirty="0">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Decentralized Traceability and Direct Selling of Agriculture Supply Chains</a:t>
            </a:r>
            <a:endParaRPr lang="en-IN" sz="1500" b="0" i="1"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IT-CSE/IOT-RFID"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github.com/SRIT-CSE/IOT-RFID.git"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document/9395886"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ieeexplore.ieee.org/stamp/stamp.jsp?arnumber=87186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204857" y="1615320"/>
            <a:ext cx="2687215"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IN" sz="2290" spc="-1" dirty="0">
                <a:solidFill>
                  <a:srgbClr val="000000"/>
                </a:solidFill>
                <a:latin typeface="Times New Roman"/>
              </a:rPr>
              <a:t>G. Sai Pranav Reddy</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 Narasimhulu</a:t>
            </a:r>
            <a:r>
              <a:rPr lang="en-US" sz="2400" b="0" strike="noStrike" spc="-1" dirty="0">
                <a:solidFill>
                  <a:srgbClr val="000000"/>
                </a:solidFill>
                <a:latin typeface="Times New Roman"/>
              </a:rPr>
              <a:t>  </a:t>
            </a:r>
            <a:r>
              <a:rPr lang="en-US" sz="1400" b="0" strike="noStrike" spc="-1" dirty="0">
                <a:solidFill>
                  <a:srgbClr val="000000"/>
                </a:solidFill>
                <a:latin typeface="Times New Roman"/>
              </a:rPr>
              <a:t>M. Tech</a:t>
            </a:r>
            <a:r>
              <a:rPr lang="en-US" sz="1400" spc="-1" dirty="0">
                <a:solidFill>
                  <a:srgbClr val="000000"/>
                </a:solidFill>
                <a:latin typeface="Times New Roman"/>
              </a:rPr>
              <a:t>,  (</a:t>
            </a:r>
            <a:r>
              <a:rPr lang="en-US" sz="1400" b="0" strike="noStrike" spc="-1" dirty="0">
                <a:solidFill>
                  <a:srgbClr val="000000"/>
                </a:solidFill>
                <a:latin typeface="Times New Roman"/>
              </a:rPr>
              <a:t>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81739" y="1598760"/>
            <a:ext cx="2528595"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0500" lnSpcReduction="10000"/>
          </a:bodyPr>
          <a:lstStyle/>
          <a:p>
            <a:pPr algn="ctr">
              <a:lnSpc>
                <a:spcPct val="90000"/>
              </a:lnSpc>
              <a:spcBef>
                <a:spcPts val="300"/>
              </a:spcBef>
              <a:tabLst>
                <a:tab pos="0" algn="l"/>
              </a:tabLst>
            </a:pPr>
            <a:r>
              <a:rPr lang="en-IN" sz="2600" spc="-1" dirty="0">
                <a:solidFill>
                  <a:srgbClr val="000000"/>
                </a:solidFill>
                <a:latin typeface="Times New Roman"/>
              </a:rPr>
              <a:t>N. Sai Charan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204G1A0584</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2600" b="0" strike="noStrike" spc="-1" dirty="0">
              <a:latin typeface="Arial"/>
            </a:endParaRPr>
          </a:p>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IN" sz="2600" spc="-1" dirty="0">
                <a:solidFill>
                  <a:srgbClr val="000000"/>
                </a:solidFill>
                <a:latin typeface="Times New Roman"/>
              </a:rPr>
              <a:t>S. Shabana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204G1A0595</a:t>
            </a:r>
            <a:endParaRPr lang="en-IN" sz="1200" b="0" strike="noStrike" spc="-1" dirty="0">
              <a:latin typeface="Arial"/>
            </a:endParaRPr>
          </a:p>
        </p:txBody>
      </p:sp>
      <p:sp>
        <p:nvSpPr>
          <p:cNvPr id="93" name="Rectangle: Rounded Corners 16"/>
          <p:cNvSpPr/>
          <p:nvPr/>
        </p:nvSpPr>
        <p:spPr>
          <a:xfrm>
            <a:off x="0" y="335160"/>
            <a:ext cx="1219200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IN" sz="3120" spc="-1" dirty="0">
                <a:solidFill>
                  <a:srgbClr val="FFFFFF"/>
                </a:solidFill>
                <a:latin typeface="Times New Roman"/>
              </a:rPr>
              <a:t>Decentralized Traceability and Direct Selling of Agriculture Supply Chains</a:t>
            </a:r>
            <a:endParaRPr lang="en-IN" sz="312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IN" sz="2600" spc="-1" dirty="0">
                <a:solidFill>
                  <a:srgbClr val="000000"/>
                </a:solidFill>
                <a:latin typeface="Times New Roman"/>
              </a:rPr>
              <a:t>C. Sushmitha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204G1A05A6</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240" y="219381"/>
            <a:ext cx="12191760" cy="714600"/>
          </a:xfrm>
          <a:prstGeom prst="rect">
            <a:avLst/>
          </a:prstGeom>
          <a:solidFill>
            <a:schemeClr val="accent6">
              <a:lumMod val="75000"/>
              <a:alpha val="98824"/>
            </a:schemeClr>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chemeClr val="bg1"/>
                </a:solidFill>
                <a:latin typeface="Times New Roman"/>
              </a:rPr>
              <a:t>GitHub Dashboards of each student</a:t>
            </a:r>
            <a:endParaRPr lang="en-US" sz="4400" b="0" strike="noStrike" spc="-1" dirty="0">
              <a:solidFill>
                <a:schemeClr val="bg1"/>
              </a:solidFill>
              <a:latin typeface="Calibri"/>
            </a:endParaRPr>
          </a:p>
        </p:txBody>
      </p:sp>
      <p:pic>
        <p:nvPicPr>
          <p:cNvPr id="3" name="Picture 2">
            <a:hlinkClick r:id="rId3"/>
            <a:extLst>
              <a:ext uri="{FF2B5EF4-FFF2-40B4-BE49-F238E27FC236}">
                <a16:creationId xmlns:a16="http://schemas.microsoft.com/office/drawing/2014/main" id="{9D462947-2639-3EA7-E883-4BAD32538637}"/>
              </a:ext>
            </a:extLst>
          </p:cNvPr>
          <p:cNvPicPr>
            <a:picLocks noChangeAspect="1"/>
          </p:cNvPicPr>
          <p:nvPr/>
        </p:nvPicPr>
        <p:blipFill rotWithShape="1">
          <a:blip r:embed="rId4"/>
          <a:srcRect t="-1" b="2210"/>
          <a:stretch/>
        </p:blipFill>
        <p:spPr>
          <a:xfrm>
            <a:off x="1371600" y="1427315"/>
            <a:ext cx="9046029" cy="4975972"/>
          </a:xfrm>
          <a:prstGeom prst="rect">
            <a:avLst/>
          </a:prstGeom>
        </p:spPr>
      </p:pic>
      <p:sp>
        <p:nvSpPr>
          <p:cNvPr id="6" name="TextBox 5">
            <a:hlinkClick r:id="rId5"/>
          </p:cNvPr>
          <p:cNvSpPr txBox="1"/>
          <p:nvPr/>
        </p:nvSpPr>
        <p:spPr>
          <a:xfrm>
            <a:off x="356895" y="981783"/>
            <a:ext cx="11075437" cy="369332"/>
          </a:xfrm>
          <a:prstGeom prst="rect">
            <a:avLst/>
          </a:prstGeom>
          <a:noFill/>
        </p:spPr>
        <p:txBody>
          <a:bodyPr wrap="square" rtlCol="0">
            <a:spAutoFit/>
          </a:bodyPr>
          <a:lstStyle/>
          <a:p>
            <a:pPr algn="ctr"/>
            <a:r>
              <a:rPr lang="en-US" dirty="0">
                <a:hlinkClick r:id="rId5"/>
              </a:rPr>
              <a:t>https://github.com/SRIT-CSE/IOT-RFID.git</a:t>
            </a:r>
            <a:endParaRPr lang="en-US" dirty="0"/>
          </a:p>
        </p:txBody>
      </p:sp>
      <p:sp>
        <p:nvSpPr>
          <p:cNvPr id="7" name="TextBox 6"/>
          <p:cNvSpPr txBox="1"/>
          <p:nvPr/>
        </p:nvSpPr>
        <p:spPr>
          <a:xfrm>
            <a:off x="1117341" y="899115"/>
            <a:ext cx="2827175" cy="523220"/>
          </a:xfrm>
          <a:prstGeom prst="rect">
            <a:avLst/>
          </a:prstGeom>
          <a:noFill/>
        </p:spPr>
        <p:txBody>
          <a:bodyPr wrap="square" rtlCol="0">
            <a:spAutoFit/>
          </a:bodyPr>
          <a:lstStyle/>
          <a:p>
            <a:r>
              <a:rPr lang="en-IN" dirty="0"/>
              <a:t>          </a:t>
            </a:r>
            <a:r>
              <a:rPr lang="en-IN" sz="2800" dirty="0">
                <a:latin typeface="Times New Roman" pitchFamily="18" charset="0"/>
                <a:cs typeface="Times New Roman" pitchFamily="18" charset="0"/>
              </a:rPr>
              <a:t>Github link:</a:t>
            </a:r>
            <a:endParaRPr lang="en-US" sz="2800" dirty="0">
              <a:latin typeface="Times New Roman" pitchFamily="18" charset="0"/>
              <a:cs typeface="Times New Roman" pitchFamily="18" charset="0"/>
            </a:endParaRPr>
          </a:p>
        </p:txBody>
      </p:sp>
      <p:sp>
        <p:nvSpPr>
          <p:cNvPr id="8" name="PlaceHolder 1"/>
          <p:cNvSpPr txBox="1">
            <a:spLocks/>
          </p:cNvSpPr>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1" normalizeH="0" baseline="0" noProof="0" dirty="0">
                <a:ln>
                  <a:noFill/>
                </a:ln>
                <a:solidFill>
                  <a:srgbClr val="FFFFFF"/>
                </a:solidFill>
                <a:effectLst/>
                <a:uLnTx/>
                <a:uFillTx/>
                <a:latin typeface="Times New Roman"/>
                <a:ea typeface="+mj-ea"/>
                <a:cs typeface="+mj-cs"/>
              </a:rPr>
              <a:t> Github</a:t>
            </a:r>
            <a:r>
              <a:rPr kumimoji="0" lang="en-IN" sz="4400" b="0" i="0" u="none" strike="noStrike" kern="1200" cap="none" spc="-1" normalizeH="0" noProof="0" dirty="0">
                <a:ln>
                  <a:noFill/>
                </a:ln>
                <a:solidFill>
                  <a:srgbClr val="FFFFFF"/>
                </a:solidFill>
                <a:effectLst/>
                <a:uLnTx/>
                <a:uFillTx/>
                <a:latin typeface="Times New Roman"/>
                <a:ea typeface="+mj-ea"/>
                <a:cs typeface="+mj-cs"/>
              </a:rPr>
              <a:t> Dashboards of each student</a:t>
            </a:r>
            <a:endParaRPr kumimoji="0" lang="en-US" sz="4400" b="0" i="0" u="none" strike="noStrike" kern="1200" cap="none" spc="-1" normalizeH="0" baseline="0" noProof="0" dirty="0">
              <a:ln>
                <a:noFill/>
              </a:ln>
              <a:solidFill>
                <a:srgbClr val="000000"/>
              </a:solidFill>
              <a:effectLst/>
              <a:uLnTx/>
              <a:uFillTx/>
              <a:latin typeface="Calibri"/>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dirty="0">
                <a:solidFill>
                  <a:srgbClr val="FF6600"/>
                </a:solidFill>
                <a:latin typeface="Times New Roman"/>
                <a:ea typeface="Calibri"/>
              </a:rPr>
              <a:t>Any Queries?</a:t>
            </a:r>
            <a:endParaRPr lang="en-IN" sz="9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240" y="220728"/>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r>
              <a:rPr lang="en-US" spc="-1" dirty="0">
                <a:solidFill>
                  <a:srgbClr val="FFFFFF"/>
                </a:solidFill>
                <a:latin typeface="Times New Roman"/>
              </a:rPr>
              <a:t>Abstract</a:t>
            </a:r>
          </a:p>
        </p:txBody>
      </p:sp>
      <p:sp>
        <p:nvSpPr>
          <p:cNvPr id="100" name="PlaceHolder 2"/>
          <p:cNvSpPr>
            <a:spLocks noGrp="1"/>
          </p:cNvSpPr>
          <p:nvPr>
            <p:ph/>
          </p:nvPr>
        </p:nvSpPr>
        <p:spPr>
          <a:xfrm>
            <a:off x="206580" y="1238565"/>
            <a:ext cx="11778840" cy="5303521"/>
          </a:xfrm>
          <a:prstGeom prst="rect">
            <a:avLst/>
          </a:prstGeom>
          <a:noFill/>
          <a:ln w="0">
            <a:noFill/>
          </a:ln>
        </p:spPr>
        <p:txBody>
          <a:bodyPr anchor="t">
            <a:noAutofit/>
          </a:bodyPr>
          <a:lstStyle/>
          <a:p>
            <a:pPr algn="just">
              <a:spcBef>
                <a:spcPts val="1001"/>
              </a:spcBef>
              <a:buNone/>
            </a:pPr>
            <a:r>
              <a:rPr lang="en-US" dirty="0">
                <a:latin typeface="Times New Roman" pitchFamily="18" charset="0"/>
                <a:cs typeface="Times New Roman" pitchFamily="18" charset="0"/>
              </a:rPr>
              <a:t>        One of the major challenges the agriculture sector facing today is lack of Direct Supply Chain between Farmers and Buyers. The involvement of multiple intermediaries adds high costs and reduces profit for the farmers. In the end, farmers are left with minimal income, and users may not get quality products.</a:t>
            </a:r>
          </a:p>
          <a:p>
            <a:pPr algn="just">
              <a:spcBef>
                <a:spcPts val="1001"/>
              </a:spcBef>
              <a:buNone/>
            </a:pPr>
            <a:r>
              <a:rPr lang="en-US" dirty="0">
                <a:latin typeface="Times New Roman" pitchFamily="18" charset="0"/>
                <a:cs typeface="Times New Roman" pitchFamily="18" charset="0"/>
              </a:rPr>
              <a:t>       The idea is to develop a portal which establish Direct Marketing channel between Farmers and Buyers using IoT technology. Through this portal, The farmers can sell their products in a more transparent manner. </a:t>
            </a:r>
            <a:r>
              <a:rPr lang="en-IN" dirty="0">
                <a:latin typeface="Times New Roman" pitchFamily="18" charset="0"/>
                <a:cs typeface="Times New Roman" pitchFamily="18" charset="0"/>
              </a:rPr>
              <a:t>Block chain is a revolutionary technology, capable of ensuring commodity traceability in agriculture and in food supply chains.</a:t>
            </a:r>
            <a:r>
              <a:rPr lang="en-US" dirty="0">
                <a:latin typeface="Times New Roman" pitchFamily="18" charset="0"/>
                <a:cs typeface="Times New Roman" pitchFamily="18" charset="0"/>
              </a:rPr>
              <a:t>This system ensures security through the decentralized structure, thereby reducing the risk of fraudulent activities by intermediaries.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Enhancing Agricultural Supply Chain Efficiency by reducing fradulence risk through IoT and Blockchain Technology.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current agricultural supply chain processes suffer from various inefficiencies and vulnerabilities that hinder the growth and sustainability of the ecosystem. </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traditional centralized systems used in the supply chain fail to provide a clear and reliable record of product quality, origin, and movement. </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This lack of transparency leads to dissatisfaction among consumers and affects the overall credibility of the agricultural industry.</a:t>
            </a: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40" y="260215"/>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Objectives of Project</a:t>
            </a:r>
            <a:endParaRPr lang="en-US" sz="4400" b="0" strike="noStrike" spc="-1" dirty="0">
              <a:solidFill>
                <a:srgbClr val="000000"/>
              </a:solidFill>
              <a:latin typeface="Calibri"/>
            </a:endParaRPr>
          </a:p>
        </p:txBody>
      </p:sp>
      <p:sp>
        <p:nvSpPr>
          <p:cNvPr id="104" name="PlaceHolder 2"/>
          <p:cNvSpPr>
            <a:spLocks noGrp="1"/>
          </p:cNvSpPr>
          <p:nvPr>
            <p:ph/>
          </p:nvPr>
        </p:nvSpPr>
        <p:spPr>
          <a:xfrm>
            <a:off x="163773" y="805733"/>
            <a:ext cx="11778840" cy="5394600"/>
          </a:xfrm>
          <a:prstGeom prst="rect">
            <a:avLst/>
          </a:prstGeom>
          <a:noFill/>
          <a:ln w="0">
            <a:noFill/>
          </a:ln>
        </p:spPr>
        <p:txBody>
          <a:bodyPr anchor="t">
            <a:normAutofit/>
          </a:bodyPr>
          <a:lstStyle/>
          <a:p>
            <a:pPr algn="just">
              <a:spcBef>
                <a:spcPts val="1001"/>
              </a:spcBef>
              <a:buNone/>
              <a:tabLst>
                <a:tab pos="0" algn="l"/>
              </a:tabLst>
            </a:pPr>
            <a:endParaRPr lang="en-IN" dirty="0">
              <a:latin typeface="Times New Roman" pitchFamily="18" charset="0"/>
              <a:cs typeface="Times New Roman" pitchFamily="18" charset="0"/>
            </a:endParaRPr>
          </a:p>
          <a:p>
            <a:pPr algn="just">
              <a:spcBef>
                <a:spcPts val="1001"/>
              </a:spcBef>
              <a:tabLst>
                <a:tab pos="0" algn="l"/>
              </a:tabLst>
            </a:pPr>
            <a:r>
              <a:rPr lang="en-IN" dirty="0">
                <a:latin typeface="Times New Roman" pitchFamily="18" charset="0"/>
                <a:cs typeface="Times New Roman" pitchFamily="18" charset="0"/>
              </a:rPr>
              <a:t>To help farmers to </a:t>
            </a:r>
            <a:r>
              <a:rPr lang="en-US" dirty="0">
                <a:latin typeface="Times New Roman" pitchFamily="18" charset="0"/>
                <a:cs typeface="Times New Roman" pitchFamily="18" charset="0"/>
              </a:rPr>
              <a:t>sell their products in a direct and transparent manner by eliminating intermediaries.</a:t>
            </a:r>
          </a:p>
          <a:p>
            <a:pPr algn="just">
              <a:spcBef>
                <a:spcPts val="1001"/>
              </a:spcBef>
              <a:tabLst>
                <a:tab pos="0" algn="l"/>
              </a:tabLst>
            </a:pPr>
            <a:r>
              <a:rPr lang="en-US" dirty="0">
                <a:latin typeface="Times New Roman" pitchFamily="18" charset="0"/>
                <a:cs typeface="Times New Roman" pitchFamily="18" charset="0"/>
              </a:rPr>
              <a:t>To empower farmers by giving awareness on the markets. This helps them in  taking better decisions and  enhancing their profitability.</a:t>
            </a:r>
            <a:endParaRPr lang="en-US" sz="2800" b="0" strike="noStrike" spc="-1" dirty="0">
              <a:solidFill>
                <a:srgbClr val="000000"/>
              </a:solidFill>
              <a:latin typeface="Times New Roman" pitchFamily="18" charset="0"/>
              <a:cs typeface="Times New Roman" pitchFamily="18" charset="0"/>
            </a:endParaRPr>
          </a:p>
          <a:p>
            <a:pPr algn="just">
              <a:spcBef>
                <a:spcPts val="1001"/>
              </a:spcBef>
              <a:buNone/>
              <a:tabLst>
                <a:tab pos="0" algn="l"/>
              </a:tabLst>
            </a:pP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trike="noStrike" spc="-1" dirty="0">
                <a:solidFill>
                  <a:schemeClr val="bg1"/>
                </a:solidFill>
                <a:latin typeface="Times New Roman"/>
              </a:rPr>
              <a:t>Literature</a:t>
            </a:r>
            <a:r>
              <a:rPr lang="en-US" strike="noStrike" spc="-1" dirty="0">
                <a:solidFill>
                  <a:srgbClr val="000000"/>
                </a:solidFill>
                <a:latin typeface="Times New Roman"/>
              </a:rPr>
              <a:t> </a:t>
            </a:r>
            <a:r>
              <a:rPr lang="en-US" strike="noStrike" spc="-1" dirty="0">
                <a:solidFill>
                  <a:schemeClr val="bg1"/>
                </a:solidFill>
                <a:latin typeface="Times New Roman"/>
              </a:rPr>
              <a:t>survey</a:t>
            </a:r>
            <a:r>
              <a:rPr lang="en-US" strike="noStrike" spc="-1" dirty="0">
                <a:solidFill>
                  <a:srgbClr val="000000"/>
                </a:solidFill>
                <a:latin typeface="Times New Roman"/>
              </a:rPr>
              <a:t> </a:t>
            </a:r>
            <a:r>
              <a:rPr lang="en-US" strike="noStrike" spc="-1" dirty="0">
                <a:solidFill>
                  <a:schemeClr val="bg1"/>
                </a:solidFill>
                <a:latin typeface="Times New Roman"/>
              </a:rPr>
              <a:t>for</a:t>
            </a:r>
            <a:r>
              <a:rPr lang="en-US" strike="noStrike" spc="-1" dirty="0">
                <a:solidFill>
                  <a:srgbClr val="000000"/>
                </a:solidFill>
                <a:latin typeface="Times New Roman"/>
              </a:rPr>
              <a:t> </a:t>
            </a:r>
            <a:r>
              <a:rPr lang="en-US" spc="-1" dirty="0">
                <a:solidFill>
                  <a:schemeClr val="bg1"/>
                </a:solidFill>
                <a:latin typeface="Times New Roman"/>
              </a:rPr>
              <a:t>f</a:t>
            </a:r>
            <a:r>
              <a:rPr lang="en-US" strike="noStrike" spc="-1" dirty="0">
                <a:solidFill>
                  <a:schemeClr val="bg1"/>
                </a:solidFill>
                <a:latin typeface="Times New Roman"/>
              </a:rPr>
              <a:t>irst</a:t>
            </a:r>
            <a:r>
              <a:rPr lang="en-US" strike="noStrike" spc="-1" dirty="0">
                <a:solidFill>
                  <a:srgbClr val="000000"/>
                </a:solidFill>
                <a:latin typeface="Times New Roman"/>
              </a:rPr>
              <a:t> </a:t>
            </a:r>
            <a:r>
              <a:rPr lang="en-US" strike="noStrike" spc="-1" dirty="0">
                <a:solidFill>
                  <a:schemeClr val="bg1"/>
                </a:solidFill>
                <a:latin typeface="Times New Roman"/>
              </a:rPr>
              <a:t>objective</a:t>
            </a:r>
            <a:r>
              <a:rPr lang="en-US" strike="noStrike" spc="-1" dirty="0">
                <a:solidFill>
                  <a:srgbClr val="000000"/>
                </a:solidFill>
                <a:latin typeface="Times New Roman"/>
              </a:rPr>
              <a:t> </a:t>
            </a:r>
            <a:endParaRPr lang="en-US"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traditional supply chains are centralized and they depend on a third party for trading. These centralized systems lack transparency, accountability and auditability. At the same time, consumers are now more interested in food product quality.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The traceability of Agriculture food supply chain management is important to ensure the food safety. It also increases the customer satisfaction and peer-to-peer productivity. </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centralized data storage makes it more difficult to assure quality, rate and origin of the products. So we are in need of a decentralized system where transparency is available which makes people from the producers to consumers satisfaction.</a:t>
            </a: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Literature</a:t>
            </a:r>
            <a:r>
              <a:rPr lang="en-US" b="0" strike="noStrike" spc="-1" dirty="0">
                <a:solidFill>
                  <a:srgbClr val="000000"/>
                </a:solidFill>
                <a:latin typeface="Times New Roman"/>
              </a:rPr>
              <a:t> </a:t>
            </a:r>
            <a:r>
              <a:rPr lang="en-US" b="0" strike="noStrike" spc="-1" dirty="0">
                <a:solidFill>
                  <a:schemeClr val="bg1"/>
                </a:solidFill>
                <a:latin typeface="Times New Roman"/>
              </a:rPr>
              <a:t>survey</a:t>
            </a:r>
            <a:r>
              <a:rPr lang="en-US" b="0" strike="noStrike" spc="-1" dirty="0">
                <a:solidFill>
                  <a:srgbClr val="000000"/>
                </a:solidFill>
                <a:latin typeface="Times New Roman"/>
              </a:rPr>
              <a:t> </a:t>
            </a:r>
            <a:r>
              <a:rPr lang="en-US" b="0" strike="noStrike" spc="-1" dirty="0">
                <a:solidFill>
                  <a:schemeClr val="bg1"/>
                </a:solidFill>
                <a:latin typeface="Times New Roman"/>
              </a:rPr>
              <a:t>for</a:t>
            </a:r>
            <a:r>
              <a:rPr lang="en-US" b="0" strike="noStrike" spc="-1" dirty="0">
                <a:solidFill>
                  <a:srgbClr val="000000"/>
                </a:solidFill>
                <a:latin typeface="Times New Roman"/>
              </a:rPr>
              <a:t> </a:t>
            </a:r>
            <a:r>
              <a:rPr lang="en-US" b="0" strike="noStrike" spc="-1" dirty="0">
                <a:solidFill>
                  <a:schemeClr val="bg1"/>
                </a:solidFill>
                <a:latin typeface="Times New Roman"/>
              </a:rPr>
              <a:t>second</a:t>
            </a:r>
            <a:r>
              <a:rPr lang="en-US" b="0" strike="noStrike" spc="-1" dirty="0">
                <a:solidFill>
                  <a:srgbClr val="000000"/>
                </a:solidFill>
                <a:latin typeface="Times New Roman"/>
              </a:rPr>
              <a:t> </a:t>
            </a:r>
            <a:r>
              <a:rPr lang="en-US" b="0" strike="noStrike" spc="-1" dirty="0">
                <a:solidFill>
                  <a:schemeClr val="bg1"/>
                </a:solidFill>
                <a:latin typeface="Times New Roman"/>
              </a:rPr>
              <a:t>objective</a:t>
            </a:r>
            <a:r>
              <a:rPr lang="en-US" b="0" strike="noStrike" spc="-1" dirty="0">
                <a:solidFill>
                  <a:srgbClr val="000000"/>
                </a:solidFill>
                <a:latin typeface="Times New Roman"/>
              </a:rPr>
              <a:t> </a:t>
            </a:r>
            <a:endParaRPr lang="en-US" b="0" strike="noStrike" spc="-1" dirty="0">
              <a:solidFill>
                <a:srgbClr val="000000"/>
              </a:solidFill>
              <a:latin typeface="Calibri"/>
            </a:endParaRPr>
          </a:p>
        </p:txBody>
      </p:sp>
      <p:sp>
        <p:nvSpPr>
          <p:cNvPr id="108" name="PlaceHolder 2"/>
          <p:cNvSpPr>
            <a:spLocks noGrp="1"/>
          </p:cNvSpPr>
          <p:nvPr>
            <p:ph/>
          </p:nvPr>
        </p:nvSpPr>
        <p:spPr>
          <a:xfrm>
            <a:off x="199440" y="947521"/>
            <a:ext cx="11778840" cy="5677560"/>
          </a:xfrm>
          <a:prstGeom prst="rect">
            <a:avLst/>
          </a:prstGeom>
          <a:noFill/>
          <a:ln w="0">
            <a:noFill/>
          </a:ln>
        </p:spPr>
        <p:txBody>
          <a:bodyPr anchor="t">
            <a:normAutofit/>
          </a:bodyPr>
          <a:lstStyle/>
          <a:p>
            <a:pPr marL="457200" indent="-457200" algn="just">
              <a:spcBef>
                <a:spcPts val="1001"/>
              </a:spcBef>
              <a:buClr>
                <a:srgbClr val="000000"/>
              </a:buClr>
              <a:buFont typeface="Wingdings" pitchFamily="2" charset="2"/>
              <a:buChar char="Ø"/>
            </a:pPr>
            <a:r>
              <a:rPr lang="en-US" sz="3000" dirty="0">
                <a:latin typeface="Times New Roman" pitchFamily="18" charset="0"/>
                <a:cs typeface="Times New Roman" pitchFamily="18" charset="0"/>
              </a:rPr>
              <a:t>Farmers lack of awareness about market prices affects their ability to negotiate effectively with intermediaries and buyers, often leading to lower income for their produce.</a:t>
            </a:r>
          </a:p>
          <a:p>
            <a:pPr marL="457200" indent="-457200" algn="just">
              <a:spcBef>
                <a:spcPts val="1001"/>
              </a:spcBef>
              <a:buClr>
                <a:srgbClr val="000000"/>
              </a:buClr>
              <a:buFont typeface="Wingdings" pitchFamily="2" charset="2"/>
              <a:buChar char="Ø"/>
            </a:pPr>
            <a:r>
              <a:rPr lang="en-US" sz="3000" dirty="0">
                <a:latin typeface="Times New Roman" pitchFamily="18" charset="0"/>
                <a:cs typeface="Times New Roman" pitchFamily="18" charset="0"/>
              </a:rPr>
              <a:t>Blockchain’s transparent and immutable nature can enable farmers to have transparent visibility into transaction history, ensuring fair pricing and reducing the risk of fraud.</a:t>
            </a:r>
          </a:p>
          <a:p>
            <a:pPr marL="457200" indent="-457200" algn="just">
              <a:spcBef>
                <a:spcPts val="1001"/>
              </a:spcBef>
              <a:buClr>
                <a:srgbClr val="000000"/>
              </a:buClr>
              <a:buFont typeface="Wingdings" pitchFamily="2" charset="2"/>
              <a:buChar char="Ø"/>
            </a:pPr>
            <a:r>
              <a:rPr lang="en-US" sz="3000" dirty="0">
                <a:latin typeface="Times New Roman" pitchFamily="18" charset="0"/>
                <a:cs typeface="Times New Roman" pitchFamily="18" charset="0"/>
              </a:rPr>
              <a:t>The agricultural blockchain solution can reshape farmer-consumer-intermediary dynamics, transforming the industry.</a:t>
            </a:r>
          </a:p>
          <a:p>
            <a:pPr marL="514350" indent="-514350" algn="just">
              <a:spcBef>
                <a:spcPts val="1001"/>
              </a:spcBef>
              <a:buClr>
                <a:srgbClr val="000000"/>
              </a:buClr>
              <a:buFont typeface="Wingdings" pitchFamily="2" charset="2"/>
              <a:buChar char="Ø"/>
            </a:pPr>
            <a:r>
              <a:rPr lang="en-IN" sz="3000" dirty="0">
                <a:latin typeface="Times New Roman" pitchFamily="18" charset="0"/>
                <a:cs typeface="Times New Roman" pitchFamily="18" charset="0"/>
              </a:rPr>
              <a:t>The interface is developed for buyers to access the farmer’s details and process transactions and vice versa.</a:t>
            </a:r>
            <a:r>
              <a:rPr lang="en-US" sz="3000" b="0" strike="noStrike" spc="-1" dirty="0">
                <a:solidFill>
                  <a:srgbClr val="000000"/>
                </a:solidFill>
                <a:latin typeface="Times New Roman" pitchFamily="18" charset="0"/>
                <a:cs typeface="Times New Roman" pitchFamily="18" charset="0"/>
              </a:rPr>
              <a:t>         </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213900" y="1025279"/>
            <a:ext cx="11763960" cy="5419064"/>
          </a:xfrm>
          <a:prstGeom prst="rect">
            <a:avLst/>
          </a:prstGeom>
          <a:noFill/>
          <a:ln w="12600">
            <a:noFill/>
            <a:miter/>
          </a:ln>
        </p:spPr>
        <p:txBody>
          <a:bodyPr anchor="t">
            <a:normAutofit/>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proposed system provides a direct selling from farmer to buyer.</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This system contains a IoT device. Every farmer has unique RFID tags so identifying the farmer is easy. When farmer enter the selling place with their products, the government officers fetch the details of the farmers using RFID reader and also the details of farmer are  updated in webpage. The weight sensor is used to measure the weight of the products. </a:t>
            </a:r>
            <a:endParaRPr lang="en-IN" dirty="0"/>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Block chain is a distributed database containing all networked transactions. Each part  of  this  database is a  “block”, a block with a connection to the previous block is added to the block chain in a linear and sequential order.</a:t>
            </a:r>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Public blockchain is one where data and transactions are visible to all participants. This promotes transparency and reduces the risk of fraud,</a:t>
            </a:r>
            <a:endParaRPr lang="en-US" dirty="0">
              <a:latin typeface="Times New Roman" pitchFamily="18" charset="0"/>
              <a:cs typeface="Times New Roman" pitchFamily="18" charset="0"/>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Proposed System</a:t>
            </a:r>
            <a:endParaRPr lang="en-US" sz="4400" b="0" strike="noStrike" spc="-1" dirty="0">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35271" y="1208314"/>
            <a:ext cx="11921218" cy="4234543"/>
          </a:xfrm>
          <a:prstGeom prst="rect">
            <a:avLst/>
          </a:prstGeom>
          <a:noFill/>
          <a:ln w="0">
            <a:noFill/>
          </a:ln>
        </p:spPr>
        <p:txBody>
          <a:bodyPr anchor="ctr">
            <a:noAutofit/>
          </a:bodyPr>
          <a:lstStyle/>
          <a:p>
            <a:pPr algn="just">
              <a:spcBef>
                <a:spcPts val="1001"/>
              </a:spcBef>
              <a:tabLst>
                <a:tab pos="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[1].Shivendra,Chiranjeevi,K.,Tipathi,M.K.,&amp;</a:t>
            </a:r>
            <a:r>
              <a:rPr lang="en-US" sz="2800" kern="100" dirty="0" err="1">
                <a:effectLst/>
                <a:latin typeface="Times New Roman" panose="02020603050405020304" pitchFamily="18" charset="0"/>
                <a:ea typeface="Calibri" panose="020F0502020204030204" pitchFamily="34" charset="0"/>
                <a:cs typeface="Times New Roman" panose="02020603050405020304" pitchFamily="18" charset="0"/>
              </a:rPr>
              <a:t>Maktedar</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hlinkClick r:id="rId3"/>
              </a:rPr>
              <a:t>“</a:t>
            </a:r>
            <a:r>
              <a:rPr lang="en-US" kern="100" dirty="0">
                <a:latin typeface="Times New Roman" panose="02020603050405020304" pitchFamily="18" charset="0"/>
                <a:ea typeface="Calibri" panose="020F0502020204030204" pitchFamily="34" charset="0"/>
                <a:cs typeface="Times New Roman" panose="02020603050405020304" pitchFamily="18" charset="0"/>
                <a:hlinkClick r:id="rId3"/>
              </a:rPr>
              <a:t>Blockchain Technology     in Agriculture Product Supply Chain</a:t>
            </a:r>
            <a:r>
              <a:rPr lang="en-US" kern="100" dirty="0">
                <a:latin typeface="Times New Roman" panose="02020603050405020304" pitchFamily="18" charset="0"/>
                <a:ea typeface="Calibri" panose="020F0502020204030204" pitchFamily="34" charset="0"/>
                <a:cs typeface="Times New Roman" panose="02020603050405020304" pitchFamily="18" charset="0"/>
              </a:rPr>
              <a:t>”.</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001"/>
              </a:spcBef>
              <a:tabLst>
                <a:tab pos="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pc="-1"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itchFamily="18" charset="0"/>
              </a:rPr>
              <a:t>K. Salah N. Nizamuddin R. Jayaraman and M. Omar, "</a:t>
            </a:r>
            <a:r>
              <a:rPr lang="en-US" dirty="0">
                <a:latin typeface="Times New Roman" panose="02020603050405020304" pitchFamily="18" charset="0"/>
                <a:cs typeface="Times New Roman" pitchFamily="18" charset="0"/>
                <a:hlinkClick r:id="rId4"/>
              </a:rPr>
              <a:t>Blockchain-based soyabean traceability in agricultural supply chain</a:t>
            </a:r>
            <a:r>
              <a:rPr lang="en-US" dirty="0">
                <a:latin typeface="Times New Roman" panose="02020603050405020304" pitchFamily="18" charset="0"/>
                <a:cs typeface="Times New Roman" pitchFamily="18" charset="0"/>
              </a:rPr>
              <a:t>" IEEE Access vol. 7 pp. 73295-73305 2019.</a:t>
            </a:r>
            <a:endParaRPr lang="en-IN" spc="-1" dirty="0">
              <a:solidFill>
                <a:srgbClr val="000000"/>
              </a:solidFill>
              <a:latin typeface="Times New Roman" panose="02020603050405020304" pitchFamily="18" charset="0"/>
              <a:cs typeface="Times New Roman" pitchFamily="18" charset="0"/>
            </a:endParaRPr>
          </a:p>
          <a:p>
            <a:pPr algn="just">
              <a:spcBef>
                <a:spcPts val="1001"/>
              </a:spcBef>
              <a:tabLst>
                <a:tab pos="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[3] ---</a:t>
            </a:r>
          </a:p>
          <a:p>
            <a:pPr algn="just">
              <a:spcBef>
                <a:spcPts val="1001"/>
              </a:spcBef>
              <a:tabLst>
                <a:tab pos="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[4] ---</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2676</TotalTime>
  <Words>889</Words>
  <Application>Microsoft Office PowerPoint</Application>
  <PresentationFormat>Widescreen</PresentationFormat>
  <Paragraphs>76</Paragraphs>
  <Slides>11</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Charan MC; Pranav</dc:creator>
  <cp:lastModifiedBy>Charan MC</cp:lastModifiedBy>
  <cp:revision>207</cp:revision>
  <dcterms:created xsi:type="dcterms:W3CDTF">2019-06-11T05:35:00Z</dcterms:created>
  <dcterms:modified xsi:type="dcterms:W3CDTF">2023-08-16T06:52:35Z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