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260" r:id="rId6"/>
    <p:sldId id="261" r:id="rId7"/>
    <p:sldId id="282" r:id="rId8"/>
    <p:sldId id="271" r:id="rId9"/>
    <p:sldId id="262" r:id="rId10"/>
    <p:sldId id="272" r:id="rId11"/>
    <p:sldId id="273" r:id="rId12"/>
    <p:sldId id="269" r:id="rId13"/>
    <p:sldId id="263" r:id="rId14"/>
    <p:sldId id="264" r:id="rId15"/>
    <p:sldId id="276" r:id="rId16"/>
    <p:sldId id="277" r:id="rId17"/>
    <p:sldId id="278" r:id="rId18"/>
    <p:sldId id="279" r:id="rId19"/>
    <p:sldId id="280" r:id="rId20"/>
    <p:sldId id="265" r:id="rId21"/>
    <p:sldId id="281" r:id="rId22"/>
    <p:sldId id="268" r:id="rId2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han Karthick" initials="RK" lastIdx="1" clrIdx="0">
    <p:extLst>
      <p:ext uri="{19B8F6BF-5375-455C-9EA6-DF929625EA0E}">
        <p15:presenceInfo xmlns:p15="http://schemas.microsoft.com/office/powerpoint/2012/main" userId="b0de57e5766f75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5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madha B" userId="db601cd0d613c315" providerId="LiveId" clId="{8C8D25B0-8108-4F69-B335-C7CBAD1D45FD}"/>
    <pc:docChg chg="custSel modSld">
      <pc:chgData name="Narmadha B" userId="db601cd0d613c315" providerId="LiveId" clId="{8C8D25B0-8108-4F69-B335-C7CBAD1D45FD}" dt="2024-09-10T11:33:41.972" v="13" actId="14100"/>
      <pc:docMkLst>
        <pc:docMk/>
      </pc:docMkLst>
      <pc:sldChg chg="modSp mod">
        <pc:chgData name="Narmadha B" userId="db601cd0d613c315" providerId="LiveId" clId="{8C8D25B0-8108-4F69-B335-C7CBAD1D45FD}" dt="2024-09-10T11:07:55.224" v="3" actId="20577"/>
        <pc:sldMkLst>
          <pc:docMk/>
          <pc:sldMk cId="0" sldId="256"/>
        </pc:sldMkLst>
        <pc:spChg chg="mod">
          <ac:chgData name="Narmadha B" userId="db601cd0d613c315" providerId="LiveId" clId="{8C8D25B0-8108-4F69-B335-C7CBAD1D45FD}" dt="2024-09-10T11:07:55.224" v="3" actId="20577"/>
          <ac:spMkLst>
            <pc:docMk/>
            <pc:sldMk cId="0" sldId="256"/>
            <ac:spMk id="10" creationId="{2929C19A-9F7D-4E72-450A-6E9D02AF791A}"/>
          </ac:spMkLst>
        </pc:spChg>
      </pc:sldChg>
      <pc:sldChg chg="addSp delSp modSp mod">
        <pc:chgData name="Narmadha B" userId="db601cd0d613c315" providerId="LiveId" clId="{8C8D25B0-8108-4F69-B335-C7CBAD1D45FD}" dt="2024-09-10T11:33:12.083" v="10" actId="14100"/>
        <pc:sldMkLst>
          <pc:docMk/>
          <pc:sldMk cId="0" sldId="265"/>
        </pc:sldMkLst>
        <pc:graphicFrameChg chg="add del mod">
          <ac:chgData name="Narmadha B" userId="db601cd0d613c315" providerId="LiveId" clId="{8C8D25B0-8108-4F69-B335-C7CBAD1D45FD}" dt="2024-09-10T11:33:04.790" v="8" actId="21"/>
          <ac:graphicFrameMkLst>
            <pc:docMk/>
            <pc:sldMk cId="0" sldId="265"/>
            <ac:graphicFrameMk id="2" creationId="{CE8DA48E-4DA2-A295-6BEC-2F87A9A47E57}"/>
          </ac:graphicFrameMkLst>
        </pc:graphicFrameChg>
        <pc:graphicFrameChg chg="add mod">
          <ac:chgData name="Narmadha B" userId="db601cd0d613c315" providerId="LiveId" clId="{8C8D25B0-8108-4F69-B335-C7CBAD1D45FD}" dt="2024-09-10T11:33:12.083" v="10" actId="14100"/>
          <ac:graphicFrameMkLst>
            <pc:docMk/>
            <pc:sldMk cId="0" sldId="265"/>
            <ac:graphicFrameMk id="8" creationId="{6AAAF659-64F5-CC62-4983-A82F3737811D}"/>
          </ac:graphicFrameMkLst>
        </pc:graphicFrameChg>
      </pc:sldChg>
      <pc:sldChg chg="addSp modSp mod">
        <pc:chgData name="Narmadha B" userId="db601cd0d613c315" providerId="LiveId" clId="{8C8D25B0-8108-4F69-B335-C7CBAD1D45FD}" dt="2024-09-10T11:33:41.972" v="13" actId="14100"/>
        <pc:sldMkLst>
          <pc:docMk/>
          <pc:sldMk cId="2445008379" sldId="281"/>
        </pc:sldMkLst>
        <pc:graphicFrameChg chg="add mod">
          <ac:chgData name="Narmadha B" userId="db601cd0d613c315" providerId="LiveId" clId="{8C8D25B0-8108-4F69-B335-C7CBAD1D45FD}" dt="2024-09-10T11:33:41.972" v="13" actId="14100"/>
          <ac:graphicFrameMkLst>
            <pc:docMk/>
            <pc:sldMk cId="2445008379" sldId="281"/>
            <ac:graphicFrameMk id="2" creationId="{86B3C633-C157-ADA2-2021-101BF31E0D61}"/>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db601cd0d613c315/Documents/SRIVARTHINI%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db601cd0d613c315/Documents/SRIVARTHINI%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[SRIVARTHINI EXCEL.xlsx]Sheet1!PivotTable1</c:name>
    <c:fmtId val="8"/>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w="25400">
            <a:solidFill>
              <a:schemeClr val="lt1"/>
            </a:solidFill>
          </a:ln>
          <a:effectLst/>
          <a:sp3d contourW="25400">
            <a:contourClr>
              <a:schemeClr val="lt1"/>
            </a:contourClr>
          </a:sp3d>
        </c:spP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
        <c:idx val="132"/>
        <c:spPr>
          <a:solidFill>
            <a:schemeClr val="accent1"/>
          </a:solidFill>
          <a:ln w="25400">
            <a:solidFill>
              <a:schemeClr val="lt1"/>
            </a:solidFill>
          </a:ln>
          <a:effectLst/>
          <a:sp3d contourW="25400">
            <a:contourClr>
              <a:schemeClr val="lt1"/>
            </a:contourClr>
          </a:sp3d>
        </c:spPr>
      </c:pivotFmt>
      <c:pivotFmt>
        <c:idx val="13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4"/>
        <c:spPr>
          <a:solidFill>
            <a:schemeClr val="accent1"/>
          </a:solidFill>
          <a:ln w="25400">
            <a:solidFill>
              <a:schemeClr val="lt1"/>
            </a:solidFill>
          </a:ln>
          <a:effectLst/>
          <a:sp3d contourW="25400">
            <a:contourClr>
              <a:schemeClr val="lt1"/>
            </a:contourClr>
          </a:sp3d>
        </c:spPr>
      </c:pivotFmt>
      <c:pivotFmt>
        <c:idx val="135"/>
        <c:spPr>
          <a:solidFill>
            <a:schemeClr val="accent1"/>
          </a:solidFill>
          <a:ln w="25400">
            <a:solidFill>
              <a:schemeClr val="lt1"/>
            </a:solidFill>
          </a:ln>
          <a:effectLst/>
          <a:sp3d contourW="25400">
            <a:contourClr>
              <a:schemeClr val="lt1"/>
            </a:contourClr>
          </a:sp3d>
        </c:spPr>
      </c:pivotFmt>
      <c:pivotFmt>
        <c:idx val="136"/>
        <c:spPr>
          <a:solidFill>
            <a:schemeClr val="accent1"/>
          </a:solidFill>
          <a:ln w="25400">
            <a:solidFill>
              <a:schemeClr val="lt1"/>
            </a:solidFill>
          </a:ln>
          <a:effectLst/>
          <a:sp3d contourW="25400">
            <a:contourClr>
              <a:schemeClr val="lt1"/>
            </a:contourClr>
          </a:sp3d>
        </c:spPr>
      </c:pivotFmt>
      <c:pivotFmt>
        <c:idx val="137"/>
        <c:spPr>
          <a:solidFill>
            <a:schemeClr val="accent1"/>
          </a:solidFill>
          <a:ln w="25400">
            <a:solidFill>
              <a:schemeClr val="lt1"/>
            </a:solidFill>
          </a:ln>
          <a:effectLst/>
          <a:sp3d contourW="25400">
            <a:contourClr>
              <a:schemeClr val="lt1"/>
            </a:contourClr>
          </a:sp3d>
        </c:spPr>
      </c:pivotFmt>
      <c:pivotFmt>
        <c:idx val="138"/>
        <c:spPr>
          <a:solidFill>
            <a:schemeClr val="accent1"/>
          </a:solidFill>
          <a:ln w="25400">
            <a:solidFill>
              <a:schemeClr val="lt1"/>
            </a:solidFill>
          </a:ln>
          <a:effectLst/>
          <a:sp3d contourW="25400">
            <a:contourClr>
              <a:schemeClr val="lt1"/>
            </a:contourClr>
          </a:sp3d>
        </c:spPr>
      </c:pivotFmt>
      <c:pivotFmt>
        <c:idx val="139"/>
        <c:spPr>
          <a:solidFill>
            <a:schemeClr val="accent1"/>
          </a:solidFill>
          <a:ln w="25400">
            <a:solidFill>
              <a:schemeClr val="lt1"/>
            </a:solidFill>
          </a:ln>
          <a:effectLst/>
          <a:sp3d contourW="25400">
            <a:contourClr>
              <a:schemeClr val="lt1"/>
            </a:contourClr>
          </a:sp3d>
        </c:spPr>
      </c:pivotFmt>
      <c:pivotFmt>
        <c:idx val="14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1"/>
        <c:spPr>
          <a:solidFill>
            <a:schemeClr val="accent1"/>
          </a:solidFill>
          <a:ln w="25400">
            <a:solidFill>
              <a:schemeClr val="lt1"/>
            </a:solidFill>
          </a:ln>
          <a:effectLst/>
          <a:sp3d contourW="25400">
            <a:contourClr>
              <a:schemeClr val="lt1"/>
            </a:contourClr>
          </a:sp3d>
        </c:spPr>
      </c:pivotFmt>
      <c:pivotFmt>
        <c:idx val="142"/>
        <c:spPr>
          <a:solidFill>
            <a:schemeClr val="accent1"/>
          </a:solidFill>
          <a:ln w="25400">
            <a:solidFill>
              <a:schemeClr val="lt1"/>
            </a:solidFill>
          </a:ln>
          <a:effectLst/>
          <a:sp3d contourW="25400">
            <a:contourClr>
              <a:schemeClr val="lt1"/>
            </a:contourClr>
          </a:sp3d>
        </c:spPr>
      </c:pivotFmt>
      <c:pivotFmt>
        <c:idx val="143"/>
        <c:spPr>
          <a:solidFill>
            <a:schemeClr val="accent1"/>
          </a:solidFill>
          <a:ln w="25400">
            <a:solidFill>
              <a:schemeClr val="lt1"/>
            </a:solidFill>
          </a:ln>
          <a:effectLst/>
          <a:sp3d contourW="25400">
            <a:contourClr>
              <a:schemeClr val="lt1"/>
            </a:contourClr>
          </a:sp3d>
        </c:spPr>
      </c:pivotFmt>
      <c:pivotFmt>
        <c:idx val="144"/>
        <c:spPr>
          <a:solidFill>
            <a:schemeClr val="accent1"/>
          </a:solidFill>
          <a:ln w="25400">
            <a:solidFill>
              <a:schemeClr val="lt1"/>
            </a:solidFill>
          </a:ln>
          <a:effectLst/>
          <a:sp3d contourW="25400">
            <a:contourClr>
              <a:schemeClr val="lt1"/>
            </a:contourClr>
          </a:sp3d>
        </c:spPr>
      </c:pivotFmt>
      <c:pivotFmt>
        <c:idx val="145"/>
        <c:spPr>
          <a:solidFill>
            <a:schemeClr val="accent1"/>
          </a:solidFill>
          <a:ln w="25400">
            <a:solidFill>
              <a:schemeClr val="lt1"/>
            </a:solidFill>
          </a:ln>
          <a:effectLst/>
          <a:sp3d contourW="25400">
            <a:contourClr>
              <a:schemeClr val="lt1"/>
            </a:contourClr>
          </a:sp3d>
        </c:spPr>
      </c:pivotFmt>
      <c:pivotFmt>
        <c:idx val="146"/>
        <c:spPr>
          <a:solidFill>
            <a:schemeClr val="accent1"/>
          </a:solidFill>
          <a:ln w="25400">
            <a:solidFill>
              <a:schemeClr val="lt1"/>
            </a:solidFill>
          </a:ln>
          <a:effectLst/>
          <a:sp3d contourW="25400">
            <a:contourClr>
              <a:schemeClr val="lt1"/>
            </a:contourClr>
          </a:sp3d>
        </c:spPr>
      </c:pivotFmt>
      <c:pivotFmt>
        <c:idx val="14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8"/>
        <c:spPr>
          <a:solidFill>
            <a:schemeClr val="accent1"/>
          </a:solidFill>
          <a:ln w="25400">
            <a:solidFill>
              <a:schemeClr val="lt1"/>
            </a:solidFill>
          </a:ln>
          <a:effectLst/>
          <a:sp3d contourW="25400">
            <a:contourClr>
              <a:schemeClr val="lt1"/>
            </a:contourClr>
          </a:sp3d>
        </c:spPr>
      </c:pivotFmt>
      <c:pivotFmt>
        <c:idx val="149"/>
        <c:spPr>
          <a:solidFill>
            <a:schemeClr val="accent1"/>
          </a:solidFill>
          <a:ln w="25400">
            <a:solidFill>
              <a:schemeClr val="lt1"/>
            </a:solidFill>
          </a:ln>
          <a:effectLst/>
          <a:sp3d contourW="25400">
            <a:contourClr>
              <a:schemeClr val="lt1"/>
            </a:contourClr>
          </a:sp3d>
        </c:spPr>
      </c:pivotFmt>
      <c:pivotFmt>
        <c:idx val="150"/>
        <c:spPr>
          <a:solidFill>
            <a:schemeClr val="accent1"/>
          </a:solidFill>
          <a:ln w="25400">
            <a:solidFill>
              <a:schemeClr val="lt1"/>
            </a:solidFill>
          </a:ln>
          <a:effectLst/>
          <a:sp3d contourW="25400">
            <a:contourClr>
              <a:schemeClr val="lt1"/>
            </a:contourClr>
          </a:sp3d>
        </c:spPr>
      </c:pivotFmt>
      <c:pivotFmt>
        <c:idx val="151"/>
        <c:spPr>
          <a:solidFill>
            <a:schemeClr val="accent1"/>
          </a:solidFill>
          <a:ln w="25400">
            <a:solidFill>
              <a:schemeClr val="lt1"/>
            </a:solidFill>
          </a:ln>
          <a:effectLst/>
          <a:sp3d contourW="25400">
            <a:contourClr>
              <a:schemeClr val="lt1"/>
            </a:contourClr>
          </a:sp3d>
        </c:spPr>
      </c:pivotFmt>
      <c:pivotFmt>
        <c:idx val="152"/>
        <c:spPr>
          <a:solidFill>
            <a:schemeClr val="accent1"/>
          </a:solidFill>
          <a:ln w="25400">
            <a:solidFill>
              <a:schemeClr val="lt1"/>
            </a:solidFill>
          </a:ln>
          <a:effectLst/>
          <a:sp3d contourW="25400">
            <a:contourClr>
              <a:schemeClr val="lt1"/>
            </a:contourClr>
          </a:sp3d>
        </c:spPr>
      </c:pivotFmt>
      <c:pivotFmt>
        <c:idx val="153"/>
        <c:spPr>
          <a:solidFill>
            <a:schemeClr val="accent1"/>
          </a:solidFill>
          <a:ln w="25400">
            <a:solidFill>
              <a:schemeClr val="lt1"/>
            </a:solidFill>
          </a:ln>
          <a:effectLst/>
          <a:sp3d contourW="25400">
            <a:contourClr>
              <a:schemeClr val="lt1"/>
            </a:contourClr>
          </a:sp3d>
        </c:spPr>
      </c:pivotFmt>
      <c:pivotFmt>
        <c:idx val="15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5"/>
        <c:spPr>
          <a:solidFill>
            <a:schemeClr val="accent1"/>
          </a:solidFill>
          <a:ln w="25400">
            <a:solidFill>
              <a:schemeClr val="lt1"/>
            </a:solidFill>
          </a:ln>
          <a:effectLst/>
          <a:sp3d contourW="25400">
            <a:contourClr>
              <a:schemeClr val="lt1"/>
            </a:contourClr>
          </a:sp3d>
        </c:spPr>
      </c:pivotFmt>
      <c:pivotFmt>
        <c:idx val="156"/>
        <c:spPr>
          <a:solidFill>
            <a:schemeClr val="accent1"/>
          </a:solidFill>
          <a:ln w="25400">
            <a:solidFill>
              <a:schemeClr val="lt1"/>
            </a:solidFill>
          </a:ln>
          <a:effectLst/>
          <a:sp3d contourW="25400">
            <a:contourClr>
              <a:schemeClr val="lt1"/>
            </a:contourClr>
          </a:sp3d>
        </c:spPr>
      </c:pivotFmt>
      <c:pivotFmt>
        <c:idx val="157"/>
        <c:spPr>
          <a:solidFill>
            <a:schemeClr val="accent1"/>
          </a:solidFill>
          <a:ln w="25400">
            <a:solidFill>
              <a:schemeClr val="lt1"/>
            </a:solidFill>
          </a:ln>
          <a:effectLst/>
          <a:sp3d contourW="25400">
            <a:contourClr>
              <a:schemeClr val="lt1"/>
            </a:contourClr>
          </a:sp3d>
        </c:spPr>
      </c:pivotFmt>
      <c:pivotFmt>
        <c:idx val="158"/>
        <c:spPr>
          <a:solidFill>
            <a:schemeClr val="accent1"/>
          </a:solidFill>
          <a:ln w="25400">
            <a:solidFill>
              <a:schemeClr val="lt1"/>
            </a:solidFill>
          </a:ln>
          <a:effectLst/>
          <a:sp3d contourW="25400">
            <a:contourClr>
              <a:schemeClr val="lt1"/>
            </a:contourClr>
          </a:sp3d>
        </c:spPr>
      </c:pivotFmt>
      <c:pivotFmt>
        <c:idx val="159"/>
        <c:spPr>
          <a:solidFill>
            <a:schemeClr val="accent1"/>
          </a:solidFill>
          <a:ln w="25400">
            <a:solidFill>
              <a:schemeClr val="lt1"/>
            </a:solidFill>
          </a:ln>
          <a:effectLst/>
          <a:sp3d contourW="25400">
            <a:contourClr>
              <a:schemeClr val="lt1"/>
            </a:contourClr>
          </a:sp3d>
        </c:spPr>
      </c:pivotFmt>
      <c:pivotFmt>
        <c:idx val="160"/>
        <c:spPr>
          <a:solidFill>
            <a:schemeClr val="accent1"/>
          </a:solidFill>
          <a:ln w="25400">
            <a:solidFill>
              <a:schemeClr val="lt1"/>
            </a:solidFill>
          </a:ln>
          <a:effectLst/>
          <a:sp3d contourW="25400">
            <a:contourClr>
              <a:schemeClr val="lt1"/>
            </a:contourClr>
          </a:sp3d>
        </c:spPr>
      </c:pivotFmt>
      <c:pivotFmt>
        <c:idx val="16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2"/>
        <c:spPr>
          <a:solidFill>
            <a:schemeClr val="accent1"/>
          </a:solidFill>
          <a:ln w="25400">
            <a:solidFill>
              <a:schemeClr val="lt1"/>
            </a:solidFill>
          </a:ln>
          <a:effectLst/>
          <a:sp3d contourW="25400">
            <a:contourClr>
              <a:schemeClr val="lt1"/>
            </a:contourClr>
          </a:sp3d>
        </c:spPr>
      </c:pivotFmt>
      <c:pivotFmt>
        <c:idx val="163"/>
        <c:spPr>
          <a:solidFill>
            <a:schemeClr val="accent1"/>
          </a:solidFill>
          <a:ln w="25400">
            <a:solidFill>
              <a:schemeClr val="lt1"/>
            </a:solidFill>
          </a:ln>
          <a:effectLst/>
          <a:sp3d contourW="25400">
            <a:contourClr>
              <a:schemeClr val="lt1"/>
            </a:contourClr>
          </a:sp3d>
        </c:spPr>
      </c:pivotFmt>
      <c:pivotFmt>
        <c:idx val="164"/>
        <c:spPr>
          <a:solidFill>
            <a:schemeClr val="accent1"/>
          </a:solidFill>
          <a:ln w="25400">
            <a:solidFill>
              <a:schemeClr val="lt1"/>
            </a:solidFill>
          </a:ln>
          <a:effectLst/>
          <a:sp3d contourW="25400">
            <a:contourClr>
              <a:schemeClr val="lt1"/>
            </a:contourClr>
          </a:sp3d>
        </c:spPr>
      </c:pivotFmt>
      <c:pivotFmt>
        <c:idx val="165"/>
        <c:spPr>
          <a:solidFill>
            <a:schemeClr val="accent1"/>
          </a:solidFill>
          <a:ln w="25400">
            <a:solidFill>
              <a:schemeClr val="lt1"/>
            </a:solidFill>
          </a:ln>
          <a:effectLst/>
          <a:sp3d contourW="25400">
            <a:contourClr>
              <a:schemeClr val="lt1"/>
            </a:contourClr>
          </a:sp3d>
        </c:spPr>
      </c:pivotFmt>
      <c:pivotFmt>
        <c:idx val="166"/>
        <c:spPr>
          <a:solidFill>
            <a:schemeClr val="accent1"/>
          </a:solidFill>
          <a:ln w="25400">
            <a:solidFill>
              <a:schemeClr val="lt1"/>
            </a:solidFill>
          </a:ln>
          <a:effectLst/>
          <a:sp3d contourW="25400">
            <a:contourClr>
              <a:schemeClr val="lt1"/>
            </a:contourClr>
          </a:sp3d>
        </c:spPr>
      </c:pivotFmt>
      <c:pivotFmt>
        <c:idx val="167"/>
        <c:spPr>
          <a:solidFill>
            <a:schemeClr val="accent1"/>
          </a:solidFill>
          <a:ln w="25400">
            <a:solidFill>
              <a:schemeClr val="lt1"/>
            </a:solidFill>
          </a:ln>
          <a:effectLst/>
          <a:sp3d contourW="25400">
            <a:contourClr>
              <a:schemeClr val="lt1"/>
            </a:contourClr>
          </a:sp3d>
        </c:spPr>
      </c:pivotFmt>
      <c:pivotFmt>
        <c:idx val="16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9"/>
        <c:spPr>
          <a:solidFill>
            <a:schemeClr val="accent1"/>
          </a:solidFill>
          <a:ln w="25400">
            <a:solidFill>
              <a:schemeClr val="lt1"/>
            </a:solidFill>
          </a:ln>
          <a:effectLst/>
          <a:sp3d contourW="25400">
            <a:contourClr>
              <a:schemeClr val="lt1"/>
            </a:contourClr>
          </a:sp3d>
        </c:spPr>
      </c:pivotFmt>
      <c:pivotFmt>
        <c:idx val="170"/>
        <c:spPr>
          <a:solidFill>
            <a:schemeClr val="accent1"/>
          </a:solidFill>
          <a:ln w="25400">
            <a:solidFill>
              <a:schemeClr val="lt1"/>
            </a:solidFill>
          </a:ln>
          <a:effectLst/>
          <a:sp3d contourW="25400">
            <a:contourClr>
              <a:schemeClr val="lt1"/>
            </a:contourClr>
          </a:sp3d>
        </c:spPr>
      </c:pivotFmt>
      <c:pivotFmt>
        <c:idx val="171"/>
        <c:spPr>
          <a:solidFill>
            <a:schemeClr val="accent1"/>
          </a:solidFill>
          <a:ln w="25400">
            <a:solidFill>
              <a:schemeClr val="lt1"/>
            </a:solidFill>
          </a:ln>
          <a:effectLst/>
          <a:sp3d contourW="25400">
            <a:contourClr>
              <a:schemeClr val="lt1"/>
            </a:contourClr>
          </a:sp3d>
        </c:spPr>
      </c:pivotFmt>
      <c:pivotFmt>
        <c:idx val="172"/>
        <c:spPr>
          <a:solidFill>
            <a:schemeClr val="accent1"/>
          </a:solidFill>
          <a:ln w="25400">
            <a:solidFill>
              <a:schemeClr val="lt1"/>
            </a:solidFill>
          </a:ln>
          <a:effectLst/>
          <a:sp3d contourW="25400">
            <a:contourClr>
              <a:schemeClr val="lt1"/>
            </a:contourClr>
          </a:sp3d>
        </c:spPr>
      </c:pivotFmt>
      <c:pivotFmt>
        <c:idx val="173"/>
        <c:spPr>
          <a:solidFill>
            <a:schemeClr val="accent1"/>
          </a:solidFill>
          <a:ln w="25400">
            <a:solidFill>
              <a:schemeClr val="lt1"/>
            </a:solidFill>
          </a:ln>
          <a:effectLst/>
          <a:sp3d contourW="25400">
            <a:contourClr>
              <a:schemeClr val="lt1"/>
            </a:contourClr>
          </a:sp3d>
        </c:spPr>
      </c:pivotFmt>
      <c:pivotFmt>
        <c:idx val="174"/>
        <c:spPr>
          <a:solidFill>
            <a:schemeClr val="accent1"/>
          </a:solidFill>
          <a:ln w="25400">
            <a:solidFill>
              <a:schemeClr val="lt1"/>
            </a:solidFill>
          </a:ln>
          <a:effectLst/>
          <a:sp3d contourW="25400">
            <a:contourClr>
              <a:schemeClr val="lt1"/>
            </a:contourClr>
          </a:sp3d>
        </c:spPr>
      </c:pivotFmt>
      <c:pivotFmt>
        <c:idx val="17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6"/>
        <c:spPr>
          <a:solidFill>
            <a:schemeClr val="accent1"/>
          </a:solidFill>
          <a:ln w="25400">
            <a:solidFill>
              <a:schemeClr val="lt1"/>
            </a:solidFill>
          </a:ln>
          <a:effectLst/>
          <a:sp3d contourW="25400">
            <a:contourClr>
              <a:schemeClr val="lt1"/>
            </a:contourClr>
          </a:sp3d>
        </c:spPr>
      </c:pivotFmt>
      <c:pivotFmt>
        <c:idx val="177"/>
        <c:spPr>
          <a:solidFill>
            <a:schemeClr val="accent1"/>
          </a:solidFill>
          <a:ln w="25400">
            <a:solidFill>
              <a:schemeClr val="lt1"/>
            </a:solidFill>
          </a:ln>
          <a:effectLst/>
          <a:sp3d contourW="25400">
            <a:contourClr>
              <a:schemeClr val="lt1"/>
            </a:contourClr>
          </a:sp3d>
        </c:spPr>
      </c:pivotFmt>
      <c:pivotFmt>
        <c:idx val="178"/>
        <c:spPr>
          <a:solidFill>
            <a:schemeClr val="accent1"/>
          </a:solidFill>
          <a:ln w="25400">
            <a:solidFill>
              <a:schemeClr val="lt1"/>
            </a:solidFill>
          </a:ln>
          <a:effectLst/>
          <a:sp3d contourW="25400">
            <a:contourClr>
              <a:schemeClr val="lt1"/>
            </a:contourClr>
          </a:sp3d>
        </c:spPr>
      </c:pivotFmt>
      <c:pivotFmt>
        <c:idx val="179"/>
        <c:spPr>
          <a:solidFill>
            <a:schemeClr val="accent1"/>
          </a:solidFill>
          <a:ln w="25400">
            <a:solidFill>
              <a:schemeClr val="lt1"/>
            </a:solidFill>
          </a:ln>
          <a:effectLst/>
          <a:sp3d contourW="25400">
            <a:contourClr>
              <a:schemeClr val="lt1"/>
            </a:contourClr>
          </a:sp3d>
        </c:spPr>
      </c:pivotFmt>
      <c:pivotFmt>
        <c:idx val="180"/>
        <c:spPr>
          <a:solidFill>
            <a:schemeClr val="accent1"/>
          </a:solidFill>
          <a:ln w="25400">
            <a:solidFill>
              <a:schemeClr val="lt1"/>
            </a:solidFill>
          </a:ln>
          <a:effectLst/>
          <a:sp3d contourW="25400">
            <a:contourClr>
              <a:schemeClr val="lt1"/>
            </a:contourClr>
          </a:sp3d>
        </c:spPr>
      </c:pivotFmt>
      <c:pivotFmt>
        <c:idx val="181"/>
        <c:spPr>
          <a:solidFill>
            <a:schemeClr val="accent1"/>
          </a:solidFill>
          <a:ln w="25400">
            <a:solidFill>
              <a:schemeClr val="lt1"/>
            </a:solidFill>
          </a:ln>
          <a:effectLst/>
          <a:sp3d contourW="25400">
            <a:contourClr>
              <a:schemeClr val="lt1"/>
            </a:contourClr>
          </a:sp3d>
        </c:spPr>
      </c:pivotFmt>
      <c:pivotFmt>
        <c:idx val="18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3"/>
        <c:spPr>
          <a:solidFill>
            <a:schemeClr val="accent1"/>
          </a:solidFill>
          <a:ln w="25400">
            <a:solidFill>
              <a:schemeClr val="lt1"/>
            </a:solidFill>
          </a:ln>
          <a:effectLst/>
          <a:sp3d contourW="25400">
            <a:contourClr>
              <a:schemeClr val="lt1"/>
            </a:contourClr>
          </a:sp3d>
        </c:spPr>
      </c:pivotFmt>
      <c:pivotFmt>
        <c:idx val="184"/>
        <c:spPr>
          <a:solidFill>
            <a:schemeClr val="accent1"/>
          </a:solidFill>
          <a:ln w="25400">
            <a:solidFill>
              <a:schemeClr val="lt1"/>
            </a:solidFill>
          </a:ln>
          <a:effectLst/>
          <a:sp3d contourW="25400">
            <a:contourClr>
              <a:schemeClr val="lt1"/>
            </a:contourClr>
          </a:sp3d>
        </c:spPr>
      </c:pivotFmt>
      <c:pivotFmt>
        <c:idx val="185"/>
        <c:spPr>
          <a:solidFill>
            <a:schemeClr val="accent1"/>
          </a:solidFill>
          <a:ln w="25400">
            <a:solidFill>
              <a:schemeClr val="lt1"/>
            </a:solidFill>
          </a:ln>
          <a:effectLst/>
          <a:sp3d contourW="25400">
            <a:contourClr>
              <a:schemeClr val="lt1"/>
            </a:contourClr>
          </a:sp3d>
        </c:spPr>
      </c:pivotFmt>
      <c:pivotFmt>
        <c:idx val="186"/>
        <c:spPr>
          <a:solidFill>
            <a:schemeClr val="accent1"/>
          </a:solidFill>
          <a:ln w="25400">
            <a:solidFill>
              <a:schemeClr val="lt1"/>
            </a:solidFill>
          </a:ln>
          <a:effectLst/>
          <a:sp3d contourW="25400">
            <a:contourClr>
              <a:schemeClr val="lt1"/>
            </a:contourClr>
          </a:sp3d>
        </c:spPr>
      </c:pivotFmt>
      <c:pivotFmt>
        <c:idx val="187"/>
        <c:spPr>
          <a:solidFill>
            <a:schemeClr val="accent1"/>
          </a:solidFill>
          <a:ln w="25400">
            <a:solidFill>
              <a:schemeClr val="lt1"/>
            </a:solidFill>
          </a:ln>
          <a:effectLst/>
          <a:sp3d contourW="25400">
            <a:contourClr>
              <a:schemeClr val="lt1"/>
            </a:contourClr>
          </a:sp3d>
        </c:spPr>
      </c:pivotFmt>
      <c:pivotFmt>
        <c:idx val="188"/>
        <c:spPr>
          <a:solidFill>
            <a:schemeClr val="accent1"/>
          </a:solidFill>
          <a:ln w="25400">
            <a:solidFill>
              <a:schemeClr val="lt1"/>
            </a:solidFill>
          </a:ln>
          <a:effectLst/>
          <a:sp3d contourW="25400">
            <a:contourClr>
              <a:schemeClr val="lt1"/>
            </a:contourClr>
          </a:sp3d>
        </c:spPr>
      </c:pivotFmt>
      <c:pivotFmt>
        <c:idx val="18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0"/>
        <c:spPr>
          <a:solidFill>
            <a:schemeClr val="accent1"/>
          </a:solidFill>
          <a:ln w="25400">
            <a:solidFill>
              <a:schemeClr val="lt1"/>
            </a:solidFill>
          </a:ln>
          <a:effectLst/>
          <a:sp3d contourW="25400">
            <a:contourClr>
              <a:schemeClr val="lt1"/>
            </a:contourClr>
          </a:sp3d>
        </c:spPr>
      </c:pivotFmt>
      <c:pivotFmt>
        <c:idx val="191"/>
        <c:spPr>
          <a:solidFill>
            <a:schemeClr val="accent1"/>
          </a:solidFill>
          <a:ln w="25400">
            <a:solidFill>
              <a:schemeClr val="lt1"/>
            </a:solidFill>
          </a:ln>
          <a:effectLst/>
          <a:sp3d contourW="25400">
            <a:contourClr>
              <a:schemeClr val="lt1"/>
            </a:contourClr>
          </a:sp3d>
        </c:spPr>
      </c:pivotFmt>
      <c:pivotFmt>
        <c:idx val="192"/>
        <c:spPr>
          <a:solidFill>
            <a:schemeClr val="accent1"/>
          </a:solidFill>
          <a:ln w="25400">
            <a:solidFill>
              <a:schemeClr val="lt1"/>
            </a:solidFill>
          </a:ln>
          <a:effectLst/>
          <a:sp3d contourW="25400">
            <a:contourClr>
              <a:schemeClr val="lt1"/>
            </a:contourClr>
          </a:sp3d>
        </c:spPr>
      </c:pivotFmt>
      <c:pivotFmt>
        <c:idx val="193"/>
        <c:spPr>
          <a:solidFill>
            <a:schemeClr val="accent1"/>
          </a:solidFill>
          <a:ln w="25400">
            <a:solidFill>
              <a:schemeClr val="lt1"/>
            </a:solidFill>
          </a:ln>
          <a:effectLst/>
          <a:sp3d contourW="25400">
            <a:contourClr>
              <a:schemeClr val="lt1"/>
            </a:contourClr>
          </a:sp3d>
        </c:spPr>
      </c:pivotFmt>
      <c:pivotFmt>
        <c:idx val="194"/>
        <c:spPr>
          <a:solidFill>
            <a:schemeClr val="accent1"/>
          </a:solidFill>
          <a:ln w="25400">
            <a:solidFill>
              <a:schemeClr val="lt1"/>
            </a:solidFill>
          </a:ln>
          <a:effectLst/>
          <a:sp3d contourW="25400">
            <a:contourClr>
              <a:schemeClr val="lt1"/>
            </a:contourClr>
          </a:sp3d>
        </c:spPr>
      </c:pivotFmt>
      <c:pivotFmt>
        <c:idx val="195"/>
        <c:spPr>
          <a:solidFill>
            <a:schemeClr val="accent1"/>
          </a:solidFill>
          <a:ln w="25400">
            <a:solidFill>
              <a:schemeClr val="lt1"/>
            </a:solidFill>
          </a:ln>
          <a:effectLst/>
          <a:sp3d contourW="25400">
            <a:contourClr>
              <a:schemeClr val="lt1"/>
            </a:contourClr>
          </a:sp3d>
        </c:spPr>
      </c:pivotFmt>
      <c:pivotFmt>
        <c:idx val="19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7"/>
        <c:spPr>
          <a:solidFill>
            <a:schemeClr val="accent1"/>
          </a:solidFill>
          <a:ln w="25400">
            <a:solidFill>
              <a:schemeClr val="lt1"/>
            </a:solidFill>
          </a:ln>
          <a:effectLst/>
          <a:sp3d contourW="25400">
            <a:contourClr>
              <a:schemeClr val="lt1"/>
            </a:contourClr>
          </a:sp3d>
        </c:spPr>
      </c:pivotFmt>
      <c:pivotFmt>
        <c:idx val="198"/>
        <c:spPr>
          <a:solidFill>
            <a:schemeClr val="accent1"/>
          </a:solidFill>
          <a:ln w="25400">
            <a:solidFill>
              <a:schemeClr val="lt1"/>
            </a:solidFill>
          </a:ln>
          <a:effectLst/>
          <a:sp3d contourW="25400">
            <a:contourClr>
              <a:schemeClr val="lt1"/>
            </a:contourClr>
          </a:sp3d>
        </c:spPr>
      </c:pivotFmt>
      <c:pivotFmt>
        <c:idx val="199"/>
        <c:spPr>
          <a:solidFill>
            <a:schemeClr val="accent1"/>
          </a:solidFill>
          <a:ln w="25400">
            <a:solidFill>
              <a:schemeClr val="lt1"/>
            </a:solidFill>
          </a:ln>
          <a:effectLst/>
          <a:sp3d contourW="25400">
            <a:contourClr>
              <a:schemeClr val="lt1"/>
            </a:contourClr>
          </a:sp3d>
        </c:spPr>
      </c:pivotFmt>
      <c:pivotFmt>
        <c:idx val="200"/>
        <c:spPr>
          <a:solidFill>
            <a:schemeClr val="accent1"/>
          </a:solidFill>
          <a:ln w="25400">
            <a:solidFill>
              <a:schemeClr val="lt1"/>
            </a:solidFill>
          </a:ln>
          <a:effectLst/>
          <a:sp3d contourW="25400">
            <a:contourClr>
              <a:schemeClr val="lt1"/>
            </a:contourClr>
          </a:sp3d>
        </c:spPr>
      </c:pivotFmt>
      <c:pivotFmt>
        <c:idx val="201"/>
        <c:spPr>
          <a:solidFill>
            <a:schemeClr val="accent1"/>
          </a:solidFill>
          <a:ln w="25400">
            <a:solidFill>
              <a:schemeClr val="lt1"/>
            </a:solidFill>
          </a:ln>
          <a:effectLst/>
          <a:sp3d contourW="25400">
            <a:contourClr>
              <a:schemeClr val="lt1"/>
            </a:contourClr>
          </a:sp3d>
        </c:spPr>
      </c:pivotFmt>
      <c:pivotFmt>
        <c:idx val="202"/>
        <c:spPr>
          <a:solidFill>
            <a:schemeClr val="accent1"/>
          </a:solidFill>
          <a:ln w="25400">
            <a:solidFill>
              <a:schemeClr val="lt1"/>
            </a:solidFill>
          </a:ln>
          <a:effectLst/>
          <a:sp3d contourW="25400">
            <a:contourClr>
              <a:schemeClr val="lt1"/>
            </a:contourClr>
          </a:sp3d>
        </c:spPr>
      </c:pivotFmt>
      <c:pivotFmt>
        <c:idx val="20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4"/>
        <c:spPr>
          <a:solidFill>
            <a:schemeClr val="accent1"/>
          </a:solidFill>
          <a:ln w="25400">
            <a:solidFill>
              <a:schemeClr val="lt1"/>
            </a:solidFill>
          </a:ln>
          <a:effectLst/>
          <a:sp3d contourW="25400">
            <a:contourClr>
              <a:schemeClr val="lt1"/>
            </a:contourClr>
          </a:sp3d>
        </c:spPr>
      </c:pivotFmt>
      <c:pivotFmt>
        <c:idx val="205"/>
        <c:spPr>
          <a:solidFill>
            <a:schemeClr val="accent1"/>
          </a:solidFill>
          <a:ln w="25400">
            <a:solidFill>
              <a:schemeClr val="lt1"/>
            </a:solidFill>
          </a:ln>
          <a:effectLst/>
          <a:sp3d contourW="25400">
            <a:contourClr>
              <a:schemeClr val="lt1"/>
            </a:contourClr>
          </a:sp3d>
        </c:spPr>
      </c:pivotFmt>
      <c:pivotFmt>
        <c:idx val="206"/>
        <c:spPr>
          <a:solidFill>
            <a:schemeClr val="accent1"/>
          </a:solidFill>
          <a:ln w="25400">
            <a:solidFill>
              <a:schemeClr val="lt1"/>
            </a:solidFill>
          </a:ln>
          <a:effectLst/>
          <a:sp3d contourW="25400">
            <a:contourClr>
              <a:schemeClr val="lt1"/>
            </a:contourClr>
          </a:sp3d>
        </c:spPr>
      </c:pivotFmt>
      <c:pivotFmt>
        <c:idx val="207"/>
        <c:spPr>
          <a:solidFill>
            <a:schemeClr val="accent1"/>
          </a:solidFill>
          <a:ln w="25400">
            <a:solidFill>
              <a:schemeClr val="lt1"/>
            </a:solidFill>
          </a:ln>
          <a:effectLst/>
          <a:sp3d contourW="25400">
            <a:contourClr>
              <a:schemeClr val="lt1"/>
            </a:contourClr>
          </a:sp3d>
        </c:spPr>
      </c:pivotFmt>
      <c:pivotFmt>
        <c:idx val="208"/>
        <c:spPr>
          <a:solidFill>
            <a:schemeClr val="accent1"/>
          </a:solidFill>
          <a:ln w="25400">
            <a:solidFill>
              <a:schemeClr val="lt1"/>
            </a:solidFill>
          </a:ln>
          <a:effectLst/>
          <a:sp3d contourW="25400">
            <a:contourClr>
              <a:schemeClr val="lt1"/>
            </a:contourClr>
          </a:sp3d>
        </c:spPr>
      </c:pivotFmt>
      <c:pivotFmt>
        <c:idx val="209"/>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BPC</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A097-493B-9C74-4CD30C2A989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A097-493B-9C74-4CD30C2A989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A097-493B-9C74-4CD30C2A989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A097-493B-9C74-4CD30C2A989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A097-493B-9C74-4CD30C2A989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A097-493B-9C74-4CD30C2A9890}"/>
              </c:ext>
            </c:extLst>
          </c:dPt>
          <c:cat>
            <c:strRef>
              <c:f>Sheet1!$A$5:$A$11</c:f>
              <c:strCache>
                <c:ptCount val="6"/>
                <c:pt idx="0">
                  <c:v>HIGH</c:v>
                </c:pt>
                <c:pt idx="1">
                  <c:v>LOW</c:v>
                </c:pt>
                <c:pt idx="2">
                  <c:v>MED</c:v>
                </c:pt>
                <c:pt idx="3">
                  <c:v>MEDIAM</c:v>
                </c:pt>
                <c:pt idx="4">
                  <c:v>VERY </c:v>
                </c:pt>
                <c:pt idx="5">
                  <c:v>VERY HIGH</c:v>
                </c:pt>
              </c:strCache>
            </c:strRef>
          </c:cat>
          <c:val>
            <c:numRef>
              <c:f>Sheet1!$B$5:$B$11</c:f>
              <c:numCache>
                <c:formatCode>General</c:formatCode>
                <c:ptCount val="6"/>
                <c:pt idx="0">
                  <c:v>106</c:v>
                </c:pt>
                <c:pt idx="1">
                  <c:v>57</c:v>
                </c:pt>
                <c:pt idx="2">
                  <c:v>67</c:v>
                </c:pt>
                <c:pt idx="3">
                  <c:v>23</c:v>
                </c:pt>
                <c:pt idx="4">
                  <c:v>15</c:v>
                </c:pt>
                <c:pt idx="5">
                  <c:v>35</c:v>
                </c:pt>
              </c:numCache>
            </c:numRef>
          </c:val>
          <c:extLst>
            <c:ext xmlns:c16="http://schemas.microsoft.com/office/drawing/2014/chart" uri="{C3380CC4-5D6E-409C-BE32-E72D297353CC}">
              <c16:uniqueId val="{0000000C-A097-493B-9C74-4CD30C2A9890}"/>
            </c:ext>
          </c:extLst>
        </c:ser>
        <c:ser>
          <c:idx val="1"/>
          <c:order val="1"/>
          <c:tx>
            <c:strRef>
              <c:f>Sheet1!$C$3:$C$4</c:f>
              <c:strCache>
                <c:ptCount val="1"/>
                <c:pt idx="0">
                  <c:v>CCDR</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E-A097-493B-9C74-4CD30C2A989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0-A097-493B-9C74-4CD30C2A989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2-A097-493B-9C74-4CD30C2A989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4-A097-493B-9C74-4CD30C2A989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6-A097-493B-9C74-4CD30C2A989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18-A097-493B-9C74-4CD30C2A9890}"/>
              </c:ext>
            </c:extLst>
          </c:dPt>
          <c:cat>
            <c:strRef>
              <c:f>Sheet1!$A$5:$A$11</c:f>
              <c:strCache>
                <c:ptCount val="6"/>
                <c:pt idx="0">
                  <c:v>HIGH</c:v>
                </c:pt>
                <c:pt idx="1">
                  <c:v>LOW</c:v>
                </c:pt>
                <c:pt idx="2">
                  <c:v>MED</c:v>
                </c:pt>
                <c:pt idx="3">
                  <c:v>MEDIAM</c:v>
                </c:pt>
                <c:pt idx="4">
                  <c:v>VERY </c:v>
                </c:pt>
                <c:pt idx="5">
                  <c:v>VERY HIGH</c:v>
                </c:pt>
              </c:strCache>
            </c:strRef>
          </c:cat>
          <c:val>
            <c:numRef>
              <c:f>Sheet1!$C$5:$C$11</c:f>
              <c:numCache>
                <c:formatCode>General</c:formatCode>
                <c:ptCount val="6"/>
                <c:pt idx="0">
                  <c:v>92</c:v>
                </c:pt>
                <c:pt idx="1">
                  <c:v>56</c:v>
                </c:pt>
                <c:pt idx="2">
                  <c:v>76</c:v>
                </c:pt>
                <c:pt idx="3">
                  <c:v>33</c:v>
                </c:pt>
                <c:pt idx="4">
                  <c:v>15</c:v>
                </c:pt>
                <c:pt idx="5">
                  <c:v>28</c:v>
                </c:pt>
              </c:numCache>
            </c:numRef>
          </c:val>
          <c:extLst>
            <c:ext xmlns:c16="http://schemas.microsoft.com/office/drawing/2014/chart" uri="{C3380CC4-5D6E-409C-BE32-E72D297353CC}">
              <c16:uniqueId val="{00000019-A097-493B-9C74-4CD30C2A9890}"/>
            </c:ext>
          </c:extLst>
        </c:ser>
        <c:ser>
          <c:idx val="2"/>
          <c:order val="2"/>
          <c:tx>
            <c:strRef>
              <c:f>Sheet1!$D$3:$D$4</c:f>
              <c:strCache>
                <c:ptCount val="1"/>
                <c:pt idx="0">
                  <c:v>EW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B-A097-493B-9C74-4CD30C2A989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D-A097-493B-9C74-4CD30C2A989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F-A097-493B-9C74-4CD30C2A989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21-A097-493B-9C74-4CD30C2A989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23-A097-493B-9C74-4CD30C2A989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5-A097-493B-9C74-4CD30C2A9890}"/>
              </c:ext>
            </c:extLst>
          </c:dPt>
          <c:cat>
            <c:strRef>
              <c:f>Sheet1!$A$5:$A$11</c:f>
              <c:strCache>
                <c:ptCount val="6"/>
                <c:pt idx="0">
                  <c:v>HIGH</c:v>
                </c:pt>
                <c:pt idx="1">
                  <c:v>LOW</c:v>
                </c:pt>
                <c:pt idx="2">
                  <c:v>MED</c:v>
                </c:pt>
                <c:pt idx="3">
                  <c:v>MEDIAM</c:v>
                </c:pt>
                <c:pt idx="4">
                  <c:v>VERY </c:v>
                </c:pt>
                <c:pt idx="5">
                  <c:v>VERY HIGH</c:v>
                </c:pt>
              </c:strCache>
            </c:strRef>
          </c:cat>
          <c:val>
            <c:numRef>
              <c:f>Sheet1!$D$5:$D$11</c:f>
              <c:numCache>
                <c:formatCode>General</c:formatCode>
                <c:ptCount val="6"/>
                <c:pt idx="0">
                  <c:v>98</c:v>
                </c:pt>
                <c:pt idx="1">
                  <c:v>49</c:v>
                </c:pt>
                <c:pt idx="2">
                  <c:v>82</c:v>
                </c:pt>
                <c:pt idx="3">
                  <c:v>29</c:v>
                </c:pt>
                <c:pt idx="4">
                  <c:v>14</c:v>
                </c:pt>
                <c:pt idx="5">
                  <c:v>30</c:v>
                </c:pt>
              </c:numCache>
            </c:numRef>
          </c:val>
          <c:extLst>
            <c:ext xmlns:c16="http://schemas.microsoft.com/office/drawing/2014/chart" uri="{C3380CC4-5D6E-409C-BE32-E72D297353CC}">
              <c16:uniqueId val="{00000026-A097-493B-9C74-4CD30C2A9890}"/>
            </c:ext>
          </c:extLst>
        </c:ser>
        <c:ser>
          <c:idx val="3"/>
          <c:order val="3"/>
          <c:tx>
            <c:strRef>
              <c:f>Sheet1!$E$3:$E$4</c:f>
              <c:strCache>
                <c:ptCount val="1"/>
                <c:pt idx="0">
                  <c:v>MSC</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8-A097-493B-9C74-4CD30C2A989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A-A097-493B-9C74-4CD30C2A989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C-A097-493B-9C74-4CD30C2A989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2E-A097-493B-9C74-4CD30C2A989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0-A097-493B-9C74-4CD30C2A989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2-A097-493B-9C74-4CD30C2A9890}"/>
              </c:ext>
            </c:extLst>
          </c:dPt>
          <c:cat>
            <c:strRef>
              <c:f>Sheet1!$A$5:$A$11</c:f>
              <c:strCache>
                <c:ptCount val="6"/>
                <c:pt idx="0">
                  <c:v>HIGH</c:v>
                </c:pt>
                <c:pt idx="1">
                  <c:v>LOW</c:v>
                </c:pt>
                <c:pt idx="2">
                  <c:v>MED</c:v>
                </c:pt>
                <c:pt idx="3">
                  <c:v>MEDIAM</c:v>
                </c:pt>
                <c:pt idx="4">
                  <c:v>VERY </c:v>
                </c:pt>
                <c:pt idx="5">
                  <c:v>VERY HIGH</c:v>
                </c:pt>
              </c:strCache>
            </c:strRef>
          </c:cat>
          <c:val>
            <c:numRef>
              <c:f>Sheet1!$E$5:$E$11</c:f>
              <c:numCache>
                <c:formatCode>General</c:formatCode>
                <c:ptCount val="6"/>
                <c:pt idx="0">
                  <c:v>109</c:v>
                </c:pt>
                <c:pt idx="1">
                  <c:v>51</c:v>
                </c:pt>
                <c:pt idx="2">
                  <c:v>66</c:v>
                </c:pt>
                <c:pt idx="3">
                  <c:v>25</c:v>
                </c:pt>
                <c:pt idx="4">
                  <c:v>9</c:v>
                </c:pt>
                <c:pt idx="5">
                  <c:v>36</c:v>
                </c:pt>
              </c:numCache>
            </c:numRef>
          </c:val>
          <c:extLst>
            <c:ext xmlns:c16="http://schemas.microsoft.com/office/drawing/2014/chart" uri="{C3380CC4-5D6E-409C-BE32-E72D297353CC}">
              <c16:uniqueId val="{00000033-A097-493B-9C74-4CD30C2A9890}"/>
            </c:ext>
          </c:extLst>
        </c:ser>
        <c:ser>
          <c:idx val="4"/>
          <c:order val="4"/>
          <c:tx>
            <c:strRef>
              <c:f>Sheet1!$F$3:$F$4</c:f>
              <c:strCache>
                <c:ptCount val="1"/>
                <c:pt idx="0">
                  <c:v>NEL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35-A097-493B-9C74-4CD30C2A989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37-A097-493B-9C74-4CD30C2A989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39-A097-493B-9C74-4CD30C2A989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B-A097-493B-9C74-4CD30C2A989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D-A097-493B-9C74-4CD30C2A989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F-A097-493B-9C74-4CD30C2A9890}"/>
              </c:ext>
            </c:extLst>
          </c:dPt>
          <c:cat>
            <c:strRef>
              <c:f>Sheet1!$A$5:$A$11</c:f>
              <c:strCache>
                <c:ptCount val="6"/>
                <c:pt idx="0">
                  <c:v>HIGH</c:v>
                </c:pt>
                <c:pt idx="1">
                  <c:v>LOW</c:v>
                </c:pt>
                <c:pt idx="2">
                  <c:v>MED</c:v>
                </c:pt>
                <c:pt idx="3">
                  <c:v>MEDIAM</c:v>
                </c:pt>
                <c:pt idx="4">
                  <c:v>VERY </c:v>
                </c:pt>
                <c:pt idx="5">
                  <c:v>VERY HIGH</c:v>
                </c:pt>
              </c:strCache>
            </c:strRef>
          </c:cat>
          <c:val>
            <c:numRef>
              <c:f>Sheet1!$F$5:$F$11</c:f>
              <c:numCache>
                <c:formatCode>General</c:formatCode>
                <c:ptCount val="6"/>
                <c:pt idx="0">
                  <c:v>106</c:v>
                </c:pt>
                <c:pt idx="1">
                  <c:v>45</c:v>
                </c:pt>
                <c:pt idx="2">
                  <c:v>81</c:v>
                </c:pt>
                <c:pt idx="3">
                  <c:v>28</c:v>
                </c:pt>
                <c:pt idx="4">
                  <c:v>15</c:v>
                </c:pt>
                <c:pt idx="5">
                  <c:v>29</c:v>
                </c:pt>
              </c:numCache>
            </c:numRef>
          </c:val>
          <c:extLst>
            <c:ext xmlns:c16="http://schemas.microsoft.com/office/drawing/2014/chart" uri="{C3380CC4-5D6E-409C-BE32-E72D297353CC}">
              <c16:uniqueId val="{00000040-A097-493B-9C74-4CD30C2A9890}"/>
            </c:ext>
          </c:extLst>
        </c:ser>
        <c:ser>
          <c:idx val="5"/>
          <c:order val="5"/>
          <c:tx>
            <c:strRef>
              <c:f>Sheet1!$G$3:$G$4</c:f>
              <c:strCache>
                <c:ptCount val="1"/>
                <c:pt idx="0">
                  <c:v>PL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2-A097-493B-9C74-4CD30C2A989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4-A097-493B-9C74-4CD30C2A989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6-A097-493B-9C74-4CD30C2A989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8-A097-493B-9C74-4CD30C2A989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A-A097-493B-9C74-4CD30C2A989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C-A097-493B-9C74-4CD30C2A9890}"/>
              </c:ext>
            </c:extLst>
          </c:dPt>
          <c:cat>
            <c:strRef>
              <c:f>Sheet1!$A$5:$A$11</c:f>
              <c:strCache>
                <c:ptCount val="6"/>
                <c:pt idx="0">
                  <c:v>HIGH</c:v>
                </c:pt>
                <c:pt idx="1">
                  <c:v>LOW</c:v>
                </c:pt>
                <c:pt idx="2">
                  <c:v>MED</c:v>
                </c:pt>
                <c:pt idx="3">
                  <c:v>MEDIAM</c:v>
                </c:pt>
                <c:pt idx="4">
                  <c:v>VERY </c:v>
                </c:pt>
                <c:pt idx="5">
                  <c:v>VERY HIGH</c:v>
                </c:pt>
              </c:strCache>
            </c:strRef>
          </c:cat>
          <c:val>
            <c:numRef>
              <c:f>Sheet1!$G$5:$G$11</c:f>
              <c:numCache>
                <c:formatCode>General</c:formatCode>
                <c:ptCount val="6"/>
                <c:pt idx="0">
                  <c:v>90</c:v>
                </c:pt>
                <c:pt idx="1">
                  <c:v>47</c:v>
                </c:pt>
                <c:pt idx="2">
                  <c:v>82</c:v>
                </c:pt>
                <c:pt idx="3">
                  <c:v>21</c:v>
                </c:pt>
                <c:pt idx="4">
                  <c:v>12</c:v>
                </c:pt>
                <c:pt idx="5">
                  <c:v>49</c:v>
                </c:pt>
              </c:numCache>
            </c:numRef>
          </c:val>
          <c:extLst>
            <c:ext xmlns:c16="http://schemas.microsoft.com/office/drawing/2014/chart" uri="{C3380CC4-5D6E-409C-BE32-E72D297353CC}">
              <c16:uniqueId val="{0000004D-A097-493B-9C74-4CD30C2A9890}"/>
            </c:ext>
          </c:extLst>
        </c:ser>
        <c:ser>
          <c:idx val="6"/>
          <c:order val="6"/>
          <c:tx>
            <c:strRef>
              <c:f>Sheet1!$H$3:$H$4</c:f>
              <c:strCache>
                <c:ptCount val="1"/>
                <c:pt idx="0">
                  <c:v>PYZ</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F-A097-493B-9C74-4CD30C2A989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51-A097-493B-9C74-4CD30C2A989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53-A097-493B-9C74-4CD30C2A989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55-A097-493B-9C74-4CD30C2A989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57-A097-493B-9C74-4CD30C2A989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59-A097-493B-9C74-4CD30C2A9890}"/>
              </c:ext>
            </c:extLst>
          </c:dPt>
          <c:cat>
            <c:strRef>
              <c:f>Sheet1!$A$5:$A$11</c:f>
              <c:strCache>
                <c:ptCount val="6"/>
                <c:pt idx="0">
                  <c:v>HIGH</c:v>
                </c:pt>
                <c:pt idx="1">
                  <c:v>LOW</c:v>
                </c:pt>
                <c:pt idx="2">
                  <c:v>MED</c:v>
                </c:pt>
                <c:pt idx="3">
                  <c:v>MEDIAM</c:v>
                </c:pt>
                <c:pt idx="4">
                  <c:v>VERY </c:v>
                </c:pt>
                <c:pt idx="5">
                  <c:v>VERY HIGH</c:v>
                </c:pt>
              </c:strCache>
            </c:strRef>
          </c:cat>
          <c:val>
            <c:numRef>
              <c:f>Sheet1!$H$5:$H$11</c:f>
              <c:numCache>
                <c:formatCode>General</c:formatCode>
                <c:ptCount val="6"/>
                <c:pt idx="0">
                  <c:v>93</c:v>
                </c:pt>
                <c:pt idx="1">
                  <c:v>56</c:v>
                </c:pt>
                <c:pt idx="2">
                  <c:v>71</c:v>
                </c:pt>
                <c:pt idx="3">
                  <c:v>29</c:v>
                </c:pt>
                <c:pt idx="4">
                  <c:v>15</c:v>
                </c:pt>
                <c:pt idx="5">
                  <c:v>35</c:v>
                </c:pt>
              </c:numCache>
            </c:numRef>
          </c:val>
          <c:extLst>
            <c:ext xmlns:c16="http://schemas.microsoft.com/office/drawing/2014/chart" uri="{C3380CC4-5D6E-409C-BE32-E72D297353CC}">
              <c16:uniqueId val="{0000005A-A097-493B-9C74-4CD30C2A9890}"/>
            </c:ext>
          </c:extLst>
        </c:ser>
        <c:ser>
          <c:idx val="7"/>
          <c:order val="7"/>
          <c:tx>
            <c:strRef>
              <c:f>Sheet1!$I$3:$I$4</c:f>
              <c:strCache>
                <c:ptCount val="1"/>
                <c:pt idx="0">
                  <c:v>SVG</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5C-A097-493B-9C74-4CD30C2A989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5E-A097-493B-9C74-4CD30C2A989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60-A097-493B-9C74-4CD30C2A989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62-A097-493B-9C74-4CD30C2A989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64-A097-493B-9C74-4CD30C2A989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66-A097-493B-9C74-4CD30C2A9890}"/>
              </c:ext>
            </c:extLst>
          </c:dPt>
          <c:cat>
            <c:strRef>
              <c:f>Sheet1!$A$5:$A$11</c:f>
              <c:strCache>
                <c:ptCount val="6"/>
                <c:pt idx="0">
                  <c:v>HIGH</c:v>
                </c:pt>
                <c:pt idx="1">
                  <c:v>LOW</c:v>
                </c:pt>
                <c:pt idx="2">
                  <c:v>MED</c:v>
                </c:pt>
                <c:pt idx="3">
                  <c:v>MEDIAM</c:v>
                </c:pt>
                <c:pt idx="4">
                  <c:v>VERY </c:v>
                </c:pt>
                <c:pt idx="5">
                  <c:v>VERY HIGH</c:v>
                </c:pt>
              </c:strCache>
            </c:strRef>
          </c:cat>
          <c:val>
            <c:numRef>
              <c:f>Sheet1!$I$5:$I$11</c:f>
              <c:numCache>
                <c:formatCode>General</c:formatCode>
                <c:ptCount val="6"/>
                <c:pt idx="0">
                  <c:v>96</c:v>
                </c:pt>
                <c:pt idx="1">
                  <c:v>53</c:v>
                </c:pt>
                <c:pt idx="2">
                  <c:v>74</c:v>
                </c:pt>
                <c:pt idx="3">
                  <c:v>25</c:v>
                </c:pt>
                <c:pt idx="4">
                  <c:v>16</c:v>
                </c:pt>
                <c:pt idx="5">
                  <c:v>40</c:v>
                </c:pt>
              </c:numCache>
            </c:numRef>
          </c:val>
          <c:extLst>
            <c:ext xmlns:c16="http://schemas.microsoft.com/office/drawing/2014/chart" uri="{C3380CC4-5D6E-409C-BE32-E72D297353CC}">
              <c16:uniqueId val="{00000067-A097-493B-9C74-4CD30C2A9890}"/>
            </c:ext>
          </c:extLst>
        </c:ser>
        <c:ser>
          <c:idx val="8"/>
          <c:order val="8"/>
          <c:tx>
            <c:strRef>
              <c:f>Sheet1!$J$3:$J$4</c:f>
              <c:strCache>
                <c:ptCount val="1"/>
                <c:pt idx="0">
                  <c:v>TNS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69-A097-493B-9C74-4CD30C2A989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6B-A097-493B-9C74-4CD30C2A989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6D-A097-493B-9C74-4CD30C2A989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6F-A097-493B-9C74-4CD30C2A989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71-A097-493B-9C74-4CD30C2A989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73-A097-493B-9C74-4CD30C2A9890}"/>
              </c:ext>
            </c:extLst>
          </c:dPt>
          <c:cat>
            <c:strRef>
              <c:f>Sheet1!$A$5:$A$11</c:f>
              <c:strCache>
                <c:ptCount val="6"/>
                <c:pt idx="0">
                  <c:v>HIGH</c:v>
                </c:pt>
                <c:pt idx="1">
                  <c:v>LOW</c:v>
                </c:pt>
                <c:pt idx="2">
                  <c:v>MED</c:v>
                </c:pt>
                <c:pt idx="3">
                  <c:v>MEDIAM</c:v>
                </c:pt>
                <c:pt idx="4">
                  <c:v>VERY </c:v>
                </c:pt>
                <c:pt idx="5">
                  <c:v>VERY HIGH</c:v>
                </c:pt>
              </c:strCache>
            </c:strRef>
          </c:cat>
          <c:val>
            <c:numRef>
              <c:f>Sheet1!$J$5:$J$11</c:f>
              <c:numCache>
                <c:formatCode>General</c:formatCode>
                <c:ptCount val="6"/>
                <c:pt idx="0">
                  <c:v>88</c:v>
                </c:pt>
                <c:pt idx="1">
                  <c:v>44</c:v>
                </c:pt>
                <c:pt idx="2">
                  <c:v>89</c:v>
                </c:pt>
                <c:pt idx="3">
                  <c:v>31</c:v>
                </c:pt>
                <c:pt idx="4">
                  <c:v>13</c:v>
                </c:pt>
                <c:pt idx="5">
                  <c:v>32</c:v>
                </c:pt>
              </c:numCache>
            </c:numRef>
          </c:val>
          <c:extLst>
            <c:ext xmlns:c16="http://schemas.microsoft.com/office/drawing/2014/chart" uri="{C3380CC4-5D6E-409C-BE32-E72D297353CC}">
              <c16:uniqueId val="{00000074-A097-493B-9C74-4CD30C2A9890}"/>
            </c:ext>
          </c:extLst>
        </c:ser>
        <c:ser>
          <c:idx val="9"/>
          <c:order val="9"/>
          <c:tx>
            <c:strRef>
              <c:f>Sheet1!$K$3:$K$4</c:f>
              <c:strCache>
                <c:ptCount val="1"/>
                <c:pt idx="0">
                  <c:v>WBL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76-A097-493B-9C74-4CD30C2A989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78-A097-493B-9C74-4CD30C2A989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7A-A097-493B-9C74-4CD30C2A989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7C-A097-493B-9C74-4CD30C2A989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7E-A097-493B-9C74-4CD30C2A989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80-A097-493B-9C74-4CD30C2A9890}"/>
              </c:ext>
            </c:extLst>
          </c:dPt>
          <c:cat>
            <c:strRef>
              <c:f>Sheet1!$A$5:$A$11</c:f>
              <c:strCache>
                <c:ptCount val="6"/>
                <c:pt idx="0">
                  <c:v>HIGH</c:v>
                </c:pt>
                <c:pt idx="1">
                  <c:v>LOW</c:v>
                </c:pt>
                <c:pt idx="2">
                  <c:v>MED</c:v>
                </c:pt>
                <c:pt idx="3">
                  <c:v>MEDIAM</c:v>
                </c:pt>
                <c:pt idx="4">
                  <c:v>VERY </c:v>
                </c:pt>
                <c:pt idx="5">
                  <c:v>VERY HIGH</c:v>
                </c:pt>
              </c:strCache>
            </c:strRef>
          </c:cat>
          <c:val>
            <c:numRef>
              <c:f>Sheet1!$K$5:$K$11</c:f>
              <c:numCache>
                <c:formatCode>General</c:formatCode>
                <c:ptCount val="6"/>
                <c:pt idx="0">
                  <c:v>99</c:v>
                </c:pt>
                <c:pt idx="1">
                  <c:v>57</c:v>
                </c:pt>
                <c:pt idx="2">
                  <c:v>64</c:v>
                </c:pt>
                <c:pt idx="3">
                  <c:v>22</c:v>
                </c:pt>
                <c:pt idx="4">
                  <c:v>13</c:v>
                </c:pt>
                <c:pt idx="5">
                  <c:v>39</c:v>
                </c:pt>
              </c:numCache>
            </c:numRef>
          </c:val>
          <c:extLst>
            <c:ext xmlns:c16="http://schemas.microsoft.com/office/drawing/2014/chart" uri="{C3380CC4-5D6E-409C-BE32-E72D297353CC}">
              <c16:uniqueId val="{00000081-A097-493B-9C74-4CD30C2A9890}"/>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[SRIVARTHINI EXCEL.xlsx]Sheet1!PivotTable1</c:name>
    <c:fmtId val="11"/>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BPC</c:v>
                </c:pt>
              </c:strCache>
            </c:strRef>
          </c:tx>
          <c:spPr>
            <a:solidFill>
              <a:schemeClr val="accent1"/>
            </a:solidFill>
            <a:ln>
              <a:noFill/>
            </a:ln>
            <a:effectLst/>
            <a:sp3d/>
          </c:spPr>
          <c:invertIfNegative val="0"/>
          <c:cat>
            <c:strRef>
              <c:f>Sheet1!$A$5:$A$11</c:f>
              <c:strCache>
                <c:ptCount val="6"/>
                <c:pt idx="0">
                  <c:v>HIGH</c:v>
                </c:pt>
                <c:pt idx="1">
                  <c:v>LOW</c:v>
                </c:pt>
                <c:pt idx="2">
                  <c:v>MED</c:v>
                </c:pt>
                <c:pt idx="3">
                  <c:v>MEDIAM</c:v>
                </c:pt>
                <c:pt idx="4">
                  <c:v>VERY </c:v>
                </c:pt>
                <c:pt idx="5">
                  <c:v>VERY HIGH</c:v>
                </c:pt>
              </c:strCache>
            </c:strRef>
          </c:cat>
          <c:val>
            <c:numRef>
              <c:f>Sheet1!$B$5:$B$11</c:f>
              <c:numCache>
                <c:formatCode>General</c:formatCode>
                <c:ptCount val="6"/>
                <c:pt idx="0">
                  <c:v>106</c:v>
                </c:pt>
                <c:pt idx="1">
                  <c:v>57</c:v>
                </c:pt>
                <c:pt idx="2">
                  <c:v>67</c:v>
                </c:pt>
                <c:pt idx="3">
                  <c:v>23</c:v>
                </c:pt>
                <c:pt idx="4">
                  <c:v>15</c:v>
                </c:pt>
                <c:pt idx="5">
                  <c:v>35</c:v>
                </c:pt>
              </c:numCache>
            </c:numRef>
          </c:val>
          <c:extLst>
            <c:ext xmlns:c16="http://schemas.microsoft.com/office/drawing/2014/chart" uri="{C3380CC4-5D6E-409C-BE32-E72D297353CC}">
              <c16:uniqueId val="{00000000-46ED-4883-A89A-0AD7209F0805}"/>
            </c:ext>
          </c:extLst>
        </c:ser>
        <c:ser>
          <c:idx val="1"/>
          <c:order val="1"/>
          <c:tx>
            <c:strRef>
              <c:f>Sheet1!$C$3:$C$4</c:f>
              <c:strCache>
                <c:ptCount val="1"/>
                <c:pt idx="0">
                  <c:v>CCDR</c:v>
                </c:pt>
              </c:strCache>
            </c:strRef>
          </c:tx>
          <c:spPr>
            <a:solidFill>
              <a:schemeClr val="accent2"/>
            </a:solidFill>
            <a:ln>
              <a:noFill/>
            </a:ln>
            <a:effectLst/>
            <a:sp3d/>
          </c:spPr>
          <c:invertIfNegative val="0"/>
          <c:cat>
            <c:strRef>
              <c:f>Sheet1!$A$5:$A$11</c:f>
              <c:strCache>
                <c:ptCount val="6"/>
                <c:pt idx="0">
                  <c:v>HIGH</c:v>
                </c:pt>
                <c:pt idx="1">
                  <c:v>LOW</c:v>
                </c:pt>
                <c:pt idx="2">
                  <c:v>MED</c:v>
                </c:pt>
                <c:pt idx="3">
                  <c:v>MEDIAM</c:v>
                </c:pt>
                <c:pt idx="4">
                  <c:v>VERY </c:v>
                </c:pt>
                <c:pt idx="5">
                  <c:v>VERY HIGH</c:v>
                </c:pt>
              </c:strCache>
            </c:strRef>
          </c:cat>
          <c:val>
            <c:numRef>
              <c:f>Sheet1!$C$5:$C$11</c:f>
              <c:numCache>
                <c:formatCode>General</c:formatCode>
                <c:ptCount val="6"/>
                <c:pt idx="0">
                  <c:v>92</c:v>
                </c:pt>
                <c:pt idx="1">
                  <c:v>56</c:v>
                </c:pt>
                <c:pt idx="2">
                  <c:v>76</c:v>
                </c:pt>
                <c:pt idx="3">
                  <c:v>33</c:v>
                </c:pt>
                <c:pt idx="4">
                  <c:v>15</c:v>
                </c:pt>
                <c:pt idx="5">
                  <c:v>28</c:v>
                </c:pt>
              </c:numCache>
            </c:numRef>
          </c:val>
          <c:extLst>
            <c:ext xmlns:c16="http://schemas.microsoft.com/office/drawing/2014/chart" uri="{C3380CC4-5D6E-409C-BE32-E72D297353CC}">
              <c16:uniqueId val="{00000001-46ED-4883-A89A-0AD7209F0805}"/>
            </c:ext>
          </c:extLst>
        </c:ser>
        <c:ser>
          <c:idx val="2"/>
          <c:order val="2"/>
          <c:tx>
            <c:strRef>
              <c:f>Sheet1!$D$3:$D$4</c:f>
              <c:strCache>
                <c:ptCount val="1"/>
                <c:pt idx="0">
                  <c:v>EW</c:v>
                </c:pt>
              </c:strCache>
            </c:strRef>
          </c:tx>
          <c:spPr>
            <a:solidFill>
              <a:schemeClr val="accent3"/>
            </a:solidFill>
            <a:ln>
              <a:noFill/>
            </a:ln>
            <a:effectLst/>
            <a:sp3d/>
          </c:spPr>
          <c:invertIfNegative val="0"/>
          <c:cat>
            <c:strRef>
              <c:f>Sheet1!$A$5:$A$11</c:f>
              <c:strCache>
                <c:ptCount val="6"/>
                <c:pt idx="0">
                  <c:v>HIGH</c:v>
                </c:pt>
                <c:pt idx="1">
                  <c:v>LOW</c:v>
                </c:pt>
                <c:pt idx="2">
                  <c:v>MED</c:v>
                </c:pt>
                <c:pt idx="3">
                  <c:v>MEDIAM</c:v>
                </c:pt>
                <c:pt idx="4">
                  <c:v>VERY </c:v>
                </c:pt>
                <c:pt idx="5">
                  <c:v>VERY HIGH</c:v>
                </c:pt>
              </c:strCache>
            </c:strRef>
          </c:cat>
          <c:val>
            <c:numRef>
              <c:f>Sheet1!$D$5:$D$11</c:f>
              <c:numCache>
                <c:formatCode>General</c:formatCode>
                <c:ptCount val="6"/>
                <c:pt idx="0">
                  <c:v>98</c:v>
                </c:pt>
                <c:pt idx="1">
                  <c:v>49</c:v>
                </c:pt>
                <c:pt idx="2">
                  <c:v>82</c:v>
                </c:pt>
                <c:pt idx="3">
                  <c:v>29</c:v>
                </c:pt>
                <c:pt idx="4">
                  <c:v>14</c:v>
                </c:pt>
                <c:pt idx="5">
                  <c:v>30</c:v>
                </c:pt>
              </c:numCache>
            </c:numRef>
          </c:val>
          <c:extLst>
            <c:ext xmlns:c16="http://schemas.microsoft.com/office/drawing/2014/chart" uri="{C3380CC4-5D6E-409C-BE32-E72D297353CC}">
              <c16:uniqueId val="{00000002-46ED-4883-A89A-0AD7209F0805}"/>
            </c:ext>
          </c:extLst>
        </c:ser>
        <c:ser>
          <c:idx val="3"/>
          <c:order val="3"/>
          <c:tx>
            <c:strRef>
              <c:f>Sheet1!$E$3:$E$4</c:f>
              <c:strCache>
                <c:ptCount val="1"/>
                <c:pt idx="0">
                  <c:v>MSC</c:v>
                </c:pt>
              </c:strCache>
            </c:strRef>
          </c:tx>
          <c:spPr>
            <a:solidFill>
              <a:schemeClr val="accent4"/>
            </a:solidFill>
            <a:ln>
              <a:noFill/>
            </a:ln>
            <a:effectLst/>
            <a:sp3d/>
          </c:spPr>
          <c:invertIfNegative val="0"/>
          <c:cat>
            <c:strRef>
              <c:f>Sheet1!$A$5:$A$11</c:f>
              <c:strCache>
                <c:ptCount val="6"/>
                <c:pt idx="0">
                  <c:v>HIGH</c:v>
                </c:pt>
                <c:pt idx="1">
                  <c:v>LOW</c:v>
                </c:pt>
                <c:pt idx="2">
                  <c:v>MED</c:v>
                </c:pt>
                <c:pt idx="3">
                  <c:v>MEDIAM</c:v>
                </c:pt>
                <c:pt idx="4">
                  <c:v>VERY </c:v>
                </c:pt>
                <c:pt idx="5">
                  <c:v>VERY HIGH</c:v>
                </c:pt>
              </c:strCache>
            </c:strRef>
          </c:cat>
          <c:val>
            <c:numRef>
              <c:f>Sheet1!$E$5:$E$11</c:f>
              <c:numCache>
                <c:formatCode>General</c:formatCode>
                <c:ptCount val="6"/>
                <c:pt idx="0">
                  <c:v>109</c:v>
                </c:pt>
                <c:pt idx="1">
                  <c:v>51</c:v>
                </c:pt>
                <c:pt idx="2">
                  <c:v>66</c:v>
                </c:pt>
                <c:pt idx="3">
                  <c:v>25</c:v>
                </c:pt>
                <c:pt idx="4">
                  <c:v>9</c:v>
                </c:pt>
                <c:pt idx="5">
                  <c:v>36</c:v>
                </c:pt>
              </c:numCache>
            </c:numRef>
          </c:val>
          <c:extLst>
            <c:ext xmlns:c16="http://schemas.microsoft.com/office/drawing/2014/chart" uri="{C3380CC4-5D6E-409C-BE32-E72D297353CC}">
              <c16:uniqueId val="{00000003-46ED-4883-A89A-0AD7209F0805}"/>
            </c:ext>
          </c:extLst>
        </c:ser>
        <c:ser>
          <c:idx val="4"/>
          <c:order val="4"/>
          <c:tx>
            <c:strRef>
              <c:f>Sheet1!$F$3:$F$4</c:f>
              <c:strCache>
                <c:ptCount val="1"/>
                <c:pt idx="0">
                  <c:v>NEL</c:v>
                </c:pt>
              </c:strCache>
            </c:strRef>
          </c:tx>
          <c:spPr>
            <a:solidFill>
              <a:schemeClr val="accent5"/>
            </a:solidFill>
            <a:ln>
              <a:noFill/>
            </a:ln>
            <a:effectLst/>
            <a:sp3d/>
          </c:spPr>
          <c:invertIfNegative val="0"/>
          <c:cat>
            <c:strRef>
              <c:f>Sheet1!$A$5:$A$11</c:f>
              <c:strCache>
                <c:ptCount val="6"/>
                <c:pt idx="0">
                  <c:v>HIGH</c:v>
                </c:pt>
                <c:pt idx="1">
                  <c:v>LOW</c:v>
                </c:pt>
                <c:pt idx="2">
                  <c:v>MED</c:v>
                </c:pt>
                <c:pt idx="3">
                  <c:v>MEDIAM</c:v>
                </c:pt>
                <c:pt idx="4">
                  <c:v>VERY </c:v>
                </c:pt>
                <c:pt idx="5">
                  <c:v>VERY HIGH</c:v>
                </c:pt>
              </c:strCache>
            </c:strRef>
          </c:cat>
          <c:val>
            <c:numRef>
              <c:f>Sheet1!$F$5:$F$11</c:f>
              <c:numCache>
                <c:formatCode>General</c:formatCode>
                <c:ptCount val="6"/>
                <c:pt idx="0">
                  <c:v>106</c:v>
                </c:pt>
                <c:pt idx="1">
                  <c:v>45</c:v>
                </c:pt>
                <c:pt idx="2">
                  <c:v>81</c:v>
                </c:pt>
                <c:pt idx="3">
                  <c:v>28</c:v>
                </c:pt>
                <c:pt idx="4">
                  <c:v>15</c:v>
                </c:pt>
                <c:pt idx="5">
                  <c:v>29</c:v>
                </c:pt>
              </c:numCache>
            </c:numRef>
          </c:val>
          <c:extLst>
            <c:ext xmlns:c16="http://schemas.microsoft.com/office/drawing/2014/chart" uri="{C3380CC4-5D6E-409C-BE32-E72D297353CC}">
              <c16:uniqueId val="{00000004-46ED-4883-A89A-0AD7209F0805}"/>
            </c:ext>
          </c:extLst>
        </c:ser>
        <c:ser>
          <c:idx val="5"/>
          <c:order val="5"/>
          <c:tx>
            <c:strRef>
              <c:f>Sheet1!$G$3:$G$4</c:f>
              <c:strCache>
                <c:ptCount val="1"/>
                <c:pt idx="0">
                  <c:v>PL</c:v>
                </c:pt>
              </c:strCache>
            </c:strRef>
          </c:tx>
          <c:spPr>
            <a:solidFill>
              <a:schemeClr val="accent6"/>
            </a:solidFill>
            <a:ln>
              <a:noFill/>
            </a:ln>
            <a:effectLst/>
            <a:sp3d/>
          </c:spPr>
          <c:invertIfNegative val="0"/>
          <c:cat>
            <c:strRef>
              <c:f>Sheet1!$A$5:$A$11</c:f>
              <c:strCache>
                <c:ptCount val="6"/>
                <c:pt idx="0">
                  <c:v>HIGH</c:v>
                </c:pt>
                <c:pt idx="1">
                  <c:v>LOW</c:v>
                </c:pt>
                <c:pt idx="2">
                  <c:v>MED</c:v>
                </c:pt>
                <c:pt idx="3">
                  <c:v>MEDIAM</c:v>
                </c:pt>
                <c:pt idx="4">
                  <c:v>VERY </c:v>
                </c:pt>
                <c:pt idx="5">
                  <c:v>VERY HIGH</c:v>
                </c:pt>
              </c:strCache>
            </c:strRef>
          </c:cat>
          <c:val>
            <c:numRef>
              <c:f>Sheet1!$G$5:$G$11</c:f>
              <c:numCache>
                <c:formatCode>General</c:formatCode>
                <c:ptCount val="6"/>
                <c:pt idx="0">
                  <c:v>90</c:v>
                </c:pt>
                <c:pt idx="1">
                  <c:v>47</c:v>
                </c:pt>
                <c:pt idx="2">
                  <c:v>82</c:v>
                </c:pt>
                <c:pt idx="3">
                  <c:v>21</c:v>
                </c:pt>
                <c:pt idx="4">
                  <c:v>12</c:v>
                </c:pt>
                <c:pt idx="5">
                  <c:v>49</c:v>
                </c:pt>
              </c:numCache>
            </c:numRef>
          </c:val>
          <c:extLst>
            <c:ext xmlns:c16="http://schemas.microsoft.com/office/drawing/2014/chart" uri="{C3380CC4-5D6E-409C-BE32-E72D297353CC}">
              <c16:uniqueId val="{00000005-46ED-4883-A89A-0AD7209F0805}"/>
            </c:ext>
          </c:extLst>
        </c:ser>
        <c:ser>
          <c:idx val="6"/>
          <c:order val="6"/>
          <c:tx>
            <c:strRef>
              <c:f>Sheet1!$H$3:$H$4</c:f>
              <c:strCache>
                <c:ptCount val="1"/>
                <c:pt idx="0">
                  <c:v>PYZ</c:v>
                </c:pt>
              </c:strCache>
            </c:strRef>
          </c:tx>
          <c:spPr>
            <a:solidFill>
              <a:schemeClr val="accent1">
                <a:lumMod val="60000"/>
              </a:schemeClr>
            </a:solidFill>
            <a:ln>
              <a:noFill/>
            </a:ln>
            <a:effectLst/>
            <a:sp3d/>
          </c:spPr>
          <c:invertIfNegative val="0"/>
          <c:cat>
            <c:strRef>
              <c:f>Sheet1!$A$5:$A$11</c:f>
              <c:strCache>
                <c:ptCount val="6"/>
                <c:pt idx="0">
                  <c:v>HIGH</c:v>
                </c:pt>
                <c:pt idx="1">
                  <c:v>LOW</c:v>
                </c:pt>
                <c:pt idx="2">
                  <c:v>MED</c:v>
                </c:pt>
                <c:pt idx="3">
                  <c:v>MEDIAM</c:v>
                </c:pt>
                <c:pt idx="4">
                  <c:v>VERY </c:v>
                </c:pt>
                <c:pt idx="5">
                  <c:v>VERY HIGH</c:v>
                </c:pt>
              </c:strCache>
            </c:strRef>
          </c:cat>
          <c:val>
            <c:numRef>
              <c:f>Sheet1!$H$5:$H$11</c:f>
              <c:numCache>
                <c:formatCode>General</c:formatCode>
                <c:ptCount val="6"/>
                <c:pt idx="0">
                  <c:v>93</c:v>
                </c:pt>
                <c:pt idx="1">
                  <c:v>56</c:v>
                </c:pt>
                <c:pt idx="2">
                  <c:v>71</c:v>
                </c:pt>
                <c:pt idx="3">
                  <c:v>29</c:v>
                </c:pt>
                <c:pt idx="4">
                  <c:v>15</c:v>
                </c:pt>
                <c:pt idx="5">
                  <c:v>35</c:v>
                </c:pt>
              </c:numCache>
            </c:numRef>
          </c:val>
          <c:extLst>
            <c:ext xmlns:c16="http://schemas.microsoft.com/office/drawing/2014/chart" uri="{C3380CC4-5D6E-409C-BE32-E72D297353CC}">
              <c16:uniqueId val="{00000006-46ED-4883-A89A-0AD7209F0805}"/>
            </c:ext>
          </c:extLst>
        </c:ser>
        <c:ser>
          <c:idx val="7"/>
          <c:order val="7"/>
          <c:tx>
            <c:strRef>
              <c:f>Sheet1!$I$3:$I$4</c:f>
              <c:strCache>
                <c:ptCount val="1"/>
                <c:pt idx="0">
                  <c:v>SVG</c:v>
                </c:pt>
              </c:strCache>
            </c:strRef>
          </c:tx>
          <c:spPr>
            <a:solidFill>
              <a:schemeClr val="accent2">
                <a:lumMod val="60000"/>
              </a:schemeClr>
            </a:solidFill>
            <a:ln>
              <a:noFill/>
            </a:ln>
            <a:effectLst/>
            <a:sp3d/>
          </c:spPr>
          <c:invertIfNegative val="0"/>
          <c:cat>
            <c:strRef>
              <c:f>Sheet1!$A$5:$A$11</c:f>
              <c:strCache>
                <c:ptCount val="6"/>
                <c:pt idx="0">
                  <c:v>HIGH</c:v>
                </c:pt>
                <c:pt idx="1">
                  <c:v>LOW</c:v>
                </c:pt>
                <c:pt idx="2">
                  <c:v>MED</c:v>
                </c:pt>
                <c:pt idx="3">
                  <c:v>MEDIAM</c:v>
                </c:pt>
                <c:pt idx="4">
                  <c:v>VERY </c:v>
                </c:pt>
                <c:pt idx="5">
                  <c:v>VERY HIGH</c:v>
                </c:pt>
              </c:strCache>
            </c:strRef>
          </c:cat>
          <c:val>
            <c:numRef>
              <c:f>Sheet1!$I$5:$I$11</c:f>
              <c:numCache>
                <c:formatCode>General</c:formatCode>
                <c:ptCount val="6"/>
                <c:pt idx="0">
                  <c:v>96</c:v>
                </c:pt>
                <c:pt idx="1">
                  <c:v>53</c:v>
                </c:pt>
                <c:pt idx="2">
                  <c:v>74</c:v>
                </c:pt>
                <c:pt idx="3">
                  <c:v>25</c:v>
                </c:pt>
                <c:pt idx="4">
                  <c:v>16</c:v>
                </c:pt>
                <c:pt idx="5">
                  <c:v>40</c:v>
                </c:pt>
              </c:numCache>
            </c:numRef>
          </c:val>
          <c:extLst>
            <c:ext xmlns:c16="http://schemas.microsoft.com/office/drawing/2014/chart" uri="{C3380CC4-5D6E-409C-BE32-E72D297353CC}">
              <c16:uniqueId val="{00000007-46ED-4883-A89A-0AD7209F0805}"/>
            </c:ext>
          </c:extLst>
        </c:ser>
        <c:ser>
          <c:idx val="8"/>
          <c:order val="8"/>
          <c:tx>
            <c:strRef>
              <c:f>Sheet1!$J$3:$J$4</c:f>
              <c:strCache>
                <c:ptCount val="1"/>
                <c:pt idx="0">
                  <c:v>TNS</c:v>
                </c:pt>
              </c:strCache>
            </c:strRef>
          </c:tx>
          <c:spPr>
            <a:solidFill>
              <a:schemeClr val="accent3">
                <a:lumMod val="60000"/>
              </a:schemeClr>
            </a:solidFill>
            <a:ln>
              <a:noFill/>
            </a:ln>
            <a:effectLst/>
            <a:sp3d/>
          </c:spPr>
          <c:invertIfNegative val="0"/>
          <c:cat>
            <c:strRef>
              <c:f>Sheet1!$A$5:$A$11</c:f>
              <c:strCache>
                <c:ptCount val="6"/>
                <c:pt idx="0">
                  <c:v>HIGH</c:v>
                </c:pt>
                <c:pt idx="1">
                  <c:v>LOW</c:v>
                </c:pt>
                <c:pt idx="2">
                  <c:v>MED</c:v>
                </c:pt>
                <c:pt idx="3">
                  <c:v>MEDIAM</c:v>
                </c:pt>
                <c:pt idx="4">
                  <c:v>VERY </c:v>
                </c:pt>
                <c:pt idx="5">
                  <c:v>VERY HIGH</c:v>
                </c:pt>
              </c:strCache>
            </c:strRef>
          </c:cat>
          <c:val>
            <c:numRef>
              <c:f>Sheet1!$J$5:$J$11</c:f>
              <c:numCache>
                <c:formatCode>General</c:formatCode>
                <c:ptCount val="6"/>
                <c:pt idx="0">
                  <c:v>88</c:v>
                </c:pt>
                <c:pt idx="1">
                  <c:v>44</c:v>
                </c:pt>
                <c:pt idx="2">
                  <c:v>89</c:v>
                </c:pt>
                <c:pt idx="3">
                  <c:v>31</c:v>
                </c:pt>
                <c:pt idx="4">
                  <c:v>13</c:v>
                </c:pt>
                <c:pt idx="5">
                  <c:v>32</c:v>
                </c:pt>
              </c:numCache>
            </c:numRef>
          </c:val>
          <c:extLst>
            <c:ext xmlns:c16="http://schemas.microsoft.com/office/drawing/2014/chart" uri="{C3380CC4-5D6E-409C-BE32-E72D297353CC}">
              <c16:uniqueId val="{00000008-46ED-4883-A89A-0AD7209F0805}"/>
            </c:ext>
          </c:extLst>
        </c:ser>
        <c:ser>
          <c:idx val="9"/>
          <c:order val="9"/>
          <c:tx>
            <c:strRef>
              <c:f>Sheet1!$K$3:$K$4</c:f>
              <c:strCache>
                <c:ptCount val="1"/>
                <c:pt idx="0">
                  <c:v>WBL</c:v>
                </c:pt>
              </c:strCache>
            </c:strRef>
          </c:tx>
          <c:spPr>
            <a:solidFill>
              <a:schemeClr val="accent4">
                <a:lumMod val="60000"/>
              </a:schemeClr>
            </a:solidFill>
            <a:ln>
              <a:noFill/>
            </a:ln>
            <a:effectLst/>
            <a:sp3d/>
          </c:spPr>
          <c:invertIfNegative val="0"/>
          <c:cat>
            <c:strRef>
              <c:f>Sheet1!$A$5:$A$11</c:f>
              <c:strCache>
                <c:ptCount val="6"/>
                <c:pt idx="0">
                  <c:v>HIGH</c:v>
                </c:pt>
                <c:pt idx="1">
                  <c:v>LOW</c:v>
                </c:pt>
                <c:pt idx="2">
                  <c:v>MED</c:v>
                </c:pt>
                <c:pt idx="3">
                  <c:v>MEDIAM</c:v>
                </c:pt>
                <c:pt idx="4">
                  <c:v>VERY </c:v>
                </c:pt>
                <c:pt idx="5">
                  <c:v>VERY HIGH</c:v>
                </c:pt>
              </c:strCache>
            </c:strRef>
          </c:cat>
          <c:val>
            <c:numRef>
              <c:f>Sheet1!$K$5:$K$11</c:f>
              <c:numCache>
                <c:formatCode>General</c:formatCode>
                <c:ptCount val="6"/>
                <c:pt idx="0">
                  <c:v>99</c:v>
                </c:pt>
                <c:pt idx="1">
                  <c:v>57</c:v>
                </c:pt>
                <c:pt idx="2">
                  <c:v>64</c:v>
                </c:pt>
                <c:pt idx="3">
                  <c:v>22</c:v>
                </c:pt>
                <c:pt idx="4">
                  <c:v>13</c:v>
                </c:pt>
                <c:pt idx="5">
                  <c:v>39</c:v>
                </c:pt>
              </c:numCache>
            </c:numRef>
          </c:val>
          <c:extLst>
            <c:ext xmlns:c16="http://schemas.microsoft.com/office/drawing/2014/chart" uri="{C3380CC4-5D6E-409C-BE32-E72D297353CC}">
              <c16:uniqueId val="{00000009-46ED-4883-A89A-0AD7209F0805}"/>
            </c:ext>
          </c:extLst>
        </c:ser>
        <c:dLbls>
          <c:showLegendKey val="0"/>
          <c:showVal val="0"/>
          <c:showCatName val="0"/>
          <c:showSerName val="0"/>
          <c:showPercent val="0"/>
          <c:showBubbleSize val="0"/>
        </c:dLbls>
        <c:gapWidth val="150"/>
        <c:shape val="box"/>
        <c:axId val="1938748128"/>
        <c:axId val="1938728448"/>
        <c:axId val="0"/>
      </c:bar3DChart>
      <c:catAx>
        <c:axId val="193874812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8728448"/>
        <c:crosses val="autoZero"/>
        <c:auto val="1"/>
        <c:lblAlgn val="ctr"/>
        <c:lblOffset val="100"/>
        <c:noMultiLvlLbl val="0"/>
      </c:catAx>
      <c:valAx>
        <c:axId val="19387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87481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7T19:04:15.356" idx="1">
    <p:pos x="7033" y="2088"/>
    <p:text>llllhhhhhh</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F439ED-1E90-4106-847A-8EF19031FE2F}" type="slidenum">
              <a:rPr lang="en-IN" smtClean="0"/>
              <a:t>18</a:t>
            </a:fld>
            <a:endParaRPr lang="en-IN"/>
          </a:p>
        </p:txBody>
      </p:sp>
    </p:spTree>
    <p:extLst>
      <p:ext uri="{BB962C8B-B14F-4D97-AF65-F5344CB8AC3E}">
        <p14:creationId xmlns:p14="http://schemas.microsoft.com/office/powerpoint/2010/main" val="273870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0" name="TextBox 9">
            <a:extLst>
              <a:ext uri="{FF2B5EF4-FFF2-40B4-BE49-F238E27FC236}">
                <a16:creationId xmlns:a16="http://schemas.microsoft.com/office/drawing/2014/main" id="{2929C19A-9F7D-4E72-450A-6E9D02AF791A}"/>
              </a:ext>
            </a:extLst>
          </p:cNvPr>
          <p:cNvSpPr txBox="1"/>
          <p:nvPr/>
        </p:nvSpPr>
        <p:spPr>
          <a:xfrm>
            <a:off x="1490661" y="3194417"/>
            <a:ext cx="8610600"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STUDENT NAME:    SRIVARTHINI R</a:t>
            </a:r>
          </a:p>
          <a:p>
            <a:r>
              <a:rPr lang="en-US" sz="2000" dirty="0">
                <a:latin typeface="Times New Roman" panose="02020603050405020304" pitchFamily="18" charset="0"/>
                <a:cs typeface="Times New Roman" panose="02020603050405020304" pitchFamily="18" charset="0"/>
              </a:rPr>
              <a:t>REGISTER NO:         22CCA072(</a:t>
            </a:r>
            <a:r>
              <a:rPr lang="en-US" sz="2000" b="0" i="0" dirty="0">
                <a:solidFill>
                  <a:srgbClr val="000000"/>
                </a:solidFill>
                <a:effectLst/>
                <a:latin typeface="Times New Roman" panose="02020603050405020304" pitchFamily="18" charset="0"/>
                <a:cs typeface="Times New Roman" panose="02020603050405020304" pitchFamily="18" charset="0"/>
              </a:rPr>
              <a:t>asunm123312202265)</a:t>
            </a:r>
          </a:p>
          <a:p>
            <a:r>
              <a:rPr lang="en-US" sz="2000" dirty="0">
                <a:latin typeface="Times New Roman" panose="02020603050405020304" pitchFamily="18" charset="0"/>
                <a:cs typeface="Times New Roman" panose="02020603050405020304" pitchFamily="18" charset="0"/>
              </a:rPr>
              <a:t>DEPARTMENT:        BCOM(COMPUTER APPLICATION)</a:t>
            </a:r>
          </a:p>
          <a:p>
            <a:r>
              <a:rPr lang="en-US" sz="2000" dirty="0">
                <a:latin typeface="Times New Roman" panose="02020603050405020304" pitchFamily="18" charset="0"/>
                <a:cs typeface="Times New Roman" panose="02020603050405020304" pitchFamily="18" charset="0"/>
              </a:rPr>
              <a:t>COLLEGE:                 MOHAMED SATHAK COLLEGE ARTS AND SCIENCE</a:t>
            </a:r>
          </a:p>
          <a:p>
            <a:r>
              <a:rPr lang="en-US" sz="2000" dirty="0"/>
              <a:t>           </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3383A8-67CE-B33F-A3BA-A778A1232258}"/>
              </a:ext>
            </a:extLst>
          </p:cNvPr>
          <p:cNvSpPr txBox="1"/>
          <p:nvPr/>
        </p:nvSpPr>
        <p:spPr>
          <a:xfrm>
            <a:off x="1361634" y="1611906"/>
            <a:ext cx="8749735" cy="1600438"/>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=IFS(A1&gt;10000, "High", A1&gt;5000, "Medium", "Low")These formulas categorize data in cells A1, B1, and C1 based on specified conditions, returning corresponding values ("High", "Medium", "Low", etc.). Use these formulas to analyze and classify your data, and make informed decisions!</a:t>
            </a:r>
          </a:p>
          <a:p>
            <a:endParaRPr lang="en-US" b="1" dirty="0"/>
          </a:p>
        </p:txBody>
      </p:sp>
      <p:sp>
        <p:nvSpPr>
          <p:cNvPr id="3" name="TextBox 2">
            <a:extLst>
              <a:ext uri="{FF2B5EF4-FFF2-40B4-BE49-F238E27FC236}">
                <a16:creationId xmlns:a16="http://schemas.microsoft.com/office/drawing/2014/main" id="{9797327D-5D96-10DE-D682-B780D7168E9F}"/>
              </a:ext>
            </a:extLst>
          </p:cNvPr>
          <p:cNvSpPr txBox="1"/>
          <p:nvPr/>
        </p:nvSpPr>
        <p:spPr>
          <a:xfrm>
            <a:off x="1029762" y="3089235"/>
            <a:ext cx="6435377" cy="461665"/>
          </a:xfrm>
          <a:prstGeom prst="rect">
            <a:avLst/>
          </a:prstGeom>
          <a:noFill/>
        </p:spPr>
        <p:txBody>
          <a:bodyPr wrap="square">
            <a:spAutoFit/>
          </a:bodyPr>
          <a:lstStyle/>
          <a:p>
            <a:r>
              <a:rPr lang="en-US" sz="2400" b="1" dirty="0">
                <a:solidFill>
                  <a:srgbClr val="00B050"/>
                </a:solidFill>
              </a:rPr>
              <a:t>Pivot table</a:t>
            </a:r>
          </a:p>
        </p:txBody>
      </p:sp>
      <p:sp>
        <p:nvSpPr>
          <p:cNvPr id="6" name="TextBox 5">
            <a:extLst>
              <a:ext uri="{FF2B5EF4-FFF2-40B4-BE49-F238E27FC236}">
                <a16:creationId xmlns:a16="http://schemas.microsoft.com/office/drawing/2014/main" id="{84490A36-44AF-D800-F487-9F6DB6BC4526}"/>
              </a:ext>
            </a:extLst>
          </p:cNvPr>
          <p:cNvSpPr txBox="1"/>
          <p:nvPr/>
        </p:nvSpPr>
        <p:spPr>
          <a:xfrm>
            <a:off x="1269121" y="3977530"/>
            <a:ext cx="8423519" cy="2031325"/>
          </a:xfrm>
          <a:prstGeom prst="rect">
            <a:avLst/>
          </a:prstGeom>
          <a:no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9" name="TextBox 8">
            <a:extLst>
              <a:ext uri="{FF2B5EF4-FFF2-40B4-BE49-F238E27FC236}">
                <a16:creationId xmlns:a16="http://schemas.microsoft.com/office/drawing/2014/main" id="{8371CCBB-11D8-3C5A-B89C-4EE6390CC20E}"/>
              </a:ext>
            </a:extLst>
          </p:cNvPr>
          <p:cNvSpPr txBox="1"/>
          <p:nvPr/>
        </p:nvSpPr>
        <p:spPr>
          <a:xfrm>
            <a:off x="1029762" y="922158"/>
            <a:ext cx="6101488" cy="461665"/>
          </a:xfrm>
          <a:prstGeom prst="rect">
            <a:avLst/>
          </a:prstGeom>
          <a:noFill/>
        </p:spPr>
        <p:txBody>
          <a:bodyPr wrap="square">
            <a:spAutoFit/>
          </a:bodyPr>
          <a:lstStyle/>
          <a:p>
            <a:r>
              <a:rPr lang="en-US" sz="2400" b="1" dirty="0">
                <a:solidFill>
                  <a:srgbClr val="00B050"/>
                </a:solidFill>
              </a:rPr>
              <a:t>Formula = checking for performance</a:t>
            </a:r>
          </a:p>
        </p:txBody>
      </p:sp>
    </p:spTree>
    <p:extLst>
      <p:ext uri="{BB962C8B-B14F-4D97-AF65-F5344CB8AC3E}">
        <p14:creationId xmlns:p14="http://schemas.microsoft.com/office/powerpoint/2010/main" val="1162783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100A6EC-7A80-820A-94F9-58CBBFB45B4E}"/>
              </a:ext>
            </a:extLst>
          </p:cNvPr>
          <p:cNvSpPr txBox="1"/>
          <p:nvPr/>
        </p:nvSpPr>
        <p:spPr>
          <a:xfrm>
            <a:off x="1163522" y="387062"/>
            <a:ext cx="6101488" cy="461665"/>
          </a:xfrm>
          <a:prstGeom prst="rect">
            <a:avLst/>
          </a:prstGeom>
          <a:noFill/>
        </p:spPr>
        <p:txBody>
          <a:bodyPr wrap="square">
            <a:spAutoFit/>
          </a:bodyPr>
          <a:lstStyle/>
          <a:p>
            <a:r>
              <a:rPr lang="en-US" sz="2400" b="1" dirty="0">
                <a:solidFill>
                  <a:srgbClr val="00B050"/>
                </a:solidFill>
              </a:rPr>
              <a:t>Graph</a:t>
            </a:r>
          </a:p>
        </p:txBody>
      </p:sp>
      <p:sp>
        <p:nvSpPr>
          <p:cNvPr id="10" name="TextBox 9">
            <a:extLst>
              <a:ext uri="{FF2B5EF4-FFF2-40B4-BE49-F238E27FC236}">
                <a16:creationId xmlns:a16="http://schemas.microsoft.com/office/drawing/2014/main" id="{CCC32D75-99F6-7267-CB22-A3C8913A3AB9}"/>
              </a:ext>
            </a:extLst>
          </p:cNvPr>
          <p:cNvSpPr txBox="1"/>
          <p:nvPr/>
        </p:nvSpPr>
        <p:spPr>
          <a:xfrm>
            <a:off x="1061922" y="1209673"/>
            <a:ext cx="8842248" cy="707886"/>
          </a:xfrm>
          <a:prstGeom prst="rect">
            <a:avLst/>
          </a:prstGeom>
          <a:noFill/>
        </p:spPr>
        <p:txBody>
          <a:bodyPr wrap="square">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Step 1: Select Data Choose the data range you want to graph, including headers. Go to the "Insert" tab in the ribbon.</a:t>
            </a:r>
          </a:p>
        </p:txBody>
      </p:sp>
      <p:sp>
        <p:nvSpPr>
          <p:cNvPr id="12" name="TextBox 11">
            <a:extLst>
              <a:ext uri="{FF2B5EF4-FFF2-40B4-BE49-F238E27FC236}">
                <a16:creationId xmlns:a16="http://schemas.microsoft.com/office/drawing/2014/main" id="{8F948F4F-3B80-3B01-E350-336E8E1E2471}"/>
              </a:ext>
            </a:extLst>
          </p:cNvPr>
          <p:cNvSpPr txBox="1"/>
          <p:nvPr/>
        </p:nvSpPr>
        <p:spPr>
          <a:xfrm>
            <a:off x="1061922" y="2181904"/>
            <a:ext cx="8842248" cy="707886"/>
          </a:xfrm>
          <a:prstGeom prst="rect">
            <a:avLst/>
          </a:prstGeom>
          <a:noFill/>
        </p:spPr>
        <p:txBody>
          <a:bodyPr wrap="square">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Step 2: Choose Graph Type- Click on the graph type you want to create (e.g., Column, Line, Pie, Bar).- Select a subtype (e.g., 2D or 3D).</a:t>
            </a:r>
          </a:p>
        </p:txBody>
      </p:sp>
      <p:sp>
        <p:nvSpPr>
          <p:cNvPr id="14" name="TextBox 13">
            <a:extLst>
              <a:ext uri="{FF2B5EF4-FFF2-40B4-BE49-F238E27FC236}">
                <a16:creationId xmlns:a16="http://schemas.microsoft.com/office/drawing/2014/main" id="{505336D2-7644-5123-8C79-6F2241A6AEFA}"/>
              </a:ext>
            </a:extLst>
          </p:cNvPr>
          <p:cNvSpPr txBox="1"/>
          <p:nvPr/>
        </p:nvSpPr>
        <p:spPr>
          <a:xfrm>
            <a:off x="1061922" y="3154135"/>
            <a:ext cx="8842248" cy="707886"/>
          </a:xfrm>
          <a:prstGeom prst="rect">
            <a:avLst/>
          </a:prstGeom>
          <a:noFill/>
        </p:spPr>
        <p:txBody>
          <a:bodyPr wrap="square">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Step 3: Customize Graph- Right-click on the graph to access formatting options.- Adjust elements like titles, labels, colors, and fonts.</a:t>
            </a:r>
          </a:p>
        </p:txBody>
      </p:sp>
      <p:sp>
        <p:nvSpPr>
          <p:cNvPr id="16" name="TextBox 15">
            <a:extLst>
              <a:ext uri="{FF2B5EF4-FFF2-40B4-BE49-F238E27FC236}">
                <a16:creationId xmlns:a16="http://schemas.microsoft.com/office/drawing/2014/main" id="{889BE929-A845-ACD0-EAED-7325D77895C1}"/>
              </a:ext>
            </a:extLst>
          </p:cNvPr>
          <p:cNvSpPr txBox="1"/>
          <p:nvPr/>
        </p:nvSpPr>
        <p:spPr>
          <a:xfrm>
            <a:off x="1061922" y="4126366"/>
            <a:ext cx="8842248" cy="1015663"/>
          </a:xfrm>
          <a:prstGeom prst="rect">
            <a:avLst/>
          </a:prstGeom>
          <a:noFill/>
        </p:spPr>
        <p:txBody>
          <a:bodyPr wrap="square">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Step 4: Add Data Labels- Right-click on the graph and select "Add Data Labels".- Choose where to display labels (e.g., above, below, or inside data points).</a:t>
            </a:r>
          </a:p>
        </p:txBody>
      </p:sp>
      <p:sp>
        <p:nvSpPr>
          <p:cNvPr id="18" name="TextBox 17">
            <a:extLst>
              <a:ext uri="{FF2B5EF4-FFF2-40B4-BE49-F238E27FC236}">
                <a16:creationId xmlns:a16="http://schemas.microsoft.com/office/drawing/2014/main" id="{B80BE204-7644-2B86-61E2-F856D022088B}"/>
              </a:ext>
            </a:extLst>
          </p:cNvPr>
          <p:cNvSpPr txBox="1"/>
          <p:nvPr/>
        </p:nvSpPr>
        <p:spPr>
          <a:xfrm>
            <a:off x="1061922" y="5406374"/>
            <a:ext cx="8842248" cy="707886"/>
          </a:xfrm>
          <a:prstGeom prst="rect">
            <a:avLst/>
          </a:prstGeom>
          <a:noFill/>
        </p:spPr>
        <p:txBody>
          <a:bodyPr wrap="square">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Step 5: Finalize- Review and adjust your graph as needed.- Save your workbook.</a:t>
            </a:r>
          </a:p>
        </p:txBody>
      </p:sp>
    </p:spTree>
    <p:extLst>
      <p:ext uri="{BB962C8B-B14F-4D97-AF65-F5344CB8AC3E}">
        <p14:creationId xmlns:p14="http://schemas.microsoft.com/office/powerpoint/2010/main" val="1260235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solidFill>
                  <a:srgbClr val="00B050"/>
                </a:solidFill>
              </a:rPr>
              <a:t>Dataset Description</a:t>
            </a:r>
          </a:p>
        </p:txBody>
      </p:sp>
      <p:sp>
        <p:nvSpPr>
          <p:cNvPr id="4" name="TextBox 3">
            <a:extLst>
              <a:ext uri="{FF2B5EF4-FFF2-40B4-BE49-F238E27FC236}">
                <a16:creationId xmlns:a16="http://schemas.microsoft.com/office/drawing/2014/main" id="{4A23D240-864E-5FAA-2271-40832B20E6AC}"/>
              </a:ext>
            </a:extLst>
          </p:cNvPr>
          <p:cNvSpPr txBox="1"/>
          <p:nvPr/>
        </p:nvSpPr>
        <p:spPr>
          <a:xfrm>
            <a:off x="920350" y="1439672"/>
            <a:ext cx="8884050" cy="3108543"/>
          </a:xfrm>
          <a:prstGeom prst="rect">
            <a:avLst/>
          </a:prstGeom>
          <a:noFill/>
        </p:spPr>
        <p:txBody>
          <a:bodyPr wrap="square">
            <a:spAutoFit/>
          </a:bodyPr>
          <a:lstStyle/>
          <a:p>
            <a:pPr marL="342900" indent="-342900">
              <a:buAutoNum type="arabicPeriod"/>
            </a:pPr>
            <a:r>
              <a:rPr lang="en-US" sz="2800" b="1" dirty="0">
                <a:latin typeface="Times New Roman" panose="02020603050405020304" pitchFamily="18" charset="0"/>
                <a:cs typeface="Times New Roman" panose="02020603050405020304" pitchFamily="18" charset="0"/>
              </a:rPr>
              <a:t>Employee ID (unique identifier)</a:t>
            </a:r>
          </a:p>
          <a:p>
            <a:pPr marL="342900" indent="-342900">
              <a:buAutoNum type="arabicPeriod" startAt="2"/>
            </a:pPr>
            <a:r>
              <a:rPr lang="en-US" sz="2800" b="1" dirty="0">
                <a:latin typeface="Times New Roman" panose="02020603050405020304" pitchFamily="18" charset="0"/>
                <a:cs typeface="Times New Roman" panose="02020603050405020304" pitchFamily="18" charset="0"/>
              </a:rPr>
              <a:t>Name( First name ,last name)</a:t>
            </a:r>
          </a:p>
          <a:p>
            <a:pPr marL="342900" indent="-342900">
              <a:buAutoNum type="arabicPeriod" startAt="2"/>
            </a:pPr>
            <a:r>
              <a:rPr lang="en-US" sz="2800" b="1" dirty="0">
                <a:latin typeface="Times New Roman" panose="02020603050405020304" pitchFamily="18" charset="0"/>
                <a:cs typeface="Times New Roman" panose="02020603050405020304" pitchFamily="18" charset="0"/>
              </a:rPr>
              <a:t>Department</a:t>
            </a:r>
          </a:p>
          <a:p>
            <a:pPr marL="342900" indent="-342900">
              <a:buAutoNum type="arabicPeriod" startAt="2"/>
            </a:pPr>
            <a:r>
              <a:rPr lang="en-US" sz="2800" b="1" dirty="0">
                <a:latin typeface="Times New Roman" panose="02020603050405020304" pitchFamily="18" charset="0"/>
                <a:cs typeface="Times New Roman" panose="02020603050405020304" pitchFamily="18" charset="0"/>
              </a:rPr>
              <a:t>Job Title</a:t>
            </a:r>
          </a:p>
          <a:p>
            <a:r>
              <a:rPr lang="en-US" sz="2800" b="1" dirty="0">
                <a:latin typeface="Times New Roman" panose="02020603050405020304" pitchFamily="18" charset="0"/>
                <a:cs typeface="Times New Roman" panose="02020603050405020304" pitchFamily="18" charset="0"/>
              </a:rPr>
              <a:t>5.  Hire Date</a:t>
            </a:r>
          </a:p>
          <a:p>
            <a:r>
              <a:rPr lang="en-US" sz="2800" b="1" dirty="0">
                <a:latin typeface="Times New Roman" panose="02020603050405020304" pitchFamily="18" charset="0"/>
                <a:cs typeface="Times New Roman" panose="02020603050405020304" pitchFamily="18" charset="0"/>
              </a:rPr>
              <a:t>6.  Performance Ratings (e.g., 1-5 scale, low to very high)</a:t>
            </a:r>
          </a:p>
          <a:p>
            <a:r>
              <a:rPr lang="en-US" sz="2800" b="1" dirty="0">
                <a:latin typeface="Times New Roman" panose="02020603050405020304" pitchFamily="18" charset="0"/>
                <a:cs typeface="Times New Roman" panose="02020603050405020304" pitchFamily="18" charset="0"/>
              </a:rPr>
              <a:t>7.  Gender</a:t>
            </a:r>
          </a:p>
        </p:txBody>
      </p:sp>
    </p:spTree>
    <p:extLst>
      <p:ext uri="{BB962C8B-B14F-4D97-AF65-F5344CB8AC3E}">
        <p14:creationId xmlns:p14="http://schemas.microsoft.com/office/powerpoint/2010/main" val="2720660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80330" y="29305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5" name="TextBox 14">
            <a:extLst>
              <a:ext uri="{FF2B5EF4-FFF2-40B4-BE49-F238E27FC236}">
                <a16:creationId xmlns:a16="http://schemas.microsoft.com/office/drawing/2014/main" id="{285FCF34-9B77-707C-1B27-D319615A3232}"/>
              </a:ext>
            </a:extLst>
          </p:cNvPr>
          <p:cNvSpPr txBox="1"/>
          <p:nvPr/>
        </p:nvSpPr>
        <p:spPr>
          <a:xfrm>
            <a:off x="1495643" y="1433840"/>
            <a:ext cx="6101488" cy="584775"/>
          </a:xfrm>
          <a:prstGeom prst="rect">
            <a:avLst/>
          </a:prstGeom>
          <a:noFill/>
        </p:spPr>
        <p:txBody>
          <a:bodyPr wrap="square">
            <a:spAutoFit/>
          </a:bodyPr>
          <a:lstStyle/>
          <a:p>
            <a:r>
              <a:rPr lang="en-US" sz="3200" b="1" dirty="0">
                <a:solidFill>
                  <a:srgbClr val="FF0000"/>
                </a:solidFill>
              </a:rPr>
              <a:t>Performance analysis formula</a:t>
            </a:r>
          </a:p>
        </p:txBody>
      </p:sp>
      <p:sp>
        <p:nvSpPr>
          <p:cNvPr id="17" name="TextBox 16">
            <a:extLst>
              <a:ext uri="{FF2B5EF4-FFF2-40B4-BE49-F238E27FC236}">
                <a16:creationId xmlns:a16="http://schemas.microsoft.com/office/drawing/2014/main" id="{3096FB3B-F736-44CB-DEF3-03B027E47664}"/>
              </a:ext>
            </a:extLst>
          </p:cNvPr>
          <p:cNvSpPr txBox="1"/>
          <p:nvPr/>
        </p:nvSpPr>
        <p:spPr>
          <a:xfrm>
            <a:off x="3045256" y="2699035"/>
            <a:ext cx="6101488" cy="1384995"/>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=IFS(G5&gt;=5,"VERY HIGH",G5&gt;=4,"HEIGH",G5&gt;=3,"MED",TRUE,"LOW")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C510503-89A8-0CE2-73CC-3FD5627AF5DB}"/>
              </a:ext>
            </a:extLst>
          </p:cNvPr>
          <p:cNvSpPr txBox="1"/>
          <p:nvPr/>
        </p:nvSpPr>
        <p:spPr>
          <a:xfrm>
            <a:off x="1445330" y="1136544"/>
            <a:ext cx="6096914" cy="461665"/>
          </a:xfrm>
          <a:prstGeom prst="rect">
            <a:avLst/>
          </a:prstGeom>
          <a:noFill/>
        </p:spPr>
        <p:txBody>
          <a:bodyPr wrap="square">
            <a:spAutoFit/>
          </a:bodyPr>
          <a:lstStyle/>
          <a:p>
            <a:r>
              <a:rPr lang="en-US" sz="2400" b="1">
                <a:solidFill>
                  <a:srgbClr val="00B050"/>
                </a:solidFill>
              </a:rPr>
              <a:t>Data collection *</a:t>
            </a:r>
          </a:p>
        </p:txBody>
      </p:sp>
      <p:sp>
        <p:nvSpPr>
          <p:cNvPr id="4" name="TextBox 3">
            <a:extLst>
              <a:ext uri="{FF2B5EF4-FFF2-40B4-BE49-F238E27FC236}">
                <a16:creationId xmlns:a16="http://schemas.microsoft.com/office/drawing/2014/main" id="{34F7FC0F-7FF3-CEBE-0983-3A45CEB88A9D}"/>
              </a:ext>
            </a:extLst>
          </p:cNvPr>
          <p:cNvSpPr txBox="1"/>
          <p:nvPr/>
        </p:nvSpPr>
        <p:spPr>
          <a:xfrm>
            <a:off x="2208846" y="1699148"/>
            <a:ext cx="6976871" cy="1569660"/>
          </a:xfrm>
          <a:prstGeom prst="rect">
            <a:avLst/>
          </a:prstGeom>
          <a:noFill/>
        </p:spPr>
        <p:txBody>
          <a:bodyPr wrap="square">
            <a:spAutoFit/>
          </a:bodyPr>
          <a:lstStyle/>
          <a:p>
            <a:pPr marL="457200" indent="-457200" algn="l">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a:t>
            </a:r>
            <a:r>
              <a:rPr lang="en-US" sz="2400" b="1" i="0" dirty="0">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lang="en-IN" sz="24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4D5EAE6-1530-C82E-32F5-46D4553B73CB}"/>
              </a:ext>
            </a:extLst>
          </p:cNvPr>
          <p:cNvSpPr txBox="1"/>
          <p:nvPr/>
        </p:nvSpPr>
        <p:spPr>
          <a:xfrm>
            <a:off x="2208845" y="3958523"/>
            <a:ext cx="6976871" cy="1569660"/>
          </a:xfrm>
          <a:prstGeom prst="rect">
            <a:avLst/>
          </a:prstGeom>
          <a:noFill/>
        </p:spPr>
        <p:txBody>
          <a:bodyPr wrap="square">
            <a:spAutoFit/>
          </a:bodyPr>
          <a:lstStyle/>
          <a:p>
            <a:pPr marL="457200" indent="-457200">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2: Choose a Dataset- Search for </a:t>
            </a:r>
            <a:r>
              <a:rPr lang="en-US" sz="2400" b="1" dirty="0" err="1">
                <a:solidFill>
                  <a:schemeClr val="tx1"/>
                </a:solidFill>
                <a:latin typeface="Times New Roman" panose="02020603050405020304" pitchFamily="18" charset="0"/>
                <a:cs typeface="Times New Roman" panose="02020603050405020304" pitchFamily="18" charset="0"/>
              </a:rPr>
              <a:t>relStepevant</a:t>
            </a:r>
            <a:r>
              <a:rPr lang="en-US" sz="2400" b="1" dirty="0">
                <a:solidFill>
                  <a:schemeClr val="tx1"/>
                </a:solidFill>
                <a:latin typeface="Times New Roman" panose="02020603050405020304" pitchFamily="18" charset="0"/>
                <a:cs typeface="Times New Roman" panose="02020603050405020304" pitchFamily="18" charset="0"/>
              </a:rPr>
              <a:t> employee datasets on Kaggle (e.g., HR Analytics, Employee Attrition)- Select a dataset that aligns with your objectives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BD655EA-6C76-44E6-270C-54603FFE5A54}"/>
              </a:ext>
            </a:extLst>
          </p:cNvPr>
          <p:cNvSpPr txBox="1"/>
          <p:nvPr/>
        </p:nvSpPr>
        <p:spPr>
          <a:xfrm>
            <a:off x="554715" y="2302174"/>
            <a:ext cx="5694417" cy="584775"/>
          </a:xfrm>
          <a:prstGeom prst="rect">
            <a:avLst/>
          </a:prstGeom>
          <a:noFill/>
        </p:spPr>
        <p:txBody>
          <a:bodyPr wrap="square">
            <a:spAutoFit/>
          </a:bodyPr>
          <a:lstStyle/>
          <a:p>
            <a:r>
              <a:rPr lang="en-US" sz="3200" b="1" dirty="0">
                <a:solidFill>
                  <a:srgbClr val="00B050"/>
                </a:solidFill>
              </a:rPr>
              <a:t>Feature collection</a:t>
            </a:r>
          </a:p>
        </p:txBody>
      </p:sp>
      <p:sp>
        <p:nvSpPr>
          <p:cNvPr id="3" name="TextBox 2">
            <a:extLst>
              <a:ext uri="{FF2B5EF4-FFF2-40B4-BE49-F238E27FC236}">
                <a16:creationId xmlns:a16="http://schemas.microsoft.com/office/drawing/2014/main" id="{86A6733B-360D-11BC-409D-B973B7CE4924}"/>
              </a:ext>
            </a:extLst>
          </p:cNvPr>
          <p:cNvSpPr txBox="1"/>
          <p:nvPr/>
        </p:nvSpPr>
        <p:spPr>
          <a:xfrm>
            <a:off x="1099820" y="751081"/>
            <a:ext cx="8166100" cy="1200329"/>
          </a:xfrm>
          <a:prstGeom prst="rect">
            <a:avLst/>
          </a:prstGeom>
          <a:noFill/>
        </p:spPr>
        <p:txBody>
          <a:bodyPr wrap="square">
            <a:spAutoFit/>
          </a:bodyPr>
          <a:lstStyle/>
          <a:p>
            <a:r>
              <a:rPr lang="en-US" sz="2400" b="1" dirty="0">
                <a:solidFill>
                  <a:schemeClr val="tx1"/>
                </a:solidFill>
                <a:latin typeface="Times New Roman" panose="02020603050405020304" pitchFamily="18" charset="0"/>
                <a:cs typeface="Times New Roman" panose="02020603050405020304" pitchFamily="18" charset="0"/>
              </a:rPr>
              <a:t>Step 3: Import and Explore the Data- Import the dataset into a Kaggle notebook or Excel- Explore the data using summary statistics, visualizations, and data profiling</a:t>
            </a:r>
          </a:p>
        </p:txBody>
      </p:sp>
      <p:sp>
        <p:nvSpPr>
          <p:cNvPr id="6" name="TextBox 5">
            <a:extLst>
              <a:ext uri="{FF2B5EF4-FFF2-40B4-BE49-F238E27FC236}">
                <a16:creationId xmlns:a16="http://schemas.microsoft.com/office/drawing/2014/main" id="{EFD1F550-4E11-2813-0D2B-6ED65A19A081}"/>
              </a:ext>
            </a:extLst>
          </p:cNvPr>
          <p:cNvSpPr txBox="1"/>
          <p:nvPr/>
        </p:nvSpPr>
        <p:spPr>
          <a:xfrm>
            <a:off x="554715" y="3237713"/>
            <a:ext cx="10157460" cy="2246769"/>
          </a:xfrm>
          <a:prstGeom prst="rect">
            <a:avLst/>
          </a:prstGeom>
          <a:noFill/>
        </p:spPr>
        <p:txBody>
          <a:bodyPr wrap="square">
            <a:spAutoFit/>
          </a:bodyPr>
          <a:lstStyle/>
          <a:p>
            <a:r>
              <a:rPr lang="en-US" sz="2800" b="1" dirty="0">
                <a:solidFill>
                  <a:schemeClr val="tx1"/>
                </a:solidFill>
                <a:latin typeface="Times New Roman" panose="02020603050405020304" pitchFamily="18" charset="0"/>
                <a:cs typeface="Times New Roman" panose="02020603050405020304" pitchFamily="18" charset="0"/>
              </a:rPr>
              <a:t>- HR systems (e.g., Workday, BambooHR)- Performance management tools (e.g., Lattice, 15Five)- Employee engagement surveys (e.g., Culture Amp, SurveyMonkey)- Time-off and attendance systems (e.g., ADP, Namely)- Training and development platforms (e.g., Udemy, LinkedIn Learning)</a:t>
            </a:r>
          </a:p>
        </p:txBody>
      </p:sp>
    </p:spTree>
    <p:extLst>
      <p:ext uri="{BB962C8B-B14F-4D97-AF65-F5344CB8AC3E}">
        <p14:creationId xmlns:p14="http://schemas.microsoft.com/office/powerpoint/2010/main" val="3854717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1025C1-2BF5-9926-437F-1731879CAD9A}"/>
              </a:ext>
            </a:extLst>
          </p:cNvPr>
          <p:cNvSpPr txBox="1">
            <a:spLocks noGrp="1"/>
          </p:cNvSpPr>
          <p:nvPr>
            <p:ph type="body" idx="1"/>
          </p:nvPr>
        </p:nvSpPr>
        <p:spPr>
          <a:xfrm>
            <a:off x="335170" y="260077"/>
            <a:ext cx="10972800" cy="492443"/>
          </a:xfrm>
          <a:prstGeom prst="rect">
            <a:avLst/>
          </a:prstGeom>
          <a:noFill/>
        </p:spPr>
        <p:txBody>
          <a:bodyPr wrap="square">
            <a:spAutoFit/>
          </a:bodyPr>
          <a:lstStyle/>
          <a:p>
            <a:r>
              <a:rPr lang="en-US" sz="3200" b="1" dirty="0">
                <a:solidFill>
                  <a:srgbClr val="00B050"/>
                </a:solidFill>
              </a:rPr>
              <a:t>Data cleaning</a:t>
            </a:r>
          </a:p>
        </p:txBody>
      </p:sp>
      <p:sp>
        <p:nvSpPr>
          <p:cNvPr id="9" name="TextBox 8">
            <a:extLst>
              <a:ext uri="{FF2B5EF4-FFF2-40B4-BE49-F238E27FC236}">
                <a16:creationId xmlns:a16="http://schemas.microsoft.com/office/drawing/2014/main" id="{B4F5A7D0-7EB0-A3D9-9089-F3D3161264B5}"/>
              </a:ext>
            </a:extLst>
          </p:cNvPr>
          <p:cNvSpPr txBox="1"/>
          <p:nvPr/>
        </p:nvSpPr>
        <p:spPr>
          <a:xfrm>
            <a:off x="1514230" y="1184637"/>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Remove irrelevant data</a:t>
            </a:r>
          </a:p>
        </p:txBody>
      </p:sp>
      <p:sp>
        <p:nvSpPr>
          <p:cNvPr id="11" name="TextBox 10">
            <a:extLst>
              <a:ext uri="{FF2B5EF4-FFF2-40B4-BE49-F238E27FC236}">
                <a16:creationId xmlns:a16="http://schemas.microsoft.com/office/drawing/2014/main" id="{A2F47D26-D776-AE56-8771-61B89A61967D}"/>
              </a:ext>
            </a:extLst>
          </p:cNvPr>
          <p:cNvSpPr txBox="1"/>
          <p:nvPr/>
        </p:nvSpPr>
        <p:spPr>
          <a:xfrm>
            <a:off x="1514230" y="1924504"/>
            <a:ext cx="6101488" cy="954107"/>
          </a:xfrm>
          <a:prstGeom prst="rect">
            <a:avLst/>
          </a:prstGeom>
          <a:noFill/>
        </p:spPr>
        <p:txBody>
          <a:bodyPr wrap="square">
            <a:spAutoFit/>
          </a:bodyPr>
          <a:lstStyle/>
          <a:p>
            <a:pPr marL="342900" indent="-3429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Eliminate columns or rows unrelated to performance analysis.</a:t>
            </a:r>
          </a:p>
        </p:txBody>
      </p:sp>
      <p:sp>
        <p:nvSpPr>
          <p:cNvPr id="13" name="TextBox 12">
            <a:extLst>
              <a:ext uri="{FF2B5EF4-FFF2-40B4-BE49-F238E27FC236}">
                <a16:creationId xmlns:a16="http://schemas.microsoft.com/office/drawing/2014/main" id="{ADEE243B-D184-5405-F008-5B0E160C4951}"/>
              </a:ext>
            </a:extLst>
          </p:cNvPr>
          <p:cNvSpPr txBox="1"/>
          <p:nvPr/>
        </p:nvSpPr>
        <p:spPr>
          <a:xfrm>
            <a:off x="1514230" y="3105418"/>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Handle missing values</a:t>
            </a:r>
          </a:p>
        </p:txBody>
      </p:sp>
      <p:sp>
        <p:nvSpPr>
          <p:cNvPr id="15" name="TextBox 14">
            <a:extLst>
              <a:ext uri="{FF2B5EF4-FFF2-40B4-BE49-F238E27FC236}">
                <a16:creationId xmlns:a16="http://schemas.microsoft.com/office/drawing/2014/main" id="{8C976122-B939-61EC-2ABF-E17B7CE6D19F}"/>
              </a:ext>
            </a:extLst>
          </p:cNvPr>
          <p:cNvSpPr txBox="1"/>
          <p:nvPr/>
        </p:nvSpPr>
        <p:spPr>
          <a:xfrm>
            <a:off x="1514230" y="3979390"/>
            <a:ext cx="6101488" cy="1384995"/>
          </a:xfrm>
          <a:prstGeom prst="rect">
            <a:avLst/>
          </a:prstGeom>
          <a:noFill/>
        </p:spPr>
        <p:txBody>
          <a:bodyPr wrap="square">
            <a:spAutoFit/>
          </a:bodyPr>
          <a:lstStyle/>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Decide on a strategy for missing performance ratings, feedback, or other relevant data.</a:t>
            </a:r>
          </a:p>
        </p:txBody>
      </p:sp>
    </p:spTree>
    <p:extLst>
      <p:ext uri="{BB962C8B-B14F-4D97-AF65-F5344CB8AC3E}">
        <p14:creationId xmlns:p14="http://schemas.microsoft.com/office/powerpoint/2010/main" val="2109665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42120D-F4E4-A565-F22B-D43D061527EC}"/>
              </a:ext>
            </a:extLst>
          </p:cNvPr>
          <p:cNvSpPr txBox="1"/>
          <p:nvPr/>
        </p:nvSpPr>
        <p:spPr>
          <a:xfrm>
            <a:off x="1385872" y="731086"/>
            <a:ext cx="8842248" cy="224676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800" b="1" dirty="0"/>
              <a:t>Step 1: Prepare Your Data Collect and import relevant data, such as employee performance ratings, goals, and feedback Ensure data is organized and formatted consistently</a:t>
            </a:r>
          </a:p>
        </p:txBody>
      </p:sp>
      <p:sp>
        <p:nvSpPr>
          <p:cNvPr id="9" name="TextBox 8">
            <a:extLst>
              <a:ext uri="{FF2B5EF4-FFF2-40B4-BE49-F238E27FC236}">
                <a16:creationId xmlns:a16="http://schemas.microsoft.com/office/drawing/2014/main" id="{6DD7BC81-8814-9A76-8435-4DEAA4A3A703}"/>
              </a:ext>
            </a:extLst>
          </p:cNvPr>
          <p:cNvSpPr txBox="1"/>
          <p:nvPr/>
        </p:nvSpPr>
        <p:spPr>
          <a:xfrm>
            <a:off x="1385872" y="2704964"/>
            <a:ext cx="8842248" cy="181588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Step 2: Categorize Performance Levels- Define performance levels (e.g., Excellent, Meets Expectations, Needs Improvement)- Assign numerical values or codes to each level</a:t>
            </a:r>
          </a:p>
        </p:txBody>
      </p:sp>
      <p:sp>
        <p:nvSpPr>
          <p:cNvPr id="11" name="TextBox 10">
            <a:extLst>
              <a:ext uri="{FF2B5EF4-FFF2-40B4-BE49-F238E27FC236}">
                <a16:creationId xmlns:a16="http://schemas.microsoft.com/office/drawing/2014/main" id="{62D68395-6C20-A4B4-A5D3-C6416AB4F570}"/>
              </a:ext>
            </a:extLst>
          </p:cNvPr>
          <p:cNvSpPr txBox="1"/>
          <p:nvPr/>
        </p:nvSpPr>
        <p:spPr>
          <a:xfrm>
            <a:off x="1385872" y="4520846"/>
            <a:ext cx="8842248"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Step 3: Calculate Performance Scores- Use formulas to calculate performance scores based on ratings, goals, and feedback- Consider using weighted averages or indexes to combine multiple metrics</a:t>
            </a:r>
          </a:p>
        </p:txBody>
      </p:sp>
      <p:sp>
        <p:nvSpPr>
          <p:cNvPr id="13" name="TextBox 12">
            <a:extLst>
              <a:ext uri="{FF2B5EF4-FFF2-40B4-BE49-F238E27FC236}">
                <a16:creationId xmlns:a16="http://schemas.microsoft.com/office/drawing/2014/main" id="{74D97365-904B-0578-F153-07AE9935D4EA}"/>
              </a:ext>
            </a:extLst>
          </p:cNvPr>
          <p:cNvSpPr txBox="1"/>
          <p:nvPr/>
        </p:nvSpPr>
        <p:spPr>
          <a:xfrm>
            <a:off x="1385872" y="138352"/>
            <a:ext cx="6101488" cy="461665"/>
          </a:xfrm>
          <a:prstGeom prst="rect">
            <a:avLst/>
          </a:prstGeom>
          <a:noFill/>
        </p:spPr>
        <p:txBody>
          <a:bodyPr wrap="square">
            <a:spAutoFit/>
          </a:bodyPr>
          <a:lstStyle/>
          <a:p>
            <a:r>
              <a:rPr lang="en-US" sz="2400" b="1" dirty="0">
                <a:solidFill>
                  <a:srgbClr val="00B050"/>
                </a:solidFill>
              </a:rPr>
              <a:t>Performance level</a:t>
            </a:r>
          </a:p>
        </p:txBody>
      </p:sp>
    </p:spTree>
    <p:extLst>
      <p:ext uri="{BB962C8B-B14F-4D97-AF65-F5344CB8AC3E}">
        <p14:creationId xmlns:p14="http://schemas.microsoft.com/office/powerpoint/2010/main" val="2270994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99F4E8-B070-939D-5996-575FB7B31C43}"/>
              </a:ext>
            </a:extLst>
          </p:cNvPr>
          <p:cNvSpPr txBox="1"/>
          <p:nvPr/>
        </p:nvSpPr>
        <p:spPr>
          <a:xfrm>
            <a:off x="965077" y="387784"/>
            <a:ext cx="8842248" cy="181588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Step 4: Identify High and Low Performers- Set thresholds for high and low performers based on performance scores- Use conditional formatting or filtering to highlight high and low performers</a:t>
            </a:r>
          </a:p>
        </p:txBody>
      </p:sp>
      <p:sp>
        <p:nvSpPr>
          <p:cNvPr id="9" name="TextBox 8">
            <a:extLst>
              <a:ext uri="{FF2B5EF4-FFF2-40B4-BE49-F238E27FC236}">
                <a16:creationId xmlns:a16="http://schemas.microsoft.com/office/drawing/2014/main" id="{33B3C9C7-0886-3E90-0327-4E9E0CFCA34C}"/>
              </a:ext>
            </a:extLst>
          </p:cNvPr>
          <p:cNvSpPr txBox="1"/>
          <p:nvPr/>
        </p:nvSpPr>
        <p:spPr>
          <a:xfrm>
            <a:off x="2336677" y="3246047"/>
            <a:ext cx="6099048" cy="93268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1. Data Aggregation: Summarize data by sum, average, count, or other functions.</a:t>
            </a:r>
          </a:p>
        </p:txBody>
      </p:sp>
      <p:sp>
        <p:nvSpPr>
          <p:cNvPr id="11" name="TextBox 10">
            <a:extLst>
              <a:ext uri="{FF2B5EF4-FFF2-40B4-BE49-F238E27FC236}">
                <a16:creationId xmlns:a16="http://schemas.microsoft.com/office/drawing/2014/main" id="{98D02D4B-7162-C87A-0EAA-526623D2594C}"/>
              </a:ext>
            </a:extLst>
          </p:cNvPr>
          <p:cNvSpPr txBox="1"/>
          <p:nvPr/>
        </p:nvSpPr>
        <p:spPr>
          <a:xfrm>
            <a:off x="2336677" y="4528618"/>
            <a:ext cx="610148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2. Data Rotation: Rotate data to view different perspectives (e.g., switch rows and columns).</a:t>
            </a:r>
          </a:p>
        </p:txBody>
      </p:sp>
      <p:sp>
        <p:nvSpPr>
          <p:cNvPr id="19" name="TextBox 18">
            <a:extLst>
              <a:ext uri="{FF2B5EF4-FFF2-40B4-BE49-F238E27FC236}">
                <a16:creationId xmlns:a16="http://schemas.microsoft.com/office/drawing/2014/main" id="{E5A600E1-A3E4-4F3A-A1E3-DCCF834DAFB8}"/>
              </a:ext>
            </a:extLst>
          </p:cNvPr>
          <p:cNvSpPr txBox="1"/>
          <p:nvPr/>
        </p:nvSpPr>
        <p:spPr>
          <a:xfrm>
            <a:off x="965077" y="2494024"/>
            <a:ext cx="6101488" cy="461665"/>
          </a:xfrm>
          <a:prstGeom prst="rect">
            <a:avLst/>
          </a:prstGeom>
          <a:noFill/>
        </p:spPr>
        <p:txBody>
          <a:bodyPr wrap="square">
            <a:spAutoFit/>
          </a:bodyPr>
          <a:lstStyle/>
          <a:p>
            <a:r>
              <a:rPr lang="en-US" sz="2400" b="1">
                <a:solidFill>
                  <a:srgbClr val="00B050"/>
                </a:solidFill>
              </a:rPr>
              <a:t>Pivot summary</a:t>
            </a:r>
          </a:p>
        </p:txBody>
      </p:sp>
    </p:spTree>
    <p:extLst>
      <p:ext uri="{BB962C8B-B14F-4D97-AF65-F5344CB8AC3E}">
        <p14:creationId xmlns:p14="http://schemas.microsoft.com/office/powerpoint/2010/main" val="233350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FDD04-63DF-C4B0-32E9-37B115750D8F}"/>
              </a:ext>
            </a:extLst>
          </p:cNvPr>
          <p:cNvSpPr txBox="1"/>
          <p:nvPr/>
        </p:nvSpPr>
        <p:spPr>
          <a:xfrm>
            <a:off x="928488" y="2039112"/>
            <a:ext cx="8293608" cy="138988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800" b="1"/>
              <a:t>4. Drill-Down Capability: Double-click to view detailed data behind summary values.</a:t>
            </a:r>
          </a:p>
        </p:txBody>
      </p:sp>
      <p:sp>
        <p:nvSpPr>
          <p:cNvPr id="7" name="TextBox 6">
            <a:extLst>
              <a:ext uri="{FF2B5EF4-FFF2-40B4-BE49-F238E27FC236}">
                <a16:creationId xmlns:a16="http://schemas.microsoft.com/office/drawing/2014/main" id="{E1BC3BAA-77A6-B2A7-5406-92A5DD792B7D}"/>
              </a:ext>
            </a:extLst>
          </p:cNvPr>
          <p:cNvSpPr txBox="1"/>
          <p:nvPr/>
        </p:nvSpPr>
        <p:spPr>
          <a:xfrm rot="10800000" flipV="1">
            <a:off x="928488" y="442636"/>
            <a:ext cx="829360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3. Customization: Create personalized summaries by selecting specific fields and filters.</a:t>
            </a:r>
          </a:p>
        </p:txBody>
      </p:sp>
    </p:spTree>
    <p:extLst>
      <p:ext uri="{BB962C8B-B14F-4D97-AF65-F5344CB8AC3E}">
        <p14:creationId xmlns:p14="http://schemas.microsoft.com/office/powerpoint/2010/main" val="4042578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885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323439"/>
          </a:xfrm>
          <a:prstGeom prst="rect">
            <a:avLst/>
          </a:prstGeom>
          <a:noFill/>
        </p:spPr>
        <p:txBody>
          <a:bodyPr wrap="square" rtlCol="0">
            <a:spAutoFit/>
          </a:bodyPr>
          <a:lstStyle/>
          <a:p>
            <a:r>
              <a:rPr lang="en-US" sz="40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40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20</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6AAAF659-64F5-CC62-4983-A82F3737811D}"/>
              </a:ext>
            </a:extLst>
          </p:cNvPr>
          <p:cNvGraphicFramePr>
            <a:graphicFrameLocks/>
          </p:cNvGraphicFramePr>
          <p:nvPr>
            <p:extLst>
              <p:ext uri="{D42A27DB-BD31-4B8C-83A1-F6EECF244321}">
                <p14:modId xmlns:p14="http://schemas.microsoft.com/office/powerpoint/2010/main" val="3498703513"/>
              </p:ext>
            </p:extLst>
          </p:nvPr>
        </p:nvGraphicFramePr>
        <p:xfrm>
          <a:off x="1987826" y="1461051"/>
          <a:ext cx="6020794" cy="417443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6B3C633-C157-ADA2-2021-101BF31E0D61}"/>
              </a:ext>
            </a:extLst>
          </p:cNvPr>
          <p:cNvGraphicFramePr>
            <a:graphicFrameLocks/>
          </p:cNvGraphicFramePr>
          <p:nvPr>
            <p:extLst>
              <p:ext uri="{D42A27DB-BD31-4B8C-83A1-F6EECF244321}">
                <p14:modId xmlns:p14="http://schemas.microsoft.com/office/powerpoint/2010/main" val="332971913"/>
              </p:ext>
            </p:extLst>
          </p:nvPr>
        </p:nvGraphicFramePr>
        <p:xfrm>
          <a:off x="1461052" y="1093304"/>
          <a:ext cx="6726638" cy="35434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5008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73895FE-1DBB-1C96-F6A8-EF02C8E14EAC}"/>
              </a:ext>
            </a:extLst>
          </p:cNvPr>
          <p:cNvSpPr txBox="1"/>
          <p:nvPr/>
        </p:nvSpPr>
        <p:spPr>
          <a:xfrm>
            <a:off x="1898394" y="1841573"/>
            <a:ext cx="6930645" cy="1384995"/>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 "Data analysis is not just about numbers, it's about telling a story that drives action and improves employee lives."</a:t>
            </a:r>
          </a:p>
        </p:txBody>
      </p:sp>
    </p:spTree>
    <p:extLst>
      <p:ext uri="{BB962C8B-B14F-4D97-AF65-F5344CB8AC3E}">
        <p14:creationId xmlns:p14="http://schemas.microsoft.com/office/powerpoint/2010/main" val="29864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9105" y="-70007"/>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4" name="TextBox 13">
            <a:extLst>
              <a:ext uri="{FF2B5EF4-FFF2-40B4-BE49-F238E27FC236}">
                <a16:creationId xmlns:a16="http://schemas.microsoft.com/office/drawing/2014/main" id="{C5ED36D4-5F7E-CD57-2F43-039A21C5DE7C}"/>
              </a:ext>
            </a:extLst>
          </p:cNvPr>
          <p:cNvSpPr txBox="1"/>
          <p:nvPr/>
        </p:nvSpPr>
        <p:spPr>
          <a:xfrm>
            <a:off x="5187088" y="2525120"/>
            <a:ext cx="1828800" cy="1828800"/>
          </a:xfrm>
          <a:prstGeom prst="rect">
            <a:avLst/>
          </a:prstGeom>
          <a:noFill/>
        </p:spPr>
        <p:txBody>
          <a:bodyPr wrap="square" rtlCol="0">
            <a:spAutoFit/>
          </a:bodyPr>
          <a:lstStyle/>
          <a:p>
            <a:pPr algn="l"/>
            <a:endParaRPr lang="en-US"/>
          </a:p>
        </p:txBody>
      </p:sp>
      <p:sp>
        <p:nvSpPr>
          <p:cNvPr id="18" name="TextBox 17">
            <a:extLst>
              <a:ext uri="{FF2B5EF4-FFF2-40B4-BE49-F238E27FC236}">
                <a16:creationId xmlns:a16="http://schemas.microsoft.com/office/drawing/2014/main" id="{C74EEE30-8793-582F-3BDD-2AD7EDC8489A}"/>
              </a:ext>
            </a:extLst>
          </p:cNvPr>
          <p:cNvSpPr txBox="1"/>
          <p:nvPr/>
        </p:nvSpPr>
        <p:spPr>
          <a:xfrm>
            <a:off x="1023722" y="721668"/>
            <a:ext cx="7386853" cy="5632311"/>
          </a:xfrm>
          <a:prstGeom prst="rect">
            <a:avLst/>
          </a:prstGeom>
          <a:noFill/>
        </p:spPr>
        <p:txBody>
          <a:bodyPr wrap="square">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Collection: Gathering relevant information such as performance metrics, attendance records, feedback surveys, and demographic details.</a:t>
            </a:r>
          </a:p>
          <a:p>
            <a:pPr marL="285750" indent="-28575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Cleaning and Preparation: Ensuring data accuracy and consistency by removing errors, duplicates, and irrelevant information.</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Analysis: Using statistical methods, visualization tools, and analytical techniques to uncover patterns, trends, correlations, and anomalies within the data.</a:t>
            </a:r>
          </a:p>
          <a:p>
            <a:pPr marL="285750" indent="-28575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3D3727C-75C9-7096-916C-D738DB596383}"/>
              </a:ext>
            </a:extLst>
          </p:cNvPr>
          <p:cNvSpPr txBox="1"/>
          <p:nvPr/>
        </p:nvSpPr>
        <p:spPr>
          <a:xfrm>
            <a:off x="1312688" y="2134760"/>
            <a:ext cx="8136112" cy="2308324"/>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Collect and integrate employee data from various sources (e.g., HR systems, surveys, performance reviews)</a:t>
            </a:r>
          </a:p>
          <a:p>
            <a:r>
              <a:rPr lang="en-US" sz="2400" b="1" dirty="0">
                <a:latin typeface="Times New Roman" panose="02020603050405020304" pitchFamily="18" charset="0"/>
                <a:cs typeface="Times New Roman" panose="02020603050405020304" pitchFamily="18" charset="0"/>
              </a:rPr>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rot="10800000" flipV="1">
            <a:off x="555617" y="-29112"/>
            <a:ext cx="3910967" cy="1001556"/>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1" name="TextBox 10">
            <a:extLst>
              <a:ext uri="{FF2B5EF4-FFF2-40B4-BE49-F238E27FC236}">
                <a16:creationId xmlns:a16="http://schemas.microsoft.com/office/drawing/2014/main" id="{F384C5A0-3BBD-9206-F822-52189EF814A1}"/>
              </a:ext>
            </a:extLst>
          </p:cNvPr>
          <p:cNvSpPr txBox="1"/>
          <p:nvPr/>
        </p:nvSpPr>
        <p:spPr>
          <a:xfrm>
            <a:off x="555617" y="972445"/>
            <a:ext cx="8486783" cy="5262979"/>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Informed Decision-Making:</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Provides managers and executives with data-driven insights to make strategic decisions about promotions, resource allocation, and organizational improvements.</a:t>
            </a:r>
          </a:p>
          <a:p>
            <a:pPr>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2. Targeted Training and Development:</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Identifies specific skill gaps and areas for improvement, allowing HR and training teams to create effective, targeted training programs.</a:t>
            </a:r>
          </a:p>
          <a:p>
            <a:pPr>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3. Enhanced Employee Engagement:</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Offers employees clear feedback on their performance, which boosts motivation, engagement, and alignment with the organization’s goals.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D4B355-B9AD-F4E3-5114-522E8F1CADF3}"/>
              </a:ext>
            </a:extLst>
          </p:cNvPr>
          <p:cNvSpPr txBox="1"/>
          <p:nvPr/>
        </p:nvSpPr>
        <p:spPr>
          <a:xfrm>
            <a:off x="833120" y="1536174"/>
            <a:ext cx="8696960" cy="3785652"/>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4. Optimized Compensation and Rewards: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Ensures that compensation strategies are fair and performance-based, helping to retain high performers and motivate the workforce.</a:t>
            </a:r>
          </a:p>
          <a:p>
            <a:pPr>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5. Organizational Improvement and Growth:</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Supports continuous improvement by identifying areas where the organization can invest in development and drive overall growth.</a:t>
            </a:r>
          </a:p>
        </p:txBody>
      </p:sp>
    </p:spTree>
    <p:extLst>
      <p:ext uri="{BB962C8B-B14F-4D97-AF65-F5344CB8AC3E}">
        <p14:creationId xmlns:p14="http://schemas.microsoft.com/office/powerpoint/2010/main" val="36326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24EF63-5CBA-EE9B-E10A-57887F432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92" y="245614"/>
            <a:ext cx="9949321" cy="6366771"/>
          </a:xfrm>
          <a:prstGeom prst="rect">
            <a:avLst/>
          </a:prstGeom>
        </p:spPr>
      </p:pic>
    </p:spTree>
    <p:extLst>
      <p:ext uri="{BB962C8B-B14F-4D97-AF65-F5344CB8AC3E}">
        <p14:creationId xmlns:p14="http://schemas.microsoft.com/office/powerpoint/2010/main" val="147419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240270" y="187261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a:p>
        </p:txBody>
      </p:sp>
      <p:sp>
        <p:nvSpPr>
          <p:cNvPr id="12" name="TextBox 11">
            <a:extLst>
              <a:ext uri="{FF2B5EF4-FFF2-40B4-BE49-F238E27FC236}">
                <a16:creationId xmlns:a16="http://schemas.microsoft.com/office/drawing/2014/main" id="{D3BF3754-B7E7-D66E-E3F9-45C8FDFFDD9F}"/>
              </a:ext>
            </a:extLst>
          </p:cNvPr>
          <p:cNvSpPr txBox="1"/>
          <p:nvPr/>
        </p:nvSpPr>
        <p:spPr>
          <a:xfrm>
            <a:off x="3050744" y="3254854"/>
            <a:ext cx="6101488" cy="369332"/>
          </a:xfrm>
          <a:prstGeom prst="rect">
            <a:avLst/>
          </a:prstGeom>
          <a:noFill/>
        </p:spPr>
        <p:txBody>
          <a:bodyPr wrap="square">
            <a:spAutoFit/>
          </a:bodyPr>
          <a:lstStyle/>
          <a:p>
            <a:endParaRPr lang="en-US"/>
          </a:p>
        </p:txBody>
      </p:sp>
      <p:sp>
        <p:nvSpPr>
          <p:cNvPr id="14" name="TextBox 13">
            <a:extLst>
              <a:ext uri="{FF2B5EF4-FFF2-40B4-BE49-F238E27FC236}">
                <a16:creationId xmlns:a16="http://schemas.microsoft.com/office/drawing/2014/main" id="{38BD609C-C7A4-C8EA-10D6-FA3CA5874DF0}"/>
              </a:ext>
            </a:extLst>
          </p:cNvPr>
          <p:cNvSpPr txBox="1"/>
          <p:nvPr/>
        </p:nvSpPr>
        <p:spPr>
          <a:xfrm>
            <a:off x="703769" y="1789826"/>
            <a:ext cx="6421566" cy="3693319"/>
          </a:xfrm>
          <a:prstGeom prst="rect">
            <a:avLst/>
          </a:prstGeom>
          <a:noFill/>
        </p:spPr>
        <p:txBody>
          <a:bodyPr wrap="square">
            <a:spAutoFit/>
          </a:bodyPr>
          <a:lstStyle/>
          <a:p>
            <a:r>
              <a:rPr lang="en-US" sz="2400" b="1" dirty="0">
                <a:solidFill>
                  <a:srgbClr val="00B050"/>
                </a:solidFill>
                <a:latin typeface="Times New Roman" panose="02020603050405020304" pitchFamily="18" charset="0"/>
                <a:cs typeface="Times New Roman" panose="02020603050405020304" pitchFamily="18" charset="0"/>
              </a:rPr>
              <a:t>Conditional formatting =  missing the values</a:t>
            </a:r>
          </a:p>
          <a:p>
            <a:r>
              <a:rPr lang="en-US" sz="2400" b="1" dirty="0">
                <a:latin typeface="Times New Roman" panose="02020603050405020304" pitchFamily="18" charset="0"/>
                <a:cs typeface="Times New Roman" panose="02020603050405020304" pitchFamily="18" charset="0"/>
              </a:rPr>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pPr marL="342900" indent="-342900">
              <a:buAutoNum type="arabicPeriod"/>
            </a:pP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TotalTime>
  <Words>1300</Words>
  <Application>Microsoft Office PowerPoint</Application>
  <PresentationFormat>Widescreen</PresentationFormat>
  <Paragraphs>108</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PowerPoint Presentation</vt:lpstr>
      <vt:lpstr>PowerPoint Presentation</vt:lpstr>
      <vt:lpstr>OUR SOLUTION AND ITS VALUE PROPOSITION</vt:lpstr>
      <vt:lpstr>PowerPoint Presentation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Narmadha B</cp:lastModifiedBy>
  <cp:revision>15</cp:revision>
  <dcterms:created xsi:type="dcterms:W3CDTF">2024-03-29T15:07:22Z</dcterms:created>
  <dcterms:modified xsi:type="dcterms:W3CDTF">2024-09-10T11:33:46Z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