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71" r:id="rId15"/>
    <p:sldId id="272"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6BD3E7-ABB9-4DEB-8AC7-D7CDAB0F53CF}"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61F8-A7DD-42B8-AA28-D16A56966A4B}" type="slidenum">
              <a:rPr lang="en-IN" smtClean="0"/>
              <a:t>‹#›</a:t>
            </a:fld>
            <a:endParaRPr lang="en-IN"/>
          </a:p>
        </p:txBody>
      </p:sp>
    </p:spTree>
    <p:extLst>
      <p:ext uri="{BB962C8B-B14F-4D97-AF65-F5344CB8AC3E}">
        <p14:creationId xmlns:p14="http://schemas.microsoft.com/office/powerpoint/2010/main" val="387347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6BD3E7-ABB9-4DEB-8AC7-D7CDAB0F53CF}" type="datetimeFigureOut">
              <a:rPr lang="en-IN" smtClean="0"/>
              <a:t>13-08-2021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B61F8-A7DD-42B8-AA28-D16A56966A4B}" type="slidenum">
              <a:rPr lang="en-IN" smtClean="0"/>
              <a:t>‹#›</a:t>
            </a:fld>
            <a:endParaRPr lang="en-IN"/>
          </a:p>
        </p:txBody>
      </p:sp>
    </p:spTree>
    <p:extLst>
      <p:ext uri="{BB962C8B-B14F-4D97-AF65-F5344CB8AC3E}">
        <p14:creationId xmlns:p14="http://schemas.microsoft.com/office/powerpoint/2010/main" val="252380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6BD3E7-ABB9-4DEB-8AC7-D7CDAB0F53CF}" type="datetimeFigureOut">
              <a:rPr lang="en-IN" smtClean="0"/>
              <a:t>13-08-2021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B61F8-A7DD-42B8-AA28-D16A56966A4B}" type="slidenum">
              <a:rPr lang="en-IN" smtClean="0"/>
              <a:t>‹#›</a:t>
            </a:fld>
            <a:endParaRPr lang="en-IN"/>
          </a:p>
        </p:txBody>
      </p:sp>
    </p:spTree>
    <p:extLst>
      <p:ext uri="{BB962C8B-B14F-4D97-AF65-F5344CB8AC3E}">
        <p14:creationId xmlns:p14="http://schemas.microsoft.com/office/powerpoint/2010/main" val="2224008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6BD3E7-ABB9-4DEB-8AC7-D7CDAB0F53CF}" type="datetimeFigureOut">
              <a:rPr lang="en-IN" smtClean="0"/>
              <a:t>13-08-2021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B61F8-A7DD-42B8-AA28-D16A56966A4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1090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6BD3E7-ABB9-4DEB-8AC7-D7CDAB0F53CF}" type="datetimeFigureOut">
              <a:rPr lang="en-IN" smtClean="0"/>
              <a:t>13-08-2021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B61F8-A7DD-42B8-AA28-D16A56966A4B}" type="slidenum">
              <a:rPr lang="en-IN" smtClean="0"/>
              <a:t>‹#›</a:t>
            </a:fld>
            <a:endParaRPr lang="en-IN"/>
          </a:p>
        </p:txBody>
      </p:sp>
    </p:spTree>
    <p:extLst>
      <p:ext uri="{BB962C8B-B14F-4D97-AF65-F5344CB8AC3E}">
        <p14:creationId xmlns:p14="http://schemas.microsoft.com/office/powerpoint/2010/main" val="20135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6BD3E7-ABB9-4DEB-8AC7-D7CDAB0F53CF}" type="datetimeFigureOut">
              <a:rPr lang="en-IN" smtClean="0"/>
              <a:t>13-08-2021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4B61F8-A7DD-42B8-AA28-D16A56966A4B}" type="slidenum">
              <a:rPr lang="en-IN" smtClean="0"/>
              <a:t>‹#›</a:t>
            </a:fld>
            <a:endParaRPr lang="en-IN"/>
          </a:p>
        </p:txBody>
      </p:sp>
    </p:spTree>
    <p:extLst>
      <p:ext uri="{BB962C8B-B14F-4D97-AF65-F5344CB8AC3E}">
        <p14:creationId xmlns:p14="http://schemas.microsoft.com/office/powerpoint/2010/main" val="3795041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6BD3E7-ABB9-4DEB-8AC7-D7CDAB0F53CF}" type="datetimeFigureOut">
              <a:rPr lang="en-IN" smtClean="0"/>
              <a:t>13-08-2021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4B61F8-A7DD-42B8-AA28-D16A56966A4B}" type="slidenum">
              <a:rPr lang="en-IN" smtClean="0"/>
              <a:t>‹#›</a:t>
            </a:fld>
            <a:endParaRPr lang="en-IN"/>
          </a:p>
        </p:txBody>
      </p:sp>
    </p:spTree>
    <p:extLst>
      <p:ext uri="{BB962C8B-B14F-4D97-AF65-F5344CB8AC3E}">
        <p14:creationId xmlns:p14="http://schemas.microsoft.com/office/powerpoint/2010/main" val="66736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BD3E7-ABB9-4DEB-8AC7-D7CDAB0F53CF}"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61F8-A7DD-42B8-AA28-D16A56966A4B}" type="slidenum">
              <a:rPr lang="en-IN" smtClean="0"/>
              <a:t>‹#›</a:t>
            </a:fld>
            <a:endParaRPr lang="en-IN"/>
          </a:p>
        </p:txBody>
      </p:sp>
    </p:spTree>
    <p:extLst>
      <p:ext uri="{BB962C8B-B14F-4D97-AF65-F5344CB8AC3E}">
        <p14:creationId xmlns:p14="http://schemas.microsoft.com/office/powerpoint/2010/main" val="1946668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BD3E7-ABB9-4DEB-8AC7-D7CDAB0F53CF}"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61F8-A7DD-42B8-AA28-D16A56966A4B}" type="slidenum">
              <a:rPr lang="en-IN" smtClean="0"/>
              <a:t>‹#›</a:t>
            </a:fld>
            <a:endParaRPr lang="en-IN"/>
          </a:p>
        </p:txBody>
      </p:sp>
    </p:spTree>
    <p:extLst>
      <p:ext uri="{BB962C8B-B14F-4D97-AF65-F5344CB8AC3E}">
        <p14:creationId xmlns:p14="http://schemas.microsoft.com/office/powerpoint/2010/main" val="1991836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BD3E7-ABB9-4DEB-8AC7-D7CDAB0F53CF}"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61F8-A7DD-42B8-AA28-D16A56966A4B}" type="slidenum">
              <a:rPr lang="en-IN" smtClean="0"/>
              <a:t>‹#›</a:t>
            </a:fld>
            <a:endParaRPr lang="en-IN"/>
          </a:p>
        </p:txBody>
      </p:sp>
    </p:spTree>
    <p:extLst>
      <p:ext uri="{BB962C8B-B14F-4D97-AF65-F5344CB8AC3E}">
        <p14:creationId xmlns:p14="http://schemas.microsoft.com/office/powerpoint/2010/main" val="77071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BD3E7-ABB9-4DEB-8AC7-D7CDAB0F53CF}"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61F8-A7DD-42B8-AA28-D16A56966A4B}" type="slidenum">
              <a:rPr lang="en-IN" smtClean="0"/>
              <a:t>‹#›</a:t>
            </a:fld>
            <a:endParaRPr lang="en-IN"/>
          </a:p>
        </p:txBody>
      </p:sp>
    </p:spTree>
    <p:extLst>
      <p:ext uri="{BB962C8B-B14F-4D97-AF65-F5344CB8AC3E}">
        <p14:creationId xmlns:p14="http://schemas.microsoft.com/office/powerpoint/2010/main" val="3412252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6BD3E7-ABB9-4DEB-8AC7-D7CDAB0F53CF}" type="datetimeFigureOut">
              <a:rPr lang="en-IN" smtClean="0"/>
              <a:t>13-08-2021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B61F8-A7DD-42B8-AA28-D16A56966A4B}" type="slidenum">
              <a:rPr lang="en-IN" smtClean="0"/>
              <a:t>‹#›</a:t>
            </a:fld>
            <a:endParaRPr lang="en-IN"/>
          </a:p>
        </p:txBody>
      </p:sp>
    </p:spTree>
    <p:extLst>
      <p:ext uri="{BB962C8B-B14F-4D97-AF65-F5344CB8AC3E}">
        <p14:creationId xmlns:p14="http://schemas.microsoft.com/office/powerpoint/2010/main" val="1694104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6BD3E7-ABB9-4DEB-8AC7-D7CDAB0F53CF}" type="datetimeFigureOut">
              <a:rPr lang="en-IN" smtClean="0"/>
              <a:t>13-08-2021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4B61F8-A7DD-42B8-AA28-D16A56966A4B}" type="slidenum">
              <a:rPr lang="en-IN" smtClean="0"/>
              <a:t>‹#›</a:t>
            </a:fld>
            <a:endParaRPr lang="en-IN"/>
          </a:p>
        </p:txBody>
      </p:sp>
    </p:spTree>
    <p:extLst>
      <p:ext uri="{BB962C8B-B14F-4D97-AF65-F5344CB8AC3E}">
        <p14:creationId xmlns:p14="http://schemas.microsoft.com/office/powerpoint/2010/main" val="154825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6BD3E7-ABB9-4DEB-8AC7-D7CDAB0F53CF}" type="datetimeFigureOut">
              <a:rPr lang="en-IN" smtClean="0"/>
              <a:t>13-08-2021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4B61F8-A7DD-42B8-AA28-D16A56966A4B}" type="slidenum">
              <a:rPr lang="en-IN" smtClean="0"/>
              <a:t>‹#›</a:t>
            </a:fld>
            <a:endParaRPr lang="en-IN"/>
          </a:p>
        </p:txBody>
      </p:sp>
    </p:spTree>
    <p:extLst>
      <p:ext uri="{BB962C8B-B14F-4D97-AF65-F5344CB8AC3E}">
        <p14:creationId xmlns:p14="http://schemas.microsoft.com/office/powerpoint/2010/main" val="121188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BD3E7-ABB9-4DEB-8AC7-D7CDAB0F53CF}" type="datetimeFigureOut">
              <a:rPr lang="en-IN" smtClean="0"/>
              <a:t>13-08-2021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4B61F8-A7DD-42B8-AA28-D16A56966A4B}" type="slidenum">
              <a:rPr lang="en-IN" smtClean="0"/>
              <a:t>‹#›</a:t>
            </a:fld>
            <a:endParaRPr lang="en-IN"/>
          </a:p>
        </p:txBody>
      </p:sp>
    </p:spTree>
    <p:extLst>
      <p:ext uri="{BB962C8B-B14F-4D97-AF65-F5344CB8AC3E}">
        <p14:creationId xmlns:p14="http://schemas.microsoft.com/office/powerpoint/2010/main" val="145906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6BD3E7-ABB9-4DEB-8AC7-D7CDAB0F53CF}" type="datetimeFigureOut">
              <a:rPr lang="en-IN" smtClean="0"/>
              <a:t>13-08-2021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B61F8-A7DD-42B8-AA28-D16A56966A4B}" type="slidenum">
              <a:rPr lang="en-IN" smtClean="0"/>
              <a:t>‹#›</a:t>
            </a:fld>
            <a:endParaRPr lang="en-IN"/>
          </a:p>
        </p:txBody>
      </p:sp>
    </p:spTree>
    <p:extLst>
      <p:ext uri="{BB962C8B-B14F-4D97-AF65-F5344CB8AC3E}">
        <p14:creationId xmlns:p14="http://schemas.microsoft.com/office/powerpoint/2010/main" val="21451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6BD3E7-ABB9-4DEB-8AC7-D7CDAB0F53CF}" type="datetimeFigureOut">
              <a:rPr lang="en-IN" smtClean="0"/>
              <a:t>13-08-2021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B61F8-A7DD-42B8-AA28-D16A56966A4B}" type="slidenum">
              <a:rPr lang="en-IN" smtClean="0"/>
              <a:t>‹#›</a:t>
            </a:fld>
            <a:endParaRPr lang="en-IN"/>
          </a:p>
        </p:txBody>
      </p:sp>
    </p:spTree>
    <p:extLst>
      <p:ext uri="{BB962C8B-B14F-4D97-AF65-F5344CB8AC3E}">
        <p14:creationId xmlns:p14="http://schemas.microsoft.com/office/powerpoint/2010/main" val="1206691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76BD3E7-ABB9-4DEB-8AC7-D7CDAB0F53CF}" type="datetimeFigureOut">
              <a:rPr lang="en-IN" smtClean="0"/>
              <a:t>13-08-2021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B4B61F8-A7DD-42B8-AA28-D16A56966A4B}" type="slidenum">
              <a:rPr lang="en-IN" smtClean="0"/>
              <a:t>‹#›</a:t>
            </a:fld>
            <a:endParaRPr lang="en-IN"/>
          </a:p>
        </p:txBody>
      </p:sp>
    </p:spTree>
    <p:extLst>
      <p:ext uri="{BB962C8B-B14F-4D97-AF65-F5344CB8AC3E}">
        <p14:creationId xmlns:p14="http://schemas.microsoft.com/office/powerpoint/2010/main" val="110935699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024213-EB38-4792-B332-60D6ED0AF003}"/>
              </a:ext>
            </a:extLst>
          </p:cNvPr>
          <p:cNvSpPr txBox="1"/>
          <p:nvPr/>
        </p:nvSpPr>
        <p:spPr>
          <a:xfrm>
            <a:off x="1628775" y="2103299"/>
            <a:ext cx="7610475" cy="1292662"/>
          </a:xfrm>
          <a:prstGeom prst="rect">
            <a:avLst/>
          </a:prstGeom>
          <a:noFill/>
        </p:spPr>
        <p:txBody>
          <a:bodyPr wrap="square" rtlCol="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ritannic Bold" panose="020B0903060703020204" pitchFamily="34" charset="0"/>
              </a:rPr>
              <a:t>BLOOD BREATHE </a:t>
            </a:r>
          </a:p>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ritannic Bold" panose="020B0903060703020204" pitchFamily="34" charset="0"/>
              </a:rPr>
              <a:t>AN ANDROID APP</a:t>
            </a:r>
            <a:endParaRPr lang="en-IN"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ritannic Bold" panose="020B0903060703020204" pitchFamily="34" charset="0"/>
            </a:endParaRPr>
          </a:p>
        </p:txBody>
      </p:sp>
      <p:pic>
        <p:nvPicPr>
          <p:cNvPr id="10" name="Picture 9">
            <a:extLst>
              <a:ext uri="{FF2B5EF4-FFF2-40B4-BE49-F238E27FC236}">
                <a16:creationId xmlns:a16="http://schemas.microsoft.com/office/drawing/2014/main" id="{B130E93E-4896-4D2B-993E-F4AE81E44772}"/>
              </a:ext>
            </a:extLst>
          </p:cNvPr>
          <p:cNvPicPr>
            <a:picLocks noChangeAspect="1"/>
          </p:cNvPicPr>
          <p:nvPr/>
        </p:nvPicPr>
        <p:blipFill rotWithShape="1">
          <a:blip r:embed="rId2">
            <a:extLst>
              <a:ext uri="{28A0092B-C50C-407E-A947-70E740481C1C}">
                <a14:useLocalDpi xmlns:a14="http://schemas.microsoft.com/office/drawing/2010/main" val="0"/>
              </a:ext>
            </a:extLst>
          </a:blip>
          <a:srcRect b="8562"/>
          <a:stretch/>
        </p:blipFill>
        <p:spPr>
          <a:xfrm>
            <a:off x="8982075" y="3857625"/>
            <a:ext cx="2619375" cy="25431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44183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7A3C3A-1680-4324-8B15-950801B62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174" y="1333500"/>
            <a:ext cx="2772252" cy="4619626"/>
          </a:xfrm>
          <a:prstGeom prst="rect">
            <a:avLst/>
          </a:prstGeom>
        </p:spPr>
      </p:pic>
      <p:pic>
        <p:nvPicPr>
          <p:cNvPr id="7" name="Picture 6">
            <a:extLst>
              <a:ext uri="{FF2B5EF4-FFF2-40B4-BE49-F238E27FC236}">
                <a16:creationId xmlns:a16="http://schemas.microsoft.com/office/drawing/2014/main" id="{4B62E95A-B4DE-4ABD-B4EC-0F8D1EE87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498" y="1333500"/>
            <a:ext cx="2772253" cy="4619626"/>
          </a:xfrm>
          <a:prstGeom prst="rect">
            <a:avLst/>
          </a:prstGeom>
        </p:spPr>
      </p:pic>
      <p:sp>
        <p:nvSpPr>
          <p:cNvPr id="8" name="TextBox 7">
            <a:extLst>
              <a:ext uri="{FF2B5EF4-FFF2-40B4-BE49-F238E27FC236}">
                <a16:creationId xmlns:a16="http://schemas.microsoft.com/office/drawing/2014/main" id="{37754D65-C240-42B1-98D4-B50910ABC496}"/>
              </a:ext>
            </a:extLst>
          </p:cNvPr>
          <p:cNvSpPr txBox="1"/>
          <p:nvPr/>
        </p:nvSpPr>
        <p:spPr>
          <a:xfrm>
            <a:off x="1190387" y="628650"/>
            <a:ext cx="3171825" cy="461665"/>
          </a:xfrm>
          <a:prstGeom prst="rect">
            <a:avLst/>
          </a:prstGeom>
          <a:noFill/>
        </p:spPr>
        <p:txBody>
          <a:bodyPr wrap="square" rtlCol="0">
            <a:spAutoFit/>
          </a:bodyPr>
          <a:lstStyle/>
          <a:p>
            <a:pPr algn="ctr"/>
            <a:r>
              <a:rPr lang="en-US" sz="2400" dirty="0">
                <a:latin typeface="Britannic Bold" panose="020B0903060703020204" pitchFamily="34" charset="0"/>
              </a:rPr>
              <a:t>REGISTRATION PAGE</a:t>
            </a:r>
            <a:endParaRPr lang="en-IN" sz="2400" dirty="0">
              <a:latin typeface="Britannic Bold" panose="020B0903060703020204" pitchFamily="34" charset="0"/>
            </a:endParaRPr>
          </a:p>
        </p:txBody>
      </p:sp>
      <p:sp>
        <p:nvSpPr>
          <p:cNvPr id="9" name="TextBox 8">
            <a:extLst>
              <a:ext uri="{FF2B5EF4-FFF2-40B4-BE49-F238E27FC236}">
                <a16:creationId xmlns:a16="http://schemas.microsoft.com/office/drawing/2014/main" id="{96BCF7A8-E7D1-40DE-BA8B-EC3714E4C10E}"/>
              </a:ext>
            </a:extLst>
          </p:cNvPr>
          <p:cNvSpPr txBox="1"/>
          <p:nvPr/>
        </p:nvSpPr>
        <p:spPr>
          <a:xfrm>
            <a:off x="8095773" y="628650"/>
            <a:ext cx="2686527" cy="461665"/>
          </a:xfrm>
          <a:prstGeom prst="rect">
            <a:avLst/>
          </a:prstGeom>
          <a:noFill/>
        </p:spPr>
        <p:txBody>
          <a:bodyPr wrap="square" rtlCol="0">
            <a:spAutoFit/>
          </a:bodyPr>
          <a:lstStyle/>
          <a:p>
            <a:pPr algn="ctr"/>
            <a:r>
              <a:rPr lang="en-US" sz="2400" dirty="0">
                <a:latin typeface="Britannic Bold" panose="020B0903060703020204" pitchFamily="34" charset="0"/>
              </a:rPr>
              <a:t>LOGIN PAGE</a:t>
            </a:r>
            <a:endParaRPr lang="en-IN" sz="2400" dirty="0">
              <a:latin typeface="Britannic Bold" panose="020B0903060703020204" pitchFamily="34" charset="0"/>
            </a:endParaRPr>
          </a:p>
        </p:txBody>
      </p:sp>
    </p:spTree>
    <p:extLst>
      <p:ext uri="{BB962C8B-B14F-4D97-AF65-F5344CB8AC3E}">
        <p14:creationId xmlns:p14="http://schemas.microsoft.com/office/powerpoint/2010/main" val="3869324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A299A2-6B21-4B3E-82E3-8952693CE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22" y="726132"/>
            <a:ext cx="2829402" cy="4848225"/>
          </a:xfrm>
          <a:prstGeom prst="rect">
            <a:avLst/>
          </a:prstGeom>
        </p:spPr>
      </p:pic>
      <p:sp>
        <p:nvSpPr>
          <p:cNvPr id="10" name="TextBox 9">
            <a:extLst>
              <a:ext uri="{FF2B5EF4-FFF2-40B4-BE49-F238E27FC236}">
                <a16:creationId xmlns:a16="http://schemas.microsoft.com/office/drawing/2014/main" id="{8E3996F2-3FDE-49CE-879F-F947FA00FDFE}"/>
              </a:ext>
            </a:extLst>
          </p:cNvPr>
          <p:cNvSpPr txBox="1"/>
          <p:nvPr/>
        </p:nvSpPr>
        <p:spPr>
          <a:xfrm>
            <a:off x="275748" y="264467"/>
            <a:ext cx="2495550" cy="461665"/>
          </a:xfrm>
          <a:prstGeom prst="rect">
            <a:avLst/>
          </a:prstGeom>
          <a:noFill/>
        </p:spPr>
        <p:txBody>
          <a:bodyPr wrap="square" rtlCol="0">
            <a:spAutoFit/>
          </a:bodyPr>
          <a:lstStyle/>
          <a:p>
            <a:pPr algn="ctr"/>
            <a:r>
              <a:rPr lang="en-US" sz="2400" dirty="0">
                <a:latin typeface="Britannic Bold" panose="020B0903060703020204" pitchFamily="34" charset="0"/>
              </a:rPr>
              <a:t>HOME PAGE</a:t>
            </a:r>
            <a:endParaRPr lang="en-IN" sz="2400" dirty="0">
              <a:latin typeface="Britannic Bold" panose="020B0903060703020204" pitchFamily="34" charset="0"/>
            </a:endParaRPr>
          </a:p>
        </p:txBody>
      </p:sp>
      <p:sp>
        <p:nvSpPr>
          <p:cNvPr id="12" name="AutoShape 2">
            <a:extLst>
              <a:ext uri="{FF2B5EF4-FFF2-40B4-BE49-F238E27FC236}">
                <a16:creationId xmlns:a16="http://schemas.microsoft.com/office/drawing/2014/main" id="{E16E9ED8-C5BF-44C6-B988-F73A86C0D5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rrow: Right 15">
            <a:extLst>
              <a:ext uri="{FF2B5EF4-FFF2-40B4-BE49-F238E27FC236}">
                <a16:creationId xmlns:a16="http://schemas.microsoft.com/office/drawing/2014/main" id="{1D65D060-025D-4B0A-BC17-1132858A5CD6}"/>
              </a:ext>
            </a:extLst>
          </p:cNvPr>
          <p:cNvSpPr/>
          <p:nvPr/>
        </p:nvSpPr>
        <p:spPr>
          <a:xfrm>
            <a:off x="3002877" y="2876021"/>
            <a:ext cx="954046" cy="40057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28EB43B8-00A8-403D-B20A-A01DBCAF0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548" y="913343"/>
            <a:ext cx="2829402" cy="4754032"/>
          </a:xfrm>
          <a:prstGeom prst="rect">
            <a:avLst/>
          </a:prstGeom>
        </p:spPr>
      </p:pic>
      <p:pic>
        <p:nvPicPr>
          <p:cNvPr id="20" name="Picture 19">
            <a:extLst>
              <a:ext uri="{FF2B5EF4-FFF2-40B4-BE49-F238E27FC236}">
                <a16:creationId xmlns:a16="http://schemas.microsoft.com/office/drawing/2014/main" id="{365E80C5-6D04-4704-B7B4-380E6F09F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1576" y="913343"/>
            <a:ext cx="2581752" cy="4820707"/>
          </a:xfrm>
          <a:prstGeom prst="rect">
            <a:avLst/>
          </a:prstGeom>
        </p:spPr>
      </p:pic>
      <p:pic>
        <p:nvPicPr>
          <p:cNvPr id="22" name="Picture 21">
            <a:extLst>
              <a:ext uri="{FF2B5EF4-FFF2-40B4-BE49-F238E27FC236}">
                <a16:creationId xmlns:a16="http://schemas.microsoft.com/office/drawing/2014/main" id="{1126E32C-C35F-4D06-8315-2811CE5314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3328" y="913343"/>
            <a:ext cx="2600519" cy="4820707"/>
          </a:xfrm>
          <a:prstGeom prst="rect">
            <a:avLst/>
          </a:prstGeom>
        </p:spPr>
      </p:pic>
      <p:sp>
        <p:nvSpPr>
          <p:cNvPr id="23" name="TextBox 22">
            <a:extLst>
              <a:ext uri="{FF2B5EF4-FFF2-40B4-BE49-F238E27FC236}">
                <a16:creationId xmlns:a16="http://schemas.microsoft.com/office/drawing/2014/main" id="{73E86819-70BE-4FE2-8F4E-70235C56653C}"/>
              </a:ext>
            </a:extLst>
          </p:cNvPr>
          <p:cNvSpPr txBox="1"/>
          <p:nvPr/>
        </p:nvSpPr>
        <p:spPr>
          <a:xfrm>
            <a:off x="7022425" y="451678"/>
            <a:ext cx="2286000" cy="400110"/>
          </a:xfrm>
          <a:prstGeom prst="rect">
            <a:avLst/>
          </a:prstGeom>
          <a:noFill/>
        </p:spPr>
        <p:txBody>
          <a:bodyPr wrap="square" rtlCol="0">
            <a:spAutoFit/>
          </a:bodyPr>
          <a:lstStyle/>
          <a:p>
            <a:pPr algn="ctr"/>
            <a:r>
              <a:rPr lang="en-US" sz="2000" dirty="0">
                <a:latin typeface="Britannic Bold" panose="020B0903060703020204" pitchFamily="34" charset="0"/>
                <a:cs typeface="Times New Roman" panose="02020603050405020304" pitchFamily="18" charset="0"/>
              </a:rPr>
              <a:t>On clicking CALL</a:t>
            </a:r>
            <a:endParaRPr lang="en-IN" sz="2000" dirty="0">
              <a:latin typeface="Britannic Bold" panose="020B090306070302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5909DCA4-E65F-4AFB-8B4C-D4C0F3050918}"/>
              </a:ext>
            </a:extLst>
          </p:cNvPr>
          <p:cNvSpPr txBox="1"/>
          <p:nvPr/>
        </p:nvSpPr>
        <p:spPr>
          <a:xfrm>
            <a:off x="4433649" y="510470"/>
            <a:ext cx="2286000" cy="400110"/>
          </a:xfrm>
          <a:prstGeom prst="rect">
            <a:avLst/>
          </a:prstGeom>
          <a:noFill/>
        </p:spPr>
        <p:txBody>
          <a:bodyPr wrap="square" rtlCol="0">
            <a:spAutoFit/>
          </a:bodyPr>
          <a:lstStyle/>
          <a:p>
            <a:pPr algn="ctr"/>
            <a:r>
              <a:rPr lang="en-US" sz="2000" dirty="0">
                <a:latin typeface="Britannic Bold" panose="020B0903060703020204" pitchFamily="34" charset="0"/>
                <a:cs typeface="Times New Roman" panose="02020603050405020304" pitchFamily="18" charset="0"/>
              </a:rPr>
              <a:t>On clicking EMAIL</a:t>
            </a:r>
            <a:endParaRPr lang="en-IN" sz="2000" dirty="0">
              <a:latin typeface="Britannic Bold" panose="020B090306070302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1F24E44F-3F61-412E-81F9-F3AE7353C9CC}"/>
              </a:ext>
            </a:extLst>
          </p:cNvPr>
          <p:cNvSpPr txBox="1"/>
          <p:nvPr/>
        </p:nvSpPr>
        <p:spPr>
          <a:xfrm>
            <a:off x="9630252" y="267644"/>
            <a:ext cx="2286000" cy="707886"/>
          </a:xfrm>
          <a:prstGeom prst="rect">
            <a:avLst/>
          </a:prstGeom>
          <a:noFill/>
        </p:spPr>
        <p:txBody>
          <a:bodyPr wrap="square" rtlCol="0">
            <a:spAutoFit/>
          </a:bodyPr>
          <a:lstStyle/>
          <a:p>
            <a:pPr algn="ctr"/>
            <a:r>
              <a:rPr lang="en-US" sz="2000" dirty="0">
                <a:latin typeface="Britannic Bold" panose="020B0903060703020204" pitchFamily="34" charset="0"/>
                <a:cs typeface="Times New Roman" panose="02020603050405020304" pitchFamily="18" charset="0"/>
              </a:rPr>
              <a:t>On clicking LOCATE</a:t>
            </a:r>
            <a:endParaRPr lang="en-IN" sz="2000" dirty="0">
              <a:latin typeface="Britannic Bold" panose="020B0903060703020204" pitchFamily="34" charset="0"/>
              <a:cs typeface="Times New Roman" panose="02020603050405020304" pitchFamily="18" charset="0"/>
            </a:endParaRPr>
          </a:p>
        </p:txBody>
      </p:sp>
    </p:spTree>
    <p:extLst>
      <p:ext uri="{BB962C8B-B14F-4D97-AF65-F5344CB8AC3E}">
        <p14:creationId xmlns:p14="http://schemas.microsoft.com/office/powerpoint/2010/main" val="62666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A299A2-6B21-4B3E-82E3-8952693CE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723" y="1190624"/>
            <a:ext cx="2829402" cy="4848225"/>
          </a:xfrm>
          <a:prstGeom prst="rect">
            <a:avLst/>
          </a:prstGeom>
        </p:spPr>
      </p:pic>
      <p:pic>
        <p:nvPicPr>
          <p:cNvPr id="9" name="Picture 8">
            <a:extLst>
              <a:ext uri="{FF2B5EF4-FFF2-40B4-BE49-F238E27FC236}">
                <a16:creationId xmlns:a16="http://schemas.microsoft.com/office/drawing/2014/main" id="{393973BC-C71C-471E-A862-F789BECC0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224" y="1190623"/>
            <a:ext cx="3010376" cy="4848225"/>
          </a:xfrm>
          <a:prstGeom prst="rect">
            <a:avLst/>
          </a:prstGeom>
        </p:spPr>
      </p:pic>
      <p:sp>
        <p:nvSpPr>
          <p:cNvPr id="10" name="TextBox 9">
            <a:extLst>
              <a:ext uri="{FF2B5EF4-FFF2-40B4-BE49-F238E27FC236}">
                <a16:creationId xmlns:a16="http://schemas.microsoft.com/office/drawing/2014/main" id="{8E3996F2-3FDE-49CE-879F-F947FA00FDFE}"/>
              </a:ext>
            </a:extLst>
          </p:cNvPr>
          <p:cNvSpPr txBox="1"/>
          <p:nvPr/>
        </p:nvSpPr>
        <p:spPr>
          <a:xfrm>
            <a:off x="1385649" y="588317"/>
            <a:ext cx="2495550" cy="461665"/>
          </a:xfrm>
          <a:prstGeom prst="rect">
            <a:avLst/>
          </a:prstGeom>
          <a:noFill/>
        </p:spPr>
        <p:txBody>
          <a:bodyPr wrap="square" rtlCol="0">
            <a:spAutoFit/>
          </a:bodyPr>
          <a:lstStyle/>
          <a:p>
            <a:pPr algn="ctr"/>
            <a:r>
              <a:rPr lang="en-US" sz="2400" dirty="0">
                <a:latin typeface="Britannic Bold" panose="020B0903060703020204" pitchFamily="34" charset="0"/>
              </a:rPr>
              <a:t>HOME PAGE</a:t>
            </a:r>
            <a:endParaRPr lang="en-IN" sz="2400" dirty="0">
              <a:latin typeface="Britannic Bold" panose="020B0903060703020204" pitchFamily="34" charset="0"/>
            </a:endParaRPr>
          </a:p>
        </p:txBody>
      </p:sp>
      <p:sp>
        <p:nvSpPr>
          <p:cNvPr id="11" name="TextBox 10">
            <a:extLst>
              <a:ext uri="{FF2B5EF4-FFF2-40B4-BE49-F238E27FC236}">
                <a16:creationId xmlns:a16="http://schemas.microsoft.com/office/drawing/2014/main" id="{58450AB3-A0C4-4771-A455-A8E70592FFF8}"/>
              </a:ext>
            </a:extLst>
          </p:cNvPr>
          <p:cNvSpPr txBox="1"/>
          <p:nvPr/>
        </p:nvSpPr>
        <p:spPr>
          <a:xfrm>
            <a:off x="4904899" y="588317"/>
            <a:ext cx="3010376" cy="461665"/>
          </a:xfrm>
          <a:prstGeom prst="rect">
            <a:avLst/>
          </a:prstGeom>
          <a:noFill/>
        </p:spPr>
        <p:txBody>
          <a:bodyPr wrap="square" rtlCol="0">
            <a:spAutoFit/>
          </a:bodyPr>
          <a:lstStyle/>
          <a:p>
            <a:pPr algn="ctr"/>
            <a:r>
              <a:rPr lang="en-US" sz="2400" dirty="0">
                <a:latin typeface="Britannic Bold" panose="020B0903060703020204" pitchFamily="34" charset="0"/>
              </a:rPr>
              <a:t>NAVIGATION BAR</a:t>
            </a:r>
            <a:endParaRPr lang="en-IN" sz="2400" dirty="0">
              <a:latin typeface="Britannic Bold" panose="020B0903060703020204" pitchFamily="34" charset="0"/>
            </a:endParaRPr>
          </a:p>
        </p:txBody>
      </p:sp>
      <p:sp>
        <p:nvSpPr>
          <p:cNvPr id="12" name="AutoShape 2">
            <a:extLst>
              <a:ext uri="{FF2B5EF4-FFF2-40B4-BE49-F238E27FC236}">
                <a16:creationId xmlns:a16="http://schemas.microsoft.com/office/drawing/2014/main" id="{E16E9ED8-C5BF-44C6-B988-F73A86C0D5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513938DB-67B2-4DE9-9F33-DE204610E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8699" y="1190623"/>
            <a:ext cx="2829402" cy="4848226"/>
          </a:xfrm>
          <a:prstGeom prst="rect">
            <a:avLst/>
          </a:prstGeom>
        </p:spPr>
      </p:pic>
    </p:spTree>
    <p:extLst>
      <p:ext uri="{BB962C8B-B14F-4D97-AF65-F5344CB8AC3E}">
        <p14:creationId xmlns:p14="http://schemas.microsoft.com/office/powerpoint/2010/main" val="152629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2AB09B-86E7-48A2-8351-611E3EAA7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824" y="1090611"/>
            <a:ext cx="2886551" cy="4943475"/>
          </a:xfrm>
          <a:prstGeom prst="rect">
            <a:avLst/>
          </a:prstGeom>
        </p:spPr>
      </p:pic>
      <p:pic>
        <p:nvPicPr>
          <p:cNvPr id="9" name="Picture 8">
            <a:extLst>
              <a:ext uri="{FF2B5EF4-FFF2-40B4-BE49-F238E27FC236}">
                <a16:creationId xmlns:a16="http://schemas.microsoft.com/office/drawing/2014/main" id="{C998EF20-0A53-4C64-89D3-D307957C0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2050" y="1090610"/>
            <a:ext cx="2886551" cy="4943475"/>
          </a:xfrm>
          <a:prstGeom prst="rect">
            <a:avLst/>
          </a:prstGeom>
        </p:spPr>
      </p:pic>
      <p:pic>
        <p:nvPicPr>
          <p:cNvPr id="10" name="Picture 9">
            <a:extLst>
              <a:ext uri="{FF2B5EF4-FFF2-40B4-BE49-F238E27FC236}">
                <a16:creationId xmlns:a16="http://schemas.microsoft.com/office/drawing/2014/main" id="{5E731FCA-07FE-45A7-95EF-6F41F8DD6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5400" y="1090610"/>
            <a:ext cx="2810352" cy="4943474"/>
          </a:xfrm>
          <a:prstGeom prst="rect">
            <a:avLst/>
          </a:prstGeom>
        </p:spPr>
      </p:pic>
      <p:sp>
        <p:nvSpPr>
          <p:cNvPr id="11" name="TextBox 10">
            <a:extLst>
              <a:ext uri="{FF2B5EF4-FFF2-40B4-BE49-F238E27FC236}">
                <a16:creationId xmlns:a16="http://schemas.microsoft.com/office/drawing/2014/main" id="{B890E0AA-A4EA-4AD1-83C2-5856D88C186F}"/>
              </a:ext>
            </a:extLst>
          </p:cNvPr>
          <p:cNvSpPr txBox="1"/>
          <p:nvPr/>
        </p:nvSpPr>
        <p:spPr>
          <a:xfrm>
            <a:off x="1061799" y="476398"/>
            <a:ext cx="2514600" cy="461665"/>
          </a:xfrm>
          <a:prstGeom prst="rect">
            <a:avLst/>
          </a:prstGeom>
          <a:noFill/>
        </p:spPr>
        <p:txBody>
          <a:bodyPr wrap="square" rtlCol="0">
            <a:spAutoFit/>
          </a:bodyPr>
          <a:lstStyle/>
          <a:p>
            <a:pPr algn="ctr"/>
            <a:r>
              <a:rPr lang="en-US" sz="2400" dirty="0">
                <a:latin typeface="Britannic Bold" panose="020B0903060703020204" pitchFamily="34" charset="0"/>
              </a:rPr>
              <a:t>PROFILE PAGE</a:t>
            </a:r>
            <a:endParaRPr lang="en-IN" sz="2400" dirty="0">
              <a:latin typeface="Britannic Bold" panose="020B0903060703020204" pitchFamily="34" charset="0"/>
            </a:endParaRPr>
          </a:p>
        </p:txBody>
      </p:sp>
    </p:spTree>
    <p:extLst>
      <p:ext uri="{BB962C8B-B14F-4D97-AF65-F5344CB8AC3E}">
        <p14:creationId xmlns:p14="http://schemas.microsoft.com/office/powerpoint/2010/main" val="1659736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F9DF-4371-4D56-8AC2-957E5941B61D}"/>
              </a:ext>
            </a:extLst>
          </p:cNvPr>
          <p:cNvSpPr>
            <a:spLocks noGrp="1"/>
          </p:cNvSpPr>
          <p:nvPr>
            <p:ph type="title"/>
          </p:nvPr>
        </p:nvSpPr>
        <p:spPr/>
        <p:txBody>
          <a:bodyPr/>
          <a:lstStyle/>
          <a:p>
            <a:r>
              <a:rPr lang="en-US" dirty="0"/>
              <a:t>USES OF THIS APP</a:t>
            </a:r>
            <a:endParaRPr lang="en-IN" dirty="0"/>
          </a:p>
        </p:txBody>
      </p:sp>
      <p:sp>
        <p:nvSpPr>
          <p:cNvPr id="3" name="Content Placeholder 2">
            <a:extLst>
              <a:ext uri="{FF2B5EF4-FFF2-40B4-BE49-F238E27FC236}">
                <a16:creationId xmlns:a16="http://schemas.microsoft.com/office/drawing/2014/main" id="{25F3FF40-BFD3-4066-8915-74833035E49D}"/>
              </a:ext>
            </a:extLst>
          </p:cNvPr>
          <p:cNvSpPr>
            <a:spLocks noGrp="1"/>
          </p:cNvSpPr>
          <p:nvPr>
            <p:ph idx="1"/>
          </p:nvPr>
        </p:nvSpPr>
        <p:spPr/>
        <p:txBody>
          <a:bodyPr/>
          <a:lstStyle/>
          <a:p>
            <a:r>
              <a:rPr lang="en-US" dirty="0"/>
              <a:t>PRESENTLY THE APP IS IN DEVELOPING PHASE .</a:t>
            </a:r>
          </a:p>
          <a:p>
            <a:r>
              <a:rPr lang="en-US" dirty="0"/>
              <a:t>THOSE WHO ARE IN NEED OF THE BLOOD CAN USE OUR APP TO FIND THE NEAR BY DONORS WITHIN A MINUTE .</a:t>
            </a:r>
          </a:p>
          <a:p>
            <a:r>
              <a:rPr lang="en-US" dirty="0"/>
              <a:t>IF THE DONORS OF THE SAME BLOOD GROUP ARE FOUND IN THEIR LOCALITY THEN THEY CAN EASILY CONTACT THEM EITHER BY A CALL OR BY EMAIL </a:t>
            </a:r>
          </a:p>
          <a:p>
            <a:r>
              <a:rPr lang="en-US" dirty="0"/>
              <a:t>EVEN THEY CAN LOCATE THE DONORS IN MAP AND CAN CONTACT THOSE WHO ARE IN NEAR TO THEM.</a:t>
            </a:r>
            <a:endParaRPr lang="en-IN" dirty="0"/>
          </a:p>
        </p:txBody>
      </p:sp>
    </p:spTree>
    <p:extLst>
      <p:ext uri="{BB962C8B-B14F-4D97-AF65-F5344CB8AC3E}">
        <p14:creationId xmlns:p14="http://schemas.microsoft.com/office/powerpoint/2010/main" val="1210188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71105-67D5-4704-A438-EB098D21CD3F}"/>
              </a:ext>
            </a:extLst>
          </p:cNvPr>
          <p:cNvSpPr>
            <a:spLocks noGrp="1"/>
          </p:cNvSpPr>
          <p:nvPr>
            <p:ph type="title"/>
          </p:nvPr>
        </p:nvSpPr>
        <p:spPr/>
        <p:txBody>
          <a:bodyPr/>
          <a:lstStyle/>
          <a:p>
            <a:r>
              <a:rPr lang="en-US" dirty="0"/>
              <a:t>GIT HUB REOP LINK OF APP TILL NOW </a:t>
            </a:r>
            <a:endParaRPr lang="en-IN" dirty="0"/>
          </a:p>
        </p:txBody>
      </p:sp>
      <p:sp>
        <p:nvSpPr>
          <p:cNvPr id="3" name="Content Placeholder 2">
            <a:extLst>
              <a:ext uri="{FF2B5EF4-FFF2-40B4-BE49-F238E27FC236}">
                <a16:creationId xmlns:a16="http://schemas.microsoft.com/office/drawing/2014/main" id="{111F6349-BE5F-4404-8588-F961D4E7279C}"/>
              </a:ext>
            </a:extLst>
          </p:cNvPr>
          <p:cNvSpPr>
            <a:spLocks noGrp="1"/>
          </p:cNvSpPr>
          <p:nvPr>
            <p:ph idx="1"/>
          </p:nvPr>
        </p:nvSpPr>
        <p:spPr/>
        <p:txBody>
          <a:bodyPr/>
          <a:lstStyle/>
          <a:p>
            <a:r>
              <a:rPr lang="en-IN" dirty="0"/>
              <a:t>https://github.com/SRIVISHNUD442001/BLOOD_BREATHE_Blood_donating_app.git</a:t>
            </a:r>
          </a:p>
        </p:txBody>
      </p:sp>
    </p:spTree>
    <p:extLst>
      <p:ext uri="{BB962C8B-B14F-4D97-AF65-F5344CB8AC3E}">
        <p14:creationId xmlns:p14="http://schemas.microsoft.com/office/powerpoint/2010/main" val="207905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9DB1FA-6F45-4C29-BDAC-9EC87B62FF1D}"/>
              </a:ext>
            </a:extLst>
          </p:cNvPr>
          <p:cNvSpPr txBox="1"/>
          <p:nvPr/>
        </p:nvSpPr>
        <p:spPr>
          <a:xfrm>
            <a:off x="2143125" y="2714625"/>
            <a:ext cx="7658100" cy="830997"/>
          </a:xfrm>
          <a:prstGeom prst="rect">
            <a:avLst/>
          </a:prstGeom>
          <a:noFill/>
        </p:spPr>
        <p:txBody>
          <a:bodyPr wrap="square" rtlCol="0">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rPr>
              <a:t>THANK   YOU</a:t>
            </a:r>
            <a:endParaRPr lang="en-IN"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162110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2FCD5D-1B76-4A38-8ACD-74E2989877D5}"/>
              </a:ext>
            </a:extLst>
          </p:cNvPr>
          <p:cNvSpPr txBox="1"/>
          <p:nvPr/>
        </p:nvSpPr>
        <p:spPr>
          <a:xfrm>
            <a:off x="1314450" y="1883993"/>
            <a:ext cx="8296275" cy="3090013"/>
          </a:xfrm>
          <a:prstGeom prst="rect">
            <a:avLst/>
          </a:prstGeom>
          <a:noFill/>
        </p:spPr>
        <p:txBody>
          <a:bodyPr wrap="square" rtlCol="0">
            <a:spAutoFit/>
          </a:bodyPr>
          <a:lstStyle/>
          <a:p>
            <a:endParaRPr lang="en-US" dirty="0">
              <a:latin typeface="Bell MT" panose="02020503060305020303" pitchFamily="18" charset="0"/>
            </a:endParaRPr>
          </a:p>
          <a:p>
            <a:pPr marL="285750" indent="-285750">
              <a:lnSpc>
                <a:spcPct val="150000"/>
              </a:lnSpc>
              <a:buFont typeface="Arial" panose="020B0604020202020204" pitchFamily="34" charset="0"/>
              <a:buChar char="•"/>
            </a:pPr>
            <a:r>
              <a:rPr lang="en-US" sz="2400" dirty="0">
                <a:latin typeface="Bell MT" panose="02020503060305020303" pitchFamily="18" charset="0"/>
              </a:rPr>
              <a:t>INTRODUCTION</a:t>
            </a:r>
          </a:p>
          <a:p>
            <a:pPr marL="285750" indent="-285750">
              <a:lnSpc>
                <a:spcPct val="150000"/>
              </a:lnSpc>
              <a:buFont typeface="Arial" panose="020B0604020202020204" pitchFamily="34" charset="0"/>
              <a:buChar char="•"/>
            </a:pPr>
            <a:r>
              <a:rPr lang="en-US" sz="2400" dirty="0">
                <a:latin typeface="Bell MT" panose="02020503060305020303" pitchFamily="18" charset="0"/>
              </a:rPr>
              <a:t>PROBLEM STATEMENT</a:t>
            </a:r>
          </a:p>
          <a:p>
            <a:pPr marL="285750" indent="-285750">
              <a:lnSpc>
                <a:spcPct val="150000"/>
              </a:lnSpc>
              <a:buFont typeface="Arial" panose="020B0604020202020204" pitchFamily="34" charset="0"/>
              <a:buChar char="•"/>
            </a:pPr>
            <a:r>
              <a:rPr lang="en-US" sz="2400" dirty="0">
                <a:latin typeface="Bell MT" panose="02020503060305020303" pitchFamily="18" charset="0"/>
              </a:rPr>
              <a:t>OBJECTIVES</a:t>
            </a:r>
          </a:p>
          <a:p>
            <a:pPr marL="285750" indent="-285750">
              <a:lnSpc>
                <a:spcPct val="150000"/>
              </a:lnSpc>
              <a:buFont typeface="Arial" panose="020B0604020202020204" pitchFamily="34" charset="0"/>
              <a:buChar char="•"/>
            </a:pPr>
            <a:r>
              <a:rPr lang="en-US" sz="2400" dirty="0">
                <a:latin typeface="Bell MT" panose="02020503060305020303" pitchFamily="18" charset="0"/>
              </a:rPr>
              <a:t>METHODOLOGY</a:t>
            </a:r>
          </a:p>
          <a:p>
            <a:pPr marL="285750" indent="-285750">
              <a:lnSpc>
                <a:spcPct val="150000"/>
              </a:lnSpc>
              <a:buFont typeface="Arial" panose="020B0604020202020204" pitchFamily="34" charset="0"/>
              <a:buChar char="•"/>
            </a:pPr>
            <a:r>
              <a:rPr lang="en-US" sz="2400" dirty="0">
                <a:latin typeface="Bell MT" panose="02020503060305020303" pitchFamily="18" charset="0"/>
              </a:rPr>
              <a:t>RESULTS</a:t>
            </a:r>
            <a:endParaRPr lang="en-IN" sz="2400" dirty="0">
              <a:latin typeface="Bell MT" panose="02020503060305020303" pitchFamily="18" charset="0"/>
            </a:endParaRPr>
          </a:p>
        </p:txBody>
      </p:sp>
      <p:sp>
        <p:nvSpPr>
          <p:cNvPr id="9" name="TextBox 8">
            <a:extLst>
              <a:ext uri="{FF2B5EF4-FFF2-40B4-BE49-F238E27FC236}">
                <a16:creationId xmlns:a16="http://schemas.microsoft.com/office/drawing/2014/main" id="{367D9844-9A77-4382-AA69-848279D4DD7A}"/>
              </a:ext>
            </a:extLst>
          </p:cNvPr>
          <p:cNvSpPr txBox="1"/>
          <p:nvPr/>
        </p:nvSpPr>
        <p:spPr>
          <a:xfrm>
            <a:off x="4486275" y="619125"/>
            <a:ext cx="3924300" cy="830997"/>
          </a:xfrm>
          <a:prstGeom prst="rect">
            <a:avLst/>
          </a:prstGeom>
          <a:noFill/>
        </p:spPr>
        <p:txBody>
          <a:bodyPr wrap="square" rtlCol="0">
            <a:spAutoFit/>
          </a:bodyPr>
          <a:lstStyle/>
          <a:p>
            <a:r>
              <a:rPr lang="en-US" sz="4800" dirty="0">
                <a:latin typeface="Bell MT" panose="02020503060305020303" pitchFamily="18" charset="0"/>
              </a:rPr>
              <a:t>OUTLINE</a:t>
            </a:r>
            <a:endParaRPr lang="en-IN" sz="4800" dirty="0">
              <a:latin typeface="Bell MT" panose="02020503060305020303" pitchFamily="18" charset="0"/>
            </a:endParaRPr>
          </a:p>
        </p:txBody>
      </p:sp>
    </p:spTree>
    <p:extLst>
      <p:ext uri="{BB962C8B-B14F-4D97-AF65-F5344CB8AC3E}">
        <p14:creationId xmlns:p14="http://schemas.microsoft.com/office/powerpoint/2010/main" val="162654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E648-E7AC-4A47-9B3D-D07CCCA1F2A8}"/>
              </a:ext>
            </a:extLst>
          </p:cNvPr>
          <p:cNvSpPr>
            <a:spLocks noGrp="1"/>
          </p:cNvSpPr>
          <p:nvPr>
            <p:ph type="title"/>
          </p:nvPr>
        </p:nvSpPr>
        <p:spPr>
          <a:xfrm>
            <a:off x="913795" y="403639"/>
            <a:ext cx="10353761" cy="1326321"/>
          </a:xfrm>
        </p:spPr>
        <p:txBody>
          <a:bodyPr/>
          <a:lstStyle/>
          <a:p>
            <a:r>
              <a:rPr lang="en-US" dirty="0">
                <a:latin typeface="Bell MT" panose="02020503060305020303" pitchFamily="18" charset="0"/>
              </a:rPr>
              <a:t>INTRODUCTION</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821FB9BA-0E52-422F-8878-E73F1E67329E}"/>
              </a:ext>
            </a:extLst>
          </p:cNvPr>
          <p:cNvSpPr>
            <a:spLocks noGrp="1"/>
          </p:cNvSpPr>
          <p:nvPr>
            <p:ph idx="1"/>
          </p:nvPr>
        </p:nvSpPr>
        <p:spPr>
          <a:xfrm>
            <a:off x="723295" y="1634711"/>
            <a:ext cx="10353762" cy="4547014"/>
          </a:xfrm>
        </p:spPr>
        <p:txBody>
          <a:bodyPr>
            <a:normAutofit lnSpcReduction="10000"/>
          </a:bodyPr>
          <a:lstStyle/>
          <a:p>
            <a:r>
              <a:rPr lang="en-US" dirty="0">
                <a:latin typeface="Times New Roman" panose="02020603050405020304" pitchFamily="18" charset="0"/>
                <a:cs typeface="Times New Roman" panose="02020603050405020304" pitchFamily="18" charset="0"/>
              </a:rPr>
              <a:t>The main aim of this project is to save lives of people by providing blood.</a:t>
            </a:r>
          </a:p>
          <a:p>
            <a:r>
              <a:rPr lang="en-US" dirty="0">
                <a:latin typeface="Times New Roman" panose="02020603050405020304" pitchFamily="18" charset="0"/>
                <a:cs typeface="Times New Roman" panose="02020603050405020304" pitchFamily="18" charset="0"/>
              </a:rPr>
              <a:t>Our project Online Blood Bank system using Android is developed so that users can view the information of nearby hospitals, blood banks and volunteer donors.</a:t>
            </a:r>
          </a:p>
          <a:p>
            <a:r>
              <a:rPr lang="en-US" dirty="0">
                <a:latin typeface="Times New Roman" panose="02020603050405020304" pitchFamily="18" charset="0"/>
                <a:cs typeface="Times New Roman" panose="02020603050405020304" pitchFamily="18" charset="0"/>
              </a:rPr>
              <a:t>This project is developed by four perspectives i.e. hospital, blood bank, volunteer donors and patient.</a:t>
            </a:r>
          </a:p>
          <a:p>
            <a:r>
              <a:rPr lang="en-US" dirty="0">
                <a:latin typeface="Times New Roman" panose="02020603050405020304" pitchFamily="18" charset="0"/>
                <a:cs typeface="Times New Roman" panose="02020603050405020304" pitchFamily="18" charset="0"/>
              </a:rPr>
              <a:t>This application we are developing helps to select the nearby hospitals, blood banks, donors online instantly by tracing its location using GPS.</a:t>
            </a:r>
          </a:p>
          <a:p>
            <a:r>
              <a:rPr lang="en-US" dirty="0">
                <a:latin typeface="Times New Roman" panose="02020603050405020304" pitchFamily="18" charset="0"/>
                <a:cs typeface="Times New Roman" panose="02020603050405020304" pitchFamily="18" charset="0"/>
              </a:rPr>
              <a:t>This application reduces the time to a greater extent that is searching for the required blood through blood banks and hospitals.</a:t>
            </a:r>
          </a:p>
          <a:p>
            <a:r>
              <a:rPr lang="en-US" dirty="0">
                <a:latin typeface="Times New Roman" panose="02020603050405020304" pitchFamily="18" charset="0"/>
                <a:cs typeface="Times New Roman" panose="02020603050405020304" pitchFamily="18" charset="0"/>
              </a:rPr>
              <a:t>Thus this application provides the required information in less time and also helps in quicker decision making.</a:t>
            </a:r>
          </a:p>
          <a:p>
            <a:endParaRPr lang="en-IN" dirty="0"/>
          </a:p>
        </p:txBody>
      </p:sp>
    </p:spTree>
    <p:extLst>
      <p:ext uri="{BB962C8B-B14F-4D97-AF65-F5344CB8AC3E}">
        <p14:creationId xmlns:p14="http://schemas.microsoft.com/office/powerpoint/2010/main" val="4213781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B60F-001D-46A3-9911-BC76DC4E2982}"/>
              </a:ext>
            </a:extLst>
          </p:cNvPr>
          <p:cNvSpPr>
            <a:spLocks noGrp="1"/>
          </p:cNvSpPr>
          <p:nvPr>
            <p:ph type="title"/>
          </p:nvPr>
        </p:nvSpPr>
        <p:spPr>
          <a:xfrm>
            <a:off x="913795" y="317914"/>
            <a:ext cx="10353761" cy="1326321"/>
          </a:xfrm>
        </p:spPr>
        <p:txBody>
          <a:bodyPr/>
          <a:lstStyle/>
          <a:p>
            <a:r>
              <a:rPr lang="en-US" dirty="0">
                <a:latin typeface="Bell MT" panose="02020503060305020303" pitchFamily="18" charset="0"/>
              </a:rPr>
              <a:t>PROBLEM STATEMENT</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FE61BCE0-BB35-4EDA-AD26-C949F923010E}"/>
              </a:ext>
            </a:extLst>
          </p:cNvPr>
          <p:cNvSpPr>
            <a:spLocks noGrp="1"/>
          </p:cNvSpPr>
          <p:nvPr>
            <p:ph idx="1"/>
          </p:nvPr>
        </p:nvSpPr>
        <p:spPr>
          <a:xfrm>
            <a:off x="913794" y="1381688"/>
            <a:ext cx="10353762" cy="515839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PROBLEM</a:t>
            </a:r>
          </a:p>
          <a:p>
            <a:r>
              <a:rPr lang="en-US" sz="1800" dirty="0">
                <a:latin typeface="Times New Roman" panose="02020603050405020304" pitchFamily="18" charset="0"/>
                <a:cs typeface="Times New Roman" panose="02020603050405020304" pitchFamily="18" charset="0"/>
              </a:rPr>
              <a:t>The major problem in old Blood banking systems was that, they don't follow the actual needs of users.</a:t>
            </a:r>
          </a:p>
          <a:p>
            <a:r>
              <a:rPr lang="en-US" sz="1800" dirty="0">
                <a:latin typeface="Times New Roman" panose="02020603050405020304" pitchFamily="18" charset="0"/>
                <a:cs typeface="Times New Roman" panose="02020603050405020304" pitchFamily="18" charset="0"/>
              </a:rPr>
              <a:t>Traditional blood banking systems were developed by 1 or 2 perspective.</a:t>
            </a:r>
          </a:p>
          <a:p>
            <a:r>
              <a:rPr lang="en-US" sz="1800" dirty="0">
                <a:latin typeface="Times New Roman" panose="02020603050405020304" pitchFamily="18" charset="0"/>
                <a:cs typeface="Times New Roman" panose="02020603050405020304" pitchFamily="18" charset="0"/>
              </a:rPr>
              <a:t>Tracking the database was complicated when the details are maintained manually.</a:t>
            </a:r>
          </a:p>
          <a:p>
            <a:r>
              <a:rPr lang="en-US" sz="1800" dirty="0">
                <a:latin typeface="Times New Roman" panose="02020603050405020304" pitchFamily="18" charset="0"/>
                <a:cs typeface="Times New Roman" panose="02020603050405020304" pitchFamily="18" charset="0"/>
              </a:rPr>
              <a:t>There was shortage and sometimes unavailability of rare blood groups due to less modules i.e. patient and donors.</a:t>
            </a:r>
          </a:p>
          <a:p>
            <a:pPr marL="0" indent="0">
              <a:buNone/>
            </a:pPr>
            <a:r>
              <a:rPr lang="en-US" sz="1800" dirty="0">
                <a:latin typeface="Times New Roman" panose="02020603050405020304" pitchFamily="18" charset="0"/>
                <a:cs typeface="Times New Roman" panose="02020603050405020304" pitchFamily="18" charset="0"/>
              </a:rPr>
              <a:t> </a:t>
            </a:r>
            <a:r>
              <a:rPr lang="en-US" dirty="0">
                <a:latin typeface="Bell MT" panose="02020503060305020303" pitchFamily="18" charset="0"/>
                <a:cs typeface="Times New Roman" panose="02020603050405020304" pitchFamily="18" charset="0"/>
              </a:rPr>
              <a:t>SOLUTION</a:t>
            </a:r>
          </a:p>
          <a:p>
            <a:r>
              <a:rPr lang="en-US" sz="1800" dirty="0">
                <a:latin typeface="Times New Roman" panose="02020603050405020304" pitchFamily="18" charset="0"/>
                <a:cs typeface="Times New Roman" panose="02020603050405020304" pitchFamily="18" charset="0"/>
              </a:rPr>
              <a:t>A better idea is to use the application which Mobile device is very popular with people too.</a:t>
            </a:r>
          </a:p>
          <a:p>
            <a:r>
              <a:rPr lang="en-US" sz="1800" dirty="0">
                <a:latin typeface="Times New Roman" panose="02020603050405020304" pitchFamily="18" charset="0"/>
                <a:cs typeface="Times New Roman" panose="02020603050405020304" pitchFamily="18" charset="0"/>
              </a:rPr>
              <a:t>This application is providing each entity the facility to approach nearby blood donors so that it will become much easier to search rare blood groups in the hour of need.</a:t>
            </a:r>
          </a:p>
          <a:p>
            <a:pPr marL="0" indent="0">
              <a:buNone/>
            </a:pPr>
            <a:endParaRPr lang="en-US" b="1" dirty="0">
              <a:latin typeface="Bell MT" panose="02020503060305020303" pitchFamily="18" charset="0"/>
              <a:cs typeface="Times New Roman" panose="02020603050405020304" pitchFamily="18" charset="0"/>
            </a:endParaRPr>
          </a:p>
          <a:p>
            <a:pPr marL="0" indent="0">
              <a:buNone/>
            </a:pPr>
            <a:endParaRPr lang="en-IN" b="1"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2532628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0F3F-D78E-45EB-A5FA-0AA085C002E3}"/>
              </a:ext>
            </a:extLst>
          </p:cNvPr>
          <p:cNvSpPr>
            <a:spLocks noGrp="1"/>
          </p:cNvSpPr>
          <p:nvPr>
            <p:ph type="title"/>
          </p:nvPr>
        </p:nvSpPr>
        <p:spPr>
          <a:xfrm>
            <a:off x="913796" y="533400"/>
            <a:ext cx="10353761" cy="1326321"/>
          </a:xfrm>
        </p:spPr>
        <p:txBody>
          <a:bodyPr/>
          <a:lstStyle/>
          <a:p>
            <a:r>
              <a:rPr lang="en-US" dirty="0">
                <a:latin typeface="Bell MT" panose="02020503060305020303" pitchFamily="18" charset="0"/>
              </a:rPr>
              <a:t>OBJECTIVES</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CD6E6489-4A02-4E46-B7D5-9AE0DDA9E3CF}"/>
              </a:ext>
            </a:extLst>
          </p:cNvPr>
          <p:cNvSpPr>
            <a:spLocks noGrp="1"/>
          </p:cNvSpPr>
          <p:nvPr>
            <p:ph idx="1"/>
          </p:nvPr>
        </p:nvSpPr>
        <p:spPr>
          <a:xfrm>
            <a:off x="1094770" y="2077014"/>
            <a:ext cx="10353762" cy="3695136"/>
          </a:xfrm>
        </p:spPr>
        <p:txBody>
          <a:bodyPr>
            <a:normAutofit fontScale="92500"/>
          </a:bodyPr>
          <a:lstStyle/>
          <a:p>
            <a:r>
              <a:rPr lang="en-US" sz="1900" dirty="0">
                <a:latin typeface="Times New Roman" panose="02020603050405020304" pitchFamily="18" charset="0"/>
                <a:cs typeface="Times New Roman" panose="02020603050405020304" pitchFamily="18" charset="0"/>
              </a:rPr>
              <a:t>To bridge the gap between blood banks, hospitals, volunteer donors and needy people, through this system.</a:t>
            </a:r>
          </a:p>
          <a:p>
            <a:r>
              <a:rPr lang="en-US" sz="1900" dirty="0">
                <a:latin typeface="Times New Roman" panose="02020603050405020304" pitchFamily="18" charset="0"/>
                <a:cs typeface="Times New Roman" panose="02020603050405020304" pitchFamily="18" charset="0"/>
              </a:rPr>
              <a:t>To facilitate the search process for needy people and make it easier than before.</a:t>
            </a:r>
          </a:p>
          <a:p>
            <a:r>
              <a:rPr lang="en-US" sz="1900" dirty="0">
                <a:latin typeface="Times New Roman" panose="02020603050405020304" pitchFamily="18" charset="0"/>
                <a:cs typeface="Times New Roman" panose="02020603050405020304" pitchFamily="18" charset="0"/>
              </a:rPr>
              <a:t>To reduce the data entry process.</a:t>
            </a:r>
          </a:p>
          <a:p>
            <a:r>
              <a:rPr lang="en-US" sz="1900" dirty="0">
                <a:latin typeface="Times New Roman" panose="02020603050405020304" pitchFamily="18" charset="0"/>
                <a:cs typeface="Times New Roman" panose="02020603050405020304" pitchFamily="18" charset="0"/>
              </a:rPr>
              <a:t>To use GPS service for locating the hospitals, blood banks &amp; volunteer donors to know if the seeker is near to or not.</a:t>
            </a:r>
          </a:p>
          <a:p>
            <a:r>
              <a:rPr lang="en-US" sz="1900" dirty="0">
                <a:latin typeface="Times New Roman" panose="02020603050405020304" pitchFamily="18" charset="0"/>
                <a:cs typeface="Times New Roman" panose="02020603050405020304" pitchFamily="18" charset="0"/>
              </a:rPr>
              <a:t>Some blood types are rare so the system can find the required donors with the required blood type easily from the huge database by using search feature in the android app.</a:t>
            </a:r>
          </a:p>
          <a:p>
            <a:r>
              <a:rPr lang="en-US" sz="1900" dirty="0">
                <a:latin typeface="Times New Roman" panose="02020603050405020304" pitchFamily="18" charset="0"/>
                <a:cs typeface="Times New Roman" panose="02020603050405020304" pitchFamily="18" charset="0"/>
              </a:rPr>
              <a:t>To provide dynamic database that is storing donors Information and can communicate with them easily.</a:t>
            </a:r>
          </a:p>
          <a:p>
            <a:endParaRPr lang="en-IN" dirty="0"/>
          </a:p>
        </p:txBody>
      </p:sp>
    </p:spTree>
    <p:extLst>
      <p:ext uri="{BB962C8B-B14F-4D97-AF65-F5344CB8AC3E}">
        <p14:creationId xmlns:p14="http://schemas.microsoft.com/office/powerpoint/2010/main" val="172345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C62D-BA35-400C-BC95-BC1E6C65A036}"/>
              </a:ext>
            </a:extLst>
          </p:cNvPr>
          <p:cNvSpPr>
            <a:spLocks noGrp="1"/>
          </p:cNvSpPr>
          <p:nvPr>
            <p:ph type="title"/>
          </p:nvPr>
        </p:nvSpPr>
        <p:spPr>
          <a:xfrm>
            <a:off x="913795" y="403639"/>
            <a:ext cx="10353761" cy="1326321"/>
          </a:xfrm>
        </p:spPr>
        <p:txBody>
          <a:bodyPr/>
          <a:lstStyle/>
          <a:p>
            <a:r>
              <a:rPr lang="en-US" dirty="0">
                <a:latin typeface="Bell MT" panose="02020503060305020303" pitchFamily="18" charset="0"/>
              </a:rPr>
              <a:t>METHODOLOGY</a:t>
            </a:r>
            <a:endParaRPr lang="en-IN" dirty="0">
              <a:latin typeface="Bell MT" panose="02020503060305020303" pitchFamily="18" charset="0"/>
            </a:endParaRPr>
          </a:p>
        </p:txBody>
      </p:sp>
      <p:pic>
        <p:nvPicPr>
          <p:cNvPr id="4" name="Picture 3">
            <a:extLst>
              <a:ext uri="{FF2B5EF4-FFF2-40B4-BE49-F238E27FC236}">
                <a16:creationId xmlns:a16="http://schemas.microsoft.com/office/drawing/2014/main" id="{9BB5C5E9-C6A4-4D83-AF9C-49515487432D}"/>
              </a:ext>
            </a:extLst>
          </p:cNvPr>
          <p:cNvPicPr>
            <a:picLocks noChangeAspect="1"/>
          </p:cNvPicPr>
          <p:nvPr/>
        </p:nvPicPr>
        <p:blipFill rotWithShape="1">
          <a:blip r:embed="rId2"/>
          <a:srcRect l="2188" t="17647" r="3437" b="5018"/>
          <a:stretch/>
        </p:blipFill>
        <p:spPr>
          <a:xfrm>
            <a:off x="1133476" y="1476376"/>
            <a:ext cx="10144730" cy="5105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6136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99AEA8-4084-4CDA-8A1B-A780072A9E9E}"/>
              </a:ext>
            </a:extLst>
          </p:cNvPr>
          <p:cNvPicPr>
            <a:picLocks noChangeAspect="1"/>
          </p:cNvPicPr>
          <p:nvPr/>
        </p:nvPicPr>
        <p:blipFill rotWithShape="1">
          <a:blip r:embed="rId2">
            <a:extLst>
              <a:ext uri="{28A0092B-C50C-407E-A947-70E740481C1C}">
                <a14:useLocalDpi xmlns:a14="http://schemas.microsoft.com/office/drawing/2010/main" val="0"/>
              </a:ext>
            </a:extLst>
          </a:blip>
          <a:srcRect l="2822" t="20031" r="10705" b="14711"/>
          <a:stretch/>
        </p:blipFill>
        <p:spPr>
          <a:xfrm>
            <a:off x="561976" y="504826"/>
            <a:ext cx="11068050" cy="56483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5805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8E0D86-16F7-4AD5-BB15-607DCD867BF9}"/>
              </a:ext>
            </a:extLst>
          </p:cNvPr>
          <p:cNvPicPr>
            <a:picLocks noChangeAspect="1"/>
          </p:cNvPicPr>
          <p:nvPr/>
        </p:nvPicPr>
        <p:blipFill rotWithShape="1">
          <a:blip r:embed="rId2">
            <a:extLst>
              <a:ext uri="{28A0092B-C50C-407E-A947-70E740481C1C}">
                <a14:useLocalDpi xmlns:a14="http://schemas.microsoft.com/office/drawing/2010/main" val="0"/>
              </a:ext>
            </a:extLst>
          </a:blip>
          <a:srcRect l="23348" t="13378" r="24772" b="87"/>
          <a:stretch/>
        </p:blipFill>
        <p:spPr>
          <a:xfrm>
            <a:off x="1095375" y="504825"/>
            <a:ext cx="9744075" cy="57435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225343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C7D3-2649-40FB-A3A1-1635D9836D7F}"/>
              </a:ext>
            </a:extLst>
          </p:cNvPr>
          <p:cNvSpPr>
            <a:spLocks noGrp="1"/>
          </p:cNvSpPr>
          <p:nvPr>
            <p:ph type="title"/>
          </p:nvPr>
        </p:nvSpPr>
        <p:spPr>
          <a:xfrm>
            <a:off x="919119" y="122652"/>
            <a:ext cx="10353761" cy="1031046"/>
          </a:xfrm>
        </p:spPr>
        <p:txBody>
          <a:bodyPr/>
          <a:lstStyle/>
          <a:p>
            <a:r>
              <a:rPr lang="en-US" dirty="0">
                <a:latin typeface="Bell MT" panose="02020503060305020303" pitchFamily="18" charset="0"/>
              </a:rPr>
              <a:t>RESULTS</a:t>
            </a:r>
            <a:endParaRPr lang="en-IN" dirty="0">
              <a:latin typeface="Bell MT" panose="02020503060305020303" pitchFamily="18" charset="0"/>
            </a:endParaRPr>
          </a:p>
        </p:txBody>
      </p:sp>
      <p:pic>
        <p:nvPicPr>
          <p:cNvPr id="5" name="Picture 4">
            <a:extLst>
              <a:ext uri="{FF2B5EF4-FFF2-40B4-BE49-F238E27FC236}">
                <a16:creationId xmlns:a16="http://schemas.microsoft.com/office/drawing/2014/main" id="{0078B18E-BF3B-4240-BDC4-BBE816C78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149" y="1504950"/>
            <a:ext cx="2753202" cy="4762500"/>
          </a:xfrm>
          <a:prstGeom prst="rect">
            <a:avLst/>
          </a:prstGeom>
        </p:spPr>
      </p:pic>
      <p:sp>
        <p:nvSpPr>
          <p:cNvPr id="7" name="TextBox 6">
            <a:extLst>
              <a:ext uri="{FF2B5EF4-FFF2-40B4-BE49-F238E27FC236}">
                <a16:creationId xmlns:a16="http://schemas.microsoft.com/office/drawing/2014/main" id="{A812A0DE-ACAF-4069-9CB0-0A73DD796E86}"/>
              </a:ext>
            </a:extLst>
          </p:cNvPr>
          <p:cNvSpPr txBox="1"/>
          <p:nvPr/>
        </p:nvSpPr>
        <p:spPr>
          <a:xfrm>
            <a:off x="1423750" y="843846"/>
            <a:ext cx="2286000" cy="461665"/>
          </a:xfrm>
          <a:prstGeom prst="rect">
            <a:avLst/>
          </a:prstGeom>
          <a:noFill/>
        </p:spPr>
        <p:txBody>
          <a:bodyPr wrap="square" rtlCol="0">
            <a:spAutoFit/>
          </a:bodyPr>
          <a:lstStyle/>
          <a:p>
            <a:pPr algn="ctr"/>
            <a:r>
              <a:rPr lang="en-US" sz="2400" dirty="0">
                <a:latin typeface="Britannic Bold" panose="020B0903060703020204" pitchFamily="34" charset="0"/>
                <a:cs typeface="Times New Roman" panose="02020603050405020304" pitchFamily="18" charset="0"/>
              </a:rPr>
              <a:t>SPLASHSCREEN</a:t>
            </a:r>
            <a:endParaRPr lang="en-IN" sz="2400" dirty="0">
              <a:latin typeface="Britannic Bold" panose="020B090306070302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77EE7E9-7FD9-450C-9E77-7B7CF3C58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651" y="1457325"/>
            <a:ext cx="2753203" cy="4762500"/>
          </a:xfrm>
          <a:prstGeom prst="rect">
            <a:avLst/>
          </a:prstGeom>
        </p:spPr>
      </p:pic>
      <p:sp>
        <p:nvSpPr>
          <p:cNvPr id="10" name="TextBox 9">
            <a:extLst>
              <a:ext uri="{FF2B5EF4-FFF2-40B4-BE49-F238E27FC236}">
                <a16:creationId xmlns:a16="http://schemas.microsoft.com/office/drawing/2014/main" id="{48E8426C-89B3-40D2-A4EF-61B1E997E20C}"/>
              </a:ext>
            </a:extLst>
          </p:cNvPr>
          <p:cNvSpPr txBox="1"/>
          <p:nvPr/>
        </p:nvSpPr>
        <p:spPr>
          <a:xfrm>
            <a:off x="8248651" y="843845"/>
            <a:ext cx="2647949" cy="461665"/>
          </a:xfrm>
          <a:prstGeom prst="rect">
            <a:avLst/>
          </a:prstGeom>
          <a:noFill/>
        </p:spPr>
        <p:txBody>
          <a:bodyPr wrap="square" rtlCol="0">
            <a:spAutoFit/>
          </a:bodyPr>
          <a:lstStyle/>
          <a:p>
            <a:pPr algn="ctr"/>
            <a:r>
              <a:rPr lang="en-US" sz="2400" dirty="0">
                <a:latin typeface="Britannic Bold" panose="020B0903060703020204" pitchFamily="34" charset="0"/>
              </a:rPr>
              <a:t>SIGNUP PAGE</a:t>
            </a:r>
            <a:endParaRPr lang="en-IN" sz="2400" dirty="0">
              <a:latin typeface="Britannic Bold" panose="020B0903060703020204" pitchFamily="34" charset="0"/>
            </a:endParaRPr>
          </a:p>
        </p:txBody>
      </p:sp>
      <p:sp>
        <p:nvSpPr>
          <p:cNvPr id="8" name="TextBox 7">
            <a:extLst>
              <a:ext uri="{FF2B5EF4-FFF2-40B4-BE49-F238E27FC236}">
                <a16:creationId xmlns:a16="http://schemas.microsoft.com/office/drawing/2014/main" id="{22D88B0A-D6AC-419E-80E6-79363895F76C}"/>
              </a:ext>
            </a:extLst>
          </p:cNvPr>
          <p:cNvSpPr txBox="1"/>
          <p:nvPr/>
        </p:nvSpPr>
        <p:spPr>
          <a:xfrm>
            <a:off x="1423750" y="843845"/>
            <a:ext cx="2286000" cy="461665"/>
          </a:xfrm>
          <a:prstGeom prst="rect">
            <a:avLst/>
          </a:prstGeom>
          <a:noFill/>
        </p:spPr>
        <p:txBody>
          <a:bodyPr wrap="square" rtlCol="0">
            <a:spAutoFit/>
          </a:bodyPr>
          <a:lstStyle/>
          <a:p>
            <a:pPr algn="ctr"/>
            <a:r>
              <a:rPr lang="en-US" sz="2400" dirty="0">
                <a:latin typeface="Britannic Bold" panose="020B0903060703020204" pitchFamily="34" charset="0"/>
                <a:cs typeface="Times New Roman" panose="02020603050405020304" pitchFamily="18" charset="0"/>
              </a:rPr>
              <a:t>SPLASHSCREEN</a:t>
            </a:r>
            <a:endParaRPr lang="en-IN" sz="2400" dirty="0">
              <a:latin typeface="Britannic Bold" panose="020B0903060703020204" pitchFamily="34" charset="0"/>
              <a:cs typeface="Times New Roman" panose="02020603050405020304" pitchFamily="18" charset="0"/>
            </a:endParaRPr>
          </a:p>
        </p:txBody>
      </p:sp>
    </p:spTree>
    <p:extLst>
      <p:ext uri="{BB962C8B-B14F-4D97-AF65-F5344CB8AC3E}">
        <p14:creationId xmlns:p14="http://schemas.microsoft.com/office/powerpoint/2010/main" val="595853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77</TotalTime>
  <Words>514</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Bell MT</vt:lpstr>
      <vt:lpstr>Bookman Old Style</vt:lpstr>
      <vt:lpstr>Britannic Bold</vt:lpstr>
      <vt:lpstr>Rockwell</vt:lpstr>
      <vt:lpstr>Times New Roman</vt:lpstr>
      <vt:lpstr>Damask</vt:lpstr>
      <vt:lpstr>PowerPoint Presentation</vt:lpstr>
      <vt:lpstr>PowerPoint Presentation</vt:lpstr>
      <vt:lpstr>INTRODUCTION</vt:lpstr>
      <vt:lpstr>PROBLEM STATEMENT</vt:lpstr>
      <vt:lpstr>OBJECTIVES</vt:lpstr>
      <vt:lpstr>METHODOLOGY</vt:lpstr>
      <vt:lpstr>PowerPoint Presentation</vt:lpstr>
      <vt:lpstr>PowerPoint Presentation</vt:lpstr>
      <vt:lpstr>RESULTS</vt:lpstr>
      <vt:lpstr>PowerPoint Presentation</vt:lpstr>
      <vt:lpstr>PowerPoint Presentation</vt:lpstr>
      <vt:lpstr>PowerPoint Presentation</vt:lpstr>
      <vt:lpstr>PowerPoint Presentation</vt:lpstr>
      <vt:lpstr>USES OF THIS APP</vt:lpstr>
      <vt:lpstr>GIT HUB REOP LINK OF APP TILL NOW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Srihari C</dc:creator>
  <cp:lastModifiedBy>Sri vishnu</cp:lastModifiedBy>
  <cp:revision>12</cp:revision>
  <dcterms:created xsi:type="dcterms:W3CDTF">2021-08-11T02:44:51Z</dcterms:created>
  <dcterms:modified xsi:type="dcterms:W3CDTF">2021-08-13T12:50:26Z</dcterms:modified>
</cp:coreProperties>
</file>