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4" r:id="rId5"/>
    <p:sldId id="265" r:id="rId6"/>
    <p:sldId id="266" r:id="rId7"/>
    <p:sldId id="258" r:id="rId8"/>
    <p:sldId id="259" r:id="rId9"/>
    <p:sldId id="267" r:id="rId10"/>
    <p:sldId id="260" r:id="rId11"/>
    <p:sldId id="261" r:id="rId12"/>
    <p:sldId id="268" r:id="rId13"/>
    <p:sldId id="269" r:id="rId14"/>
    <p:sldId id="26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2B6D-3CF4-6A03-5E4E-5B78CA096A64}"/>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URGENT UNITY: BRIDGING IN CRISIS</a:t>
            </a:r>
          </a:p>
        </p:txBody>
      </p:sp>
      <p:sp>
        <p:nvSpPr>
          <p:cNvPr id="3" name="Subtitle 2">
            <a:extLst>
              <a:ext uri="{FF2B5EF4-FFF2-40B4-BE49-F238E27FC236}">
                <a16:creationId xmlns:a16="http://schemas.microsoft.com/office/drawing/2014/main" id="{0DCBF490-967F-2F9A-B151-43F5447D91D2}"/>
              </a:ext>
            </a:extLst>
          </p:cNvPr>
          <p:cNvSpPr>
            <a:spLocks noGrp="1"/>
          </p:cNvSpPr>
          <p:nvPr>
            <p:ph type="subTitle" idx="1"/>
          </p:nvPr>
        </p:nvSpPr>
        <p:spPr>
          <a:xfrm>
            <a:off x="186272" y="3655650"/>
            <a:ext cx="10993546" cy="590321"/>
          </a:xfrm>
        </p:spPr>
        <p:txBody>
          <a:bodyPr>
            <a:normAutofit fontScale="25000" lnSpcReduction="20000"/>
          </a:bodyPr>
          <a:lstStyle/>
          <a:p>
            <a:pPr algn="ctr"/>
            <a:r>
              <a:rPr lang="en-IN" sz="8000" dirty="0">
                <a:solidFill>
                  <a:schemeClr val="bg1"/>
                </a:solidFill>
                <a:latin typeface="Times New Roman" panose="02020603050405020304" pitchFamily="18" charset="0"/>
                <a:cs typeface="Times New Roman" panose="02020603050405020304" pitchFamily="18" charset="0"/>
              </a:rPr>
              <a:t>SRIVISHWA P 2021115109 </a:t>
            </a:r>
          </a:p>
          <a:p>
            <a:pPr algn="ctr"/>
            <a:r>
              <a:rPr lang="en-IN" sz="8000" dirty="0">
                <a:solidFill>
                  <a:schemeClr val="bg1"/>
                </a:solidFill>
                <a:latin typeface="Times New Roman" panose="02020603050405020304" pitchFamily="18" charset="0"/>
                <a:cs typeface="Times New Roman" panose="02020603050405020304" pitchFamily="18" charset="0"/>
              </a:rPr>
              <a:t>SURYA NARAYANAAN K C 2021115113 </a:t>
            </a:r>
          </a:p>
          <a:p>
            <a:pPr algn="ctr"/>
            <a:r>
              <a:rPr lang="en-IN" sz="8000" dirty="0">
                <a:solidFill>
                  <a:schemeClr val="bg1"/>
                </a:solidFill>
                <a:latin typeface="Times New Roman" panose="02020603050405020304" pitchFamily="18" charset="0"/>
                <a:cs typeface="Times New Roman" panose="02020603050405020304" pitchFamily="18" charset="0"/>
              </a:rPr>
              <a:t>SANTHOSH R 2021115311</a:t>
            </a:r>
          </a:p>
          <a:p>
            <a:pPr algn="ctr"/>
            <a:endParaRPr lang="en-IN" sz="8000" dirty="0">
              <a:solidFill>
                <a:schemeClr val="bg1"/>
              </a:solidFill>
              <a:latin typeface="Times New Roman" panose="02020603050405020304" pitchFamily="18" charset="0"/>
              <a:cs typeface="Times New Roman" panose="02020603050405020304" pitchFamily="18" charset="0"/>
            </a:endParaRPr>
          </a:p>
          <a:p>
            <a:pPr algn="ctr" defTabSz="914400">
              <a:spcBef>
                <a:spcPts val="0"/>
              </a:spcBef>
              <a:buFont typeface="Times New Roman"/>
              <a:buNone/>
              <a:defRPr/>
            </a:pPr>
            <a:r>
              <a:rPr lang="en-US" sz="6400" dirty="0">
                <a:solidFill>
                  <a:schemeClr val="bg1">
                    <a:lumMod val="95000"/>
                  </a:schemeClr>
                </a:solidFill>
                <a:latin typeface="Times New Roman" panose="02020603050405020304" pitchFamily="18" charset="0"/>
                <a:cs typeface="Times New Roman" panose="02020603050405020304" pitchFamily="18" charset="0"/>
              </a:rPr>
              <a:t>Department of Information  Science and  Technology </a:t>
            </a:r>
          </a:p>
          <a:p>
            <a:pPr algn="ctr" defTabSz="914400">
              <a:spcBef>
                <a:spcPts val="0"/>
              </a:spcBef>
              <a:buFont typeface="Times New Roman"/>
              <a:buNone/>
              <a:defRPr/>
            </a:pPr>
            <a:r>
              <a:rPr lang="en-US" sz="6400" dirty="0">
                <a:solidFill>
                  <a:schemeClr val="bg1">
                    <a:lumMod val="95000"/>
                  </a:schemeClr>
                </a:solidFill>
                <a:latin typeface="Times New Roman" panose="02020603050405020304" pitchFamily="18" charset="0"/>
                <a:cs typeface="Times New Roman" panose="02020603050405020304" pitchFamily="18" charset="0"/>
              </a:rPr>
              <a:t>Anna University,  Chennai.</a:t>
            </a:r>
          </a:p>
          <a:p>
            <a:pPr algn="ctr" defTabSz="914400">
              <a:spcBef>
                <a:spcPts val="0"/>
              </a:spcBef>
              <a:buFont typeface="Times New Roman"/>
              <a:buNone/>
              <a:defRPr/>
            </a:pPr>
            <a:endParaRPr lang="en-US" sz="8000" dirty="0">
              <a:solidFill>
                <a:srgbClr val="C00000"/>
              </a:solidFill>
              <a:latin typeface="Times New Roman"/>
              <a:cs typeface="Times New Roman"/>
            </a:endParaRPr>
          </a:p>
          <a:p>
            <a:pPr algn="ctr"/>
            <a:endParaRPr lang="en-IN" sz="80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2" descr="Anna University - Wikipedia">
            <a:extLst>
              <a:ext uri="{FF2B5EF4-FFF2-40B4-BE49-F238E27FC236}">
                <a16:creationId xmlns:a16="http://schemas.microsoft.com/office/drawing/2014/main" id="{598FEE67-7E8D-8B81-F20A-263E6A76A63B}"/>
              </a:ext>
            </a:extLst>
          </p:cNvPr>
          <p:cNvPicPr>
            <a:picLocks noChangeAspect="1" noChangeArrowheads="1"/>
          </p:cNvPicPr>
          <p:nvPr/>
        </p:nvPicPr>
        <p:blipFill>
          <a:blip r:embed="rId2"/>
          <a:stretch/>
        </p:blipFill>
        <p:spPr bwMode="auto">
          <a:xfrm>
            <a:off x="432619" y="1106500"/>
            <a:ext cx="1311676" cy="1302873"/>
          </a:xfrm>
          <a:prstGeom prst="rect">
            <a:avLst/>
          </a:prstGeom>
          <a:noFill/>
        </p:spPr>
      </p:pic>
      <p:pic>
        <p:nvPicPr>
          <p:cNvPr id="5" name="Picture 4" descr="Home | College Of Engineering, Guindy">
            <a:extLst>
              <a:ext uri="{FF2B5EF4-FFF2-40B4-BE49-F238E27FC236}">
                <a16:creationId xmlns:a16="http://schemas.microsoft.com/office/drawing/2014/main" id="{BEEF4C09-3490-D48B-7705-A0076AE70789}"/>
              </a:ext>
            </a:extLst>
          </p:cNvPr>
          <p:cNvPicPr>
            <a:picLocks noChangeAspect="1" noChangeArrowheads="1"/>
          </p:cNvPicPr>
          <p:nvPr/>
        </p:nvPicPr>
        <p:blipFill>
          <a:blip r:embed="rId3"/>
          <a:stretch/>
        </p:blipFill>
        <p:spPr bwMode="auto">
          <a:xfrm>
            <a:off x="10340155" y="1106500"/>
            <a:ext cx="1419226" cy="1400387"/>
          </a:xfrm>
          <a:prstGeom prst="rect">
            <a:avLst/>
          </a:prstGeom>
          <a:noFill/>
        </p:spPr>
      </p:pic>
    </p:spTree>
    <p:extLst>
      <p:ext uri="{BB962C8B-B14F-4D97-AF65-F5344CB8AC3E}">
        <p14:creationId xmlns:p14="http://schemas.microsoft.com/office/powerpoint/2010/main" val="249390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71DB-23D6-4975-5BC0-FA71D143716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 OF the system</a:t>
            </a:r>
          </a:p>
        </p:txBody>
      </p:sp>
      <p:pic>
        <p:nvPicPr>
          <p:cNvPr id="4" name="Content Placeholder 3">
            <a:extLst>
              <a:ext uri="{FF2B5EF4-FFF2-40B4-BE49-F238E27FC236}">
                <a16:creationId xmlns:a16="http://schemas.microsoft.com/office/drawing/2014/main" id="{DF3B312D-1C75-85D9-7D74-9767E2309F23}"/>
              </a:ext>
            </a:extLst>
          </p:cNvPr>
          <p:cNvPicPr>
            <a:picLocks noGrp="1" noChangeAspect="1"/>
          </p:cNvPicPr>
          <p:nvPr>
            <p:ph idx="1"/>
          </p:nvPr>
        </p:nvPicPr>
        <p:blipFill>
          <a:blip r:embed="rId2"/>
          <a:stretch>
            <a:fillRect/>
          </a:stretch>
        </p:blipFill>
        <p:spPr>
          <a:xfrm>
            <a:off x="1848465" y="2181224"/>
            <a:ext cx="8475406" cy="4229407"/>
          </a:xfrm>
          <a:prstGeom prst="rect">
            <a:avLst/>
          </a:prstGeom>
        </p:spPr>
      </p:pic>
    </p:spTree>
    <p:extLst>
      <p:ext uri="{BB962C8B-B14F-4D97-AF65-F5344CB8AC3E}">
        <p14:creationId xmlns:p14="http://schemas.microsoft.com/office/powerpoint/2010/main" val="365998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874A-1AA5-C20E-0A21-FE5BA0ADBE5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FCB0107A-302F-73E9-21D6-8092357306F6}"/>
              </a:ext>
            </a:extLst>
          </p:cNvPr>
          <p:cNvPicPr>
            <a:picLocks noGrp="1" noChangeAspect="1"/>
          </p:cNvPicPr>
          <p:nvPr>
            <p:ph idx="1"/>
          </p:nvPr>
        </p:nvPicPr>
        <p:blipFill>
          <a:blip r:embed="rId2"/>
          <a:stretch>
            <a:fillRect/>
          </a:stretch>
        </p:blipFill>
        <p:spPr>
          <a:xfrm>
            <a:off x="757085" y="2208648"/>
            <a:ext cx="2526889" cy="4180246"/>
          </a:xfrm>
        </p:spPr>
      </p:pic>
      <p:pic>
        <p:nvPicPr>
          <p:cNvPr id="7" name="Picture 6">
            <a:extLst>
              <a:ext uri="{FF2B5EF4-FFF2-40B4-BE49-F238E27FC236}">
                <a16:creationId xmlns:a16="http://schemas.microsoft.com/office/drawing/2014/main" id="{A952DF5C-04F7-EF43-1E22-BCC595D4426C}"/>
              </a:ext>
            </a:extLst>
          </p:cNvPr>
          <p:cNvPicPr>
            <a:picLocks noChangeAspect="1"/>
          </p:cNvPicPr>
          <p:nvPr/>
        </p:nvPicPr>
        <p:blipFill>
          <a:blip r:embed="rId3"/>
          <a:stretch>
            <a:fillRect/>
          </a:stretch>
        </p:blipFill>
        <p:spPr>
          <a:xfrm>
            <a:off x="4376724" y="2177077"/>
            <a:ext cx="2595716" cy="4243388"/>
          </a:xfrm>
          <a:prstGeom prst="rect">
            <a:avLst/>
          </a:prstGeom>
        </p:spPr>
      </p:pic>
      <p:pic>
        <p:nvPicPr>
          <p:cNvPr id="11" name="Picture 10">
            <a:extLst>
              <a:ext uri="{FF2B5EF4-FFF2-40B4-BE49-F238E27FC236}">
                <a16:creationId xmlns:a16="http://schemas.microsoft.com/office/drawing/2014/main" id="{52B98E19-7949-A696-61A8-C37B017A9295}"/>
              </a:ext>
            </a:extLst>
          </p:cNvPr>
          <p:cNvPicPr>
            <a:picLocks noChangeAspect="1"/>
          </p:cNvPicPr>
          <p:nvPr/>
        </p:nvPicPr>
        <p:blipFill>
          <a:blip r:embed="rId4"/>
          <a:stretch>
            <a:fillRect/>
          </a:stretch>
        </p:blipFill>
        <p:spPr>
          <a:xfrm>
            <a:off x="7914971" y="2171392"/>
            <a:ext cx="2595716" cy="4101589"/>
          </a:xfrm>
          <a:prstGeom prst="rect">
            <a:avLst/>
          </a:prstGeom>
        </p:spPr>
      </p:pic>
    </p:spTree>
    <p:extLst>
      <p:ext uri="{BB962C8B-B14F-4D97-AF65-F5344CB8AC3E}">
        <p14:creationId xmlns:p14="http://schemas.microsoft.com/office/powerpoint/2010/main" val="169610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21317-8D41-6A29-AF6E-A7DAFD8C2FAB}"/>
              </a:ext>
            </a:extLst>
          </p:cNvPr>
          <p:cNvPicPr>
            <a:picLocks noChangeAspect="1"/>
          </p:cNvPicPr>
          <p:nvPr/>
        </p:nvPicPr>
        <p:blipFill>
          <a:blip r:embed="rId2"/>
          <a:stretch>
            <a:fillRect/>
          </a:stretch>
        </p:blipFill>
        <p:spPr>
          <a:xfrm>
            <a:off x="1150374" y="1268360"/>
            <a:ext cx="2477730" cy="4660491"/>
          </a:xfrm>
          <a:prstGeom prst="rect">
            <a:avLst/>
          </a:prstGeom>
        </p:spPr>
      </p:pic>
      <p:pic>
        <p:nvPicPr>
          <p:cNvPr id="5" name="Picture 4">
            <a:extLst>
              <a:ext uri="{FF2B5EF4-FFF2-40B4-BE49-F238E27FC236}">
                <a16:creationId xmlns:a16="http://schemas.microsoft.com/office/drawing/2014/main" id="{301DB737-1959-9EA8-C920-60215D745CE5}"/>
              </a:ext>
            </a:extLst>
          </p:cNvPr>
          <p:cNvPicPr>
            <a:picLocks noChangeAspect="1"/>
          </p:cNvPicPr>
          <p:nvPr/>
        </p:nvPicPr>
        <p:blipFill>
          <a:blip r:embed="rId3"/>
          <a:stretch>
            <a:fillRect/>
          </a:stretch>
        </p:blipFill>
        <p:spPr>
          <a:xfrm>
            <a:off x="4858502" y="1268360"/>
            <a:ext cx="2477730" cy="4660491"/>
          </a:xfrm>
          <a:prstGeom prst="rect">
            <a:avLst/>
          </a:prstGeom>
        </p:spPr>
      </p:pic>
      <p:pic>
        <p:nvPicPr>
          <p:cNvPr id="7" name="Picture 6">
            <a:extLst>
              <a:ext uri="{FF2B5EF4-FFF2-40B4-BE49-F238E27FC236}">
                <a16:creationId xmlns:a16="http://schemas.microsoft.com/office/drawing/2014/main" id="{92E10887-61A9-DF09-0A46-1044FEEBC32F}"/>
              </a:ext>
            </a:extLst>
          </p:cNvPr>
          <p:cNvPicPr>
            <a:picLocks noChangeAspect="1"/>
          </p:cNvPicPr>
          <p:nvPr/>
        </p:nvPicPr>
        <p:blipFill>
          <a:blip r:embed="rId4"/>
          <a:stretch>
            <a:fillRect/>
          </a:stretch>
        </p:blipFill>
        <p:spPr>
          <a:xfrm>
            <a:off x="8450404" y="1268360"/>
            <a:ext cx="2477730" cy="4660491"/>
          </a:xfrm>
          <a:prstGeom prst="rect">
            <a:avLst/>
          </a:prstGeom>
        </p:spPr>
      </p:pic>
    </p:spTree>
    <p:extLst>
      <p:ext uri="{BB962C8B-B14F-4D97-AF65-F5344CB8AC3E}">
        <p14:creationId xmlns:p14="http://schemas.microsoft.com/office/powerpoint/2010/main" val="170308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E9DAE5-3109-6C14-86E5-624C4002ADB9}"/>
              </a:ext>
            </a:extLst>
          </p:cNvPr>
          <p:cNvPicPr>
            <a:picLocks noChangeAspect="1"/>
          </p:cNvPicPr>
          <p:nvPr/>
        </p:nvPicPr>
        <p:blipFill>
          <a:blip r:embed="rId2"/>
          <a:stretch>
            <a:fillRect/>
          </a:stretch>
        </p:blipFill>
        <p:spPr>
          <a:xfrm>
            <a:off x="1083392" y="902583"/>
            <a:ext cx="2771330" cy="5052833"/>
          </a:xfrm>
          <a:prstGeom prst="rect">
            <a:avLst/>
          </a:prstGeom>
        </p:spPr>
      </p:pic>
      <p:pic>
        <p:nvPicPr>
          <p:cNvPr id="5" name="Picture 4">
            <a:extLst>
              <a:ext uri="{FF2B5EF4-FFF2-40B4-BE49-F238E27FC236}">
                <a16:creationId xmlns:a16="http://schemas.microsoft.com/office/drawing/2014/main" id="{DBA38AA9-AF3B-9A4E-CEAC-6873F4BC6476}"/>
              </a:ext>
            </a:extLst>
          </p:cNvPr>
          <p:cNvPicPr>
            <a:picLocks noChangeAspect="1"/>
          </p:cNvPicPr>
          <p:nvPr/>
        </p:nvPicPr>
        <p:blipFill>
          <a:blip r:embed="rId3"/>
          <a:stretch>
            <a:fillRect/>
          </a:stretch>
        </p:blipFill>
        <p:spPr>
          <a:xfrm>
            <a:off x="4500254" y="902583"/>
            <a:ext cx="2771331" cy="5052833"/>
          </a:xfrm>
          <a:prstGeom prst="rect">
            <a:avLst/>
          </a:prstGeom>
        </p:spPr>
      </p:pic>
      <p:pic>
        <p:nvPicPr>
          <p:cNvPr id="7" name="Picture 6">
            <a:extLst>
              <a:ext uri="{FF2B5EF4-FFF2-40B4-BE49-F238E27FC236}">
                <a16:creationId xmlns:a16="http://schemas.microsoft.com/office/drawing/2014/main" id="{3B5DD473-F276-6575-A6D7-C8D9A31FE2E2}"/>
              </a:ext>
            </a:extLst>
          </p:cNvPr>
          <p:cNvPicPr>
            <a:picLocks noChangeAspect="1"/>
          </p:cNvPicPr>
          <p:nvPr/>
        </p:nvPicPr>
        <p:blipFill>
          <a:blip r:embed="rId4"/>
          <a:stretch>
            <a:fillRect/>
          </a:stretch>
        </p:blipFill>
        <p:spPr>
          <a:xfrm>
            <a:off x="8265088" y="902583"/>
            <a:ext cx="2771331" cy="5052833"/>
          </a:xfrm>
          <a:prstGeom prst="rect">
            <a:avLst/>
          </a:prstGeom>
        </p:spPr>
      </p:pic>
    </p:spTree>
    <p:extLst>
      <p:ext uri="{BB962C8B-B14F-4D97-AF65-F5344CB8AC3E}">
        <p14:creationId xmlns:p14="http://schemas.microsoft.com/office/powerpoint/2010/main" val="372615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F4BE-10BE-0DF2-9AEB-D1CEEA1899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r>
              <a:rPr lang="en-IN" dirty="0" err="1">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FUTURE WORKS</a:t>
            </a:r>
          </a:p>
        </p:txBody>
      </p:sp>
      <p:sp>
        <p:nvSpPr>
          <p:cNvPr id="3" name="Content Placeholder 2">
            <a:extLst>
              <a:ext uri="{FF2B5EF4-FFF2-40B4-BE49-F238E27FC236}">
                <a16:creationId xmlns:a16="http://schemas.microsoft.com/office/drawing/2014/main" id="{3A9D418B-36FA-983E-8D56-8E4B70E3ACD5}"/>
              </a:ext>
            </a:extLst>
          </p:cNvPr>
          <p:cNvSpPr>
            <a:spLocks noGrp="1"/>
          </p:cNvSpPr>
          <p:nvPr>
            <p:ph idx="1"/>
          </p:nvPr>
        </p:nvSpPr>
        <p:spPr/>
        <p:txBody>
          <a:bodyPr>
            <a:noAutofit/>
          </a:bodyPr>
          <a:lstStyle/>
          <a:p>
            <a:pPr marL="0" indent="0" algn="l">
              <a:buNone/>
            </a:pPr>
            <a:endPar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p>
          <a:p>
            <a:pPr algn="just"/>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The disaster management project offers efficient and coordinated response efforts during emergencies, with user-friendly features such as assistance request forms and donation portals. Real-time alert monitoring and administrative functionalities ensure timely communication and effective crisis management.</a:t>
            </a:r>
          </a:p>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Future Work:</a:t>
            </a:r>
          </a:p>
          <a:p>
            <a:pPr algn="just"/>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Future enhancements include introducing offline functionality for accessibility in areas with limited network connectivity, enhancing community engagement features, improving predictive analytics, and integrating emerging technologies like AI and IoT. Ongoing collaboration ensures the system's alignment with community needs, reinforcing its role in disaster preparedness and response efforts.</a:t>
            </a:r>
          </a:p>
        </p:txBody>
      </p:sp>
    </p:spTree>
    <p:extLst>
      <p:ext uri="{BB962C8B-B14F-4D97-AF65-F5344CB8AC3E}">
        <p14:creationId xmlns:p14="http://schemas.microsoft.com/office/powerpoint/2010/main" val="415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3B0A-562D-335B-565F-60452F503ECA}"/>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9B73F3-3BA2-3A3D-6D4F-4281363CC6C7}"/>
              </a:ext>
            </a:extLst>
          </p:cNvPr>
          <p:cNvSpPr>
            <a:spLocks noGrp="1"/>
          </p:cNvSpPr>
          <p:nvPr>
            <p:ph idx="1"/>
          </p:nvPr>
        </p:nvSpPr>
        <p:spPr/>
        <p:txBody>
          <a:bodyPr>
            <a:normAutofit fontScale="85000" lnSpcReduction="10000"/>
          </a:bodyPr>
          <a:lstStyle/>
          <a:p>
            <a:pPr marL="342900" marR="544195" lvl="0" indent="-342900" algn="just">
              <a:lnSpc>
                <a:spcPct val="105000"/>
              </a:lnSpc>
              <a:spcBef>
                <a:spcPts val="2630"/>
              </a:spcBef>
              <a:spcAft>
                <a:spcPts val="0"/>
              </a:spcAft>
              <a:buSzPts val="1400"/>
              <a:buFont typeface="Times New Roman" panose="02020603050405020304" pitchFamily="18" charset="0"/>
              <a:buAutoNum type="arabicPeriod"/>
              <a:tabLst>
                <a:tab pos="378460" algn="l"/>
              </a:tabLst>
            </a:pPr>
            <a:r>
              <a:rPr lang="en-US" sz="1800" dirty="0">
                <a:effectLst/>
                <a:latin typeface="Times New Roman" panose="02020603050405020304" pitchFamily="18" charset="0"/>
                <a:ea typeface="Times New Roman" panose="02020603050405020304" pitchFamily="18" charset="0"/>
              </a:rPr>
              <a:t>Gabriel </a:t>
            </a:r>
            <a:r>
              <a:rPr lang="en-US" sz="1800" dirty="0" err="1">
                <a:effectLst/>
                <a:latin typeface="Times New Roman" panose="02020603050405020304" pitchFamily="18" charset="0"/>
                <a:ea typeface="Times New Roman" panose="02020603050405020304" pitchFamily="18" charset="0"/>
              </a:rPr>
              <a:t>Murariu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Silviu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Epure</a:t>
            </a:r>
            <a:r>
              <a:rPr lang="en-US" sz="1800" dirty="0">
                <a:effectLst/>
                <a:latin typeface="Times New Roman" panose="02020603050405020304" pitchFamily="18" charset="0"/>
                <a:ea typeface="Times New Roman" panose="02020603050405020304" pitchFamily="18" charset="0"/>
              </a:rPr>
              <a:t>, Dan Munteanu, </a:t>
            </a:r>
            <a:r>
              <a:rPr lang="en-US" sz="1800" dirty="0" err="1">
                <a:effectLst/>
                <a:latin typeface="Times New Roman" panose="02020603050405020304" pitchFamily="18" charset="0"/>
                <a:ea typeface="Times New Roman" panose="02020603050405020304" pitchFamily="18" charset="0"/>
              </a:rPr>
              <a:t>Ciprian</a:t>
            </a:r>
            <a:r>
              <a:rPr lang="en-US" sz="1800" dirty="0">
                <a:effectLst/>
                <a:latin typeface="Times New Roman" panose="02020603050405020304" pitchFamily="18" charset="0"/>
                <a:ea typeface="Times New Roman" panose="02020603050405020304" pitchFamily="18" charset="0"/>
              </a:rPr>
              <a:t> Vlad, “Disaster manage-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ment</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proceedings</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6th</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Symposium</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Electronics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(ISEEE)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18-20</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October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Galati,</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Romania</a:t>
            </a:r>
            <a:endParaRPr lang="en-IN" sz="1800" dirty="0">
              <a:effectLst/>
              <a:latin typeface="Times New Roman" panose="02020603050405020304" pitchFamily="18" charset="0"/>
              <a:ea typeface="Times New Roman" panose="02020603050405020304" pitchFamily="18" charset="0"/>
            </a:endParaRPr>
          </a:p>
          <a:p>
            <a:pPr marL="342900" marR="544195" lvl="0" indent="-342900" algn="just">
              <a:lnSpc>
                <a:spcPct val="105000"/>
              </a:lnSpc>
              <a:spcBef>
                <a:spcPts val="1005"/>
              </a:spcBef>
              <a:spcAft>
                <a:spcPts val="0"/>
              </a:spcAft>
              <a:buSzPts val="1400"/>
              <a:buFont typeface="Times New Roman" panose="02020603050405020304" pitchFamily="18" charset="0"/>
              <a:buAutoNum type="arabicPeriod"/>
              <a:tabLst>
                <a:tab pos="378460" algn="l"/>
              </a:tabLst>
            </a:pPr>
            <a:r>
              <a:rPr lang="en-US" sz="1800" dirty="0">
                <a:effectLst/>
                <a:latin typeface="Times New Roman" panose="02020603050405020304" pitchFamily="18" charset="0"/>
                <a:ea typeface="Times New Roman" panose="02020603050405020304" pitchFamily="18" charset="0"/>
              </a:rPr>
              <a:t>Jason </a:t>
            </a:r>
            <a:r>
              <a:rPr lang="en-US" sz="1800" dirty="0" err="1">
                <a:effectLst/>
                <a:latin typeface="Times New Roman" panose="02020603050405020304" pitchFamily="18" charset="0"/>
                <a:ea typeface="Times New Roman" panose="02020603050405020304" pitchFamily="18" charset="0"/>
              </a:rPr>
              <a:t>Widagdo</a:t>
            </a:r>
            <a:r>
              <a:rPr lang="en-US" sz="1800" dirty="0">
                <a:effectLst/>
                <a:latin typeface="Times New Roman" panose="02020603050405020304" pitchFamily="18" charset="0"/>
                <a:ea typeface="Times New Roman" panose="02020603050405020304" pitchFamily="18" charset="0"/>
              </a:rPr>
              <a:t>, Dicky Dwi Putra, Budi </a:t>
            </a:r>
            <a:r>
              <a:rPr lang="en-US" sz="1800" dirty="0" err="1">
                <a:effectLst/>
                <a:latin typeface="Times New Roman" panose="02020603050405020304" pitchFamily="18" charset="0"/>
                <a:ea typeface="Times New Roman" panose="02020603050405020304" pitchFamily="18" charset="0"/>
              </a:rPr>
              <a:t>Syihabuddin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Tutun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Juhana</a:t>
            </a:r>
            <a:r>
              <a:rPr lang="en-US" sz="1800" dirty="0">
                <a:effectLst/>
                <a:latin typeface="Times New Roman" panose="02020603050405020304" pitchFamily="18" charset="0"/>
                <a:ea typeface="Times New Roman" panose="02020603050405020304" pitchFamily="18" charset="0"/>
              </a:rPr>
              <a:t>, “Android-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Disaster Management Application for After-Disaster Rapid Mobile Assess-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ment</a:t>
            </a:r>
            <a:r>
              <a:rPr lang="en-US" sz="1800" dirty="0">
                <a:effectLst/>
                <a:latin typeface="Times New Roman" panose="02020603050405020304" pitchFamily="18" charset="0"/>
                <a:ea typeface="Times New Roman" panose="02020603050405020304" pitchFamily="18" charset="0"/>
              </a:rPr>
              <a:t>”, proceedings of 2020 IEEE International Conference on Internet of Things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Intelligence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IoTaIS</a:t>
            </a:r>
            <a:r>
              <a:rPr lang="en-US" sz="1800" dirty="0">
                <a:effectLst/>
                <a:latin typeface="Times New Roman" panose="02020603050405020304" pitchFamily="18" charset="0"/>
                <a:ea typeface="Times New Roman" panose="02020603050405020304" pitchFamily="18" charset="0"/>
              </a:rPr>
              <a: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27-28</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January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BALI,</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Indonesia</a:t>
            </a:r>
            <a:endParaRPr lang="en-IN" sz="1800" dirty="0">
              <a:effectLst/>
              <a:latin typeface="Times New Roman" panose="02020603050405020304" pitchFamily="18" charset="0"/>
              <a:ea typeface="Times New Roman" panose="02020603050405020304" pitchFamily="18" charset="0"/>
            </a:endParaRPr>
          </a:p>
          <a:p>
            <a:pPr marL="342900" marR="544195" lvl="0" indent="-342900" algn="just">
              <a:lnSpc>
                <a:spcPct val="105000"/>
              </a:lnSpc>
              <a:spcBef>
                <a:spcPts val="1010"/>
              </a:spcBef>
              <a:spcAft>
                <a:spcPts val="0"/>
              </a:spcAft>
              <a:buSzPts val="1400"/>
              <a:buFont typeface="Times New Roman" panose="02020603050405020304" pitchFamily="18" charset="0"/>
              <a:buAutoNum type="arabicPeriod"/>
              <a:tabLst>
                <a:tab pos="378460" algn="l"/>
              </a:tabLst>
            </a:pPr>
            <a:r>
              <a:rPr lang="en-US" sz="1800" dirty="0">
                <a:effectLst/>
                <a:latin typeface="Times New Roman" panose="02020603050405020304" pitchFamily="18" charset="0"/>
                <a:ea typeface="Times New Roman" panose="02020603050405020304" pitchFamily="18" charset="0"/>
              </a:rPr>
              <a:t>Vidhi </a:t>
            </a:r>
            <a:r>
              <a:rPr lang="en-US" sz="1800" dirty="0" err="1">
                <a:effectLst/>
                <a:latin typeface="Times New Roman" panose="02020603050405020304" pitchFamily="18" charset="0"/>
                <a:ea typeface="Times New Roman" panose="02020603050405020304" pitchFamily="18" charset="0"/>
              </a:rPr>
              <a:t>Mody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Vrushti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Mody</a:t>
            </a:r>
            <a:r>
              <a:rPr lang="en-US" sz="1800" dirty="0">
                <a:effectLst/>
                <a:latin typeface="Times New Roman" panose="02020603050405020304" pitchFamily="18" charset="0"/>
                <a:ea typeface="Times New Roman" panose="02020603050405020304" pitchFamily="18" charset="0"/>
              </a:rPr>
              <a:t>, Soham Parekh, “Distress – An Application for Emer-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gency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Disaster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Electronics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(ICOSEC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10-12</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September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Trichy,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endParaRPr lang="en-IN" sz="1800" dirty="0">
              <a:effectLst/>
              <a:latin typeface="Times New Roman" panose="02020603050405020304" pitchFamily="18" charset="0"/>
              <a:ea typeface="Times New Roman" panose="02020603050405020304" pitchFamily="18" charset="0"/>
            </a:endParaRPr>
          </a:p>
          <a:p>
            <a:pPr marL="342900" marR="544195" lvl="0" indent="-342900" algn="just">
              <a:lnSpc>
                <a:spcPct val="105000"/>
              </a:lnSpc>
              <a:spcBef>
                <a:spcPts val="1010"/>
              </a:spcBef>
              <a:spcAft>
                <a:spcPts val="0"/>
              </a:spcAft>
              <a:buSzPts val="1400"/>
              <a:buFont typeface="Times New Roman" panose="02020603050405020304" pitchFamily="18" charset="0"/>
              <a:buAutoNum type="arabicPeriod"/>
              <a:tabLst>
                <a:tab pos="378460" algn="l"/>
              </a:tabLst>
            </a:pPr>
            <a:r>
              <a:rPr lang="en-US" sz="1800" dirty="0">
                <a:effectLst/>
                <a:latin typeface="Times New Roman" panose="02020603050405020304" pitchFamily="18" charset="0"/>
                <a:ea typeface="Times New Roman" panose="02020603050405020304" pitchFamily="18" charset="0"/>
              </a:rPr>
              <a:t>Prabodh</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Sakhardande</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Sumeet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Hanagal</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Savita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Kulkarni,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Disaster</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 System using IoT Based Interconnected Network with Smart City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proceedings of the 2016 International Conference on Internet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Things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22-24</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January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Pune,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endParaRPr lang="en-IN" sz="1800" dirty="0">
              <a:effectLst/>
              <a:latin typeface="Times New Roman" panose="02020603050405020304" pitchFamily="18" charset="0"/>
              <a:ea typeface="Times New Roman" panose="02020603050405020304" pitchFamily="18" charset="0"/>
            </a:endParaRPr>
          </a:p>
          <a:p>
            <a:pPr marL="342900" marR="544195" lvl="0" indent="-342900" algn="just">
              <a:lnSpc>
                <a:spcPct val="105000"/>
              </a:lnSpc>
              <a:spcBef>
                <a:spcPts val="1010"/>
              </a:spcBef>
              <a:spcAft>
                <a:spcPts val="0"/>
              </a:spcAft>
              <a:buSzPts val="1400"/>
              <a:buFont typeface="Times New Roman" panose="02020603050405020304" pitchFamily="18" charset="0"/>
              <a:buAutoNum type="arabicPeriod"/>
              <a:tabLst>
                <a:tab pos="378460" algn="l"/>
              </a:tabLst>
            </a:pPr>
            <a:r>
              <a:rPr lang="en-US" sz="1800" dirty="0">
                <a:effectLst/>
                <a:latin typeface="Times New Roman" panose="02020603050405020304" pitchFamily="18" charset="0"/>
                <a:ea typeface="Times New Roman" panose="02020603050405020304" pitchFamily="18" charset="0"/>
              </a:rPr>
              <a:t>Himadri Nath Saha;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Supratim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Auddy</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Subrata Pal;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Shubham Kumar;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Shivesh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Pandey,</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“Disaster management using Internet of Things”,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proceedings of 2017</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8th Annual Industrial Automation and Electromechanical Engineering Confer-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(IEMECON)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23</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October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2017</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Bangkok,</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Thailand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5598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E4819-1A18-8DAD-C6FB-C860AAF5D637}"/>
              </a:ext>
            </a:extLst>
          </p:cNvPr>
          <p:cNvSpPr>
            <a:spLocks noGrp="1"/>
          </p:cNvSpPr>
          <p:nvPr>
            <p:ph idx="1"/>
          </p:nvPr>
        </p:nvSpPr>
        <p:spPr/>
        <p:txBody>
          <a:bodyPr>
            <a:normAutofit fontScale="85000" lnSpcReduction="20000"/>
          </a:bodyPr>
          <a:lstStyle/>
          <a:p>
            <a:pPr marL="0" marR="544195" lvl="0" indent="0" algn="just">
              <a:lnSpc>
                <a:spcPct val="105000"/>
              </a:lnSpc>
              <a:spcBef>
                <a:spcPts val="1010"/>
              </a:spcBef>
              <a:spcAft>
                <a:spcPts val="0"/>
              </a:spcAft>
              <a:buSzPts val="1400"/>
              <a:buNone/>
              <a:tabLst>
                <a:tab pos="378460" algn="l"/>
              </a:tabLst>
            </a:pPr>
            <a:r>
              <a:rPr lang="en-US" dirty="0">
                <a:latin typeface="Times New Roman" panose="02020603050405020304" pitchFamily="18" charset="0"/>
                <a:ea typeface="Times New Roman" panose="02020603050405020304" pitchFamily="18" charset="0"/>
              </a:rPr>
              <a:t>6.  </a:t>
            </a:r>
            <a:r>
              <a:rPr lang="en-US" sz="1800" dirty="0">
                <a:effectLst/>
                <a:latin typeface="Times New Roman" panose="02020603050405020304" pitchFamily="18" charset="0"/>
                <a:ea typeface="Times New Roman" panose="02020603050405020304" pitchFamily="18" charset="0"/>
              </a:rPr>
              <a:t>Mei Xiang, </a:t>
            </a:r>
            <a:r>
              <a:rPr lang="en-US" sz="1800" dirty="0" err="1">
                <a:effectLst/>
                <a:latin typeface="Times New Roman" panose="02020603050405020304" pitchFamily="18" charset="0"/>
                <a:ea typeface="Times New Roman" panose="02020603050405020304" pitchFamily="18" charset="0"/>
              </a:rPr>
              <a:t>Yanan</a:t>
            </a:r>
            <a:r>
              <a:rPr lang="en-US" sz="1800" dirty="0">
                <a:effectLst/>
                <a:latin typeface="Times New Roman" panose="02020603050405020304" pitchFamily="18" charset="0"/>
                <a:ea typeface="Times New Roman" panose="02020603050405020304" pitchFamily="18" charset="0"/>
              </a:rPr>
              <a:t> Wu, Ming Zhao, ”Intelligent Flood Monitoring and Manage-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ment</a:t>
            </a:r>
            <a:r>
              <a:rPr lang="en-US" sz="1800" spc="2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Satellite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Imagery</a:t>
            </a:r>
            <a:r>
              <a:rPr lang="en-US" sz="1800" spc="2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Community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Engagement,”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a:t>
            </a:r>
            <a:r>
              <a:rPr lang="en-US" sz="1800" spc="-34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ings</a:t>
            </a:r>
            <a:r>
              <a:rPr lang="en-US" sz="1800" dirty="0">
                <a:effectLst/>
                <a:latin typeface="Times New Roman" panose="02020603050405020304" pitchFamily="18" charset="0"/>
                <a:ea typeface="Times New Roman" panose="02020603050405020304" pitchFamily="18" charset="0"/>
              </a:rPr>
              <a:t> of the International Conference on Environmental Science and Technology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(ICOEST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15-17</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June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Beijing,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China.</a:t>
            </a:r>
          </a:p>
          <a:p>
            <a:pPr marL="0" marR="544195" lvl="0" indent="0" algn="just">
              <a:lnSpc>
                <a:spcPct val="105000"/>
              </a:lnSpc>
              <a:spcBef>
                <a:spcPts val="1010"/>
              </a:spcBef>
              <a:spcAft>
                <a:spcPts val="0"/>
              </a:spcAft>
              <a:buSzPts val="1400"/>
              <a:buNone/>
              <a:tabLst>
                <a:tab pos="378460" algn="l"/>
              </a:tabLst>
            </a:pPr>
            <a:r>
              <a:rPr lang="en-US" sz="1800" dirty="0">
                <a:effectLst/>
                <a:latin typeface="Times New Roman" panose="02020603050405020304" pitchFamily="18" charset="0"/>
                <a:ea typeface="Times New Roman" panose="02020603050405020304" pitchFamily="18" charset="0"/>
              </a:rPr>
              <a:t>7.  Alessandro Russo, Luca Rossi, Giuseppe Marino, ”Wildfire Detection and Re-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sponse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Platform: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Satellite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 Proceedings of the IEEE International Conference on Computational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Intelligence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(ICCIA</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10-12</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December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Milan,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Italy.</a:t>
            </a:r>
            <a:endParaRPr lang="en-IN" sz="1800" dirty="0">
              <a:effectLst/>
              <a:latin typeface="Times New Roman" panose="02020603050405020304" pitchFamily="18" charset="0"/>
              <a:ea typeface="Times New Roman" panose="02020603050405020304" pitchFamily="18" charset="0"/>
            </a:endParaRPr>
          </a:p>
          <a:p>
            <a:pPr marL="0" marR="544195" lvl="0" indent="0" algn="just">
              <a:lnSpc>
                <a:spcPct val="105000"/>
              </a:lnSpc>
              <a:spcBef>
                <a:spcPts val="1005"/>
              </a:spcBef>
              <a:spcAft>
                <a:spcPts val="0"/>
              </a:spcAft>
              <a:buSzPts val="1400"/>
              <a:buNone/>
              <a:tabLst>
                <a:tab pos="378460" algn="l"/>
              </a:tabLst>
            </a:pPr>
            <a:r>
              <a:rPr lang="en-US" sz="1800" dirty="0">
                <a:effectLst/>
                <a:latin typeface="Times New Roman" panose="02020603050405020304" pitchFamily="18" charset="0"/>
                <a:ea typeface="Times New Roman" panose="02020603050405020304" pitchFamily="18" charset="0"/>
              </a:rPr>
              <a:t>8.  Maria Lopez, Juan Rodriguez, Ana Garcia, ”Community-Based Hurricane Pre-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paredness</a:t>
            </a:r>
            <a:r>
              <a:rPr lang="en-US" sz="1800" dirty="0">
                <a:effectLst/>
                <a:latin typeface="Times New Roman" panose="02020603050405020304" pitchFamily="18" charset="0"/>
                <a:ea typeface="Times New Roman" panose="02020603050405020304" pitchFamily="18" charset="0"/>
              </a:rPr>
              <a:t> and Response 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Integrating Storm Tracking,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Evacuation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Routes,</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Emergency</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Shelters,”</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Proceedings</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Human-Computer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Interaction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(HCI</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5-7</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September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Portugal.</a:t>
            </a:r>
            <a:endParaRPr lang="en-IN" sz="1800" dirty="0">
              <a:effectLst/>
              <a:latin typeface="Times New Roman" panose="02020603050405020304" pitchFamily="18" charset="0"/>
              <a:ea typeface="Times New Roman" panose="02020603050405020304" pitchFamily="18" charset="0"/>
            </a:endParaRPr>
          </a:p>
          <a:p>
            <a:pPr marL="0" marR="544195" lvl="0" indent="0" algn="just">
              <a:lnSpc>
                <a:spcPct val="105000"/>
              </a:lnSpc>
              <a:spcBef>
                <a:spcPts val="395"/>
              </a:spcBef>
              <a:spcAft>
                <a:spcPts val="0"/>
              </a:spcAft>
              <a:buSzPts val="1400"/>
              <a:buNone/>
              <a:tabLst>
                <a:tab pos="378460" algn="l"/>
              </a:tabLst>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9.  Rajesh Sharma, Neetu Gupta, Prakash Singh, ”Landslide Risk Assessment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Mitigation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Geospatial Data 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Rainfall 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munity Engagement Strategies,” Proceedings of the International Conference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Geotechnical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Disaster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(ICGEDM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November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Mumbai,</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endParaRPr lang="en-IN" sz="1800" dirty="0">
              <a:effectLst/>
              <a:latin typeface="Times New Roman" panose="02020603050405020304" pitchFamily="18" charset="0"/>
              <a:ea typeface="Times New Roman" panose="02020603050405020304" pitchFamily="18" charset="0"/>
            </a:endParaRPr>
          </a:p>
          <a:p>
            <a:pPr marL="0" marR="544195" lvl="0" indent="0" algn="just">
              <a:lnSpc>
                <a:spcPct val="105000"/>
              </a:lnSpc>
              <a:spcBef>
                <a:spcPts val="1015"/>
              </a:spcBef>
              <a:spcAft>
                <a:spcPts val="0"/>
              </a:spcAft>
              <a:buSzPts val="1400"/>
              <a:buNone/>
              <a:tabLst>
                <a:tab pos="469265" algn="l"/>
              </a:tabLst>
            </a:pPr>
            <a:r>
              <a:rPr lang="en-US" sz="1800" dirty="0">
                <a:effectLst/>
                <a:latin typeface="Times New Roman" panose="02020603050405020304" pitchFamily="18" charset="0"/>
                <a:ea typeface="Times New Roman" panose="02020603050405020304" pitchFamily="18" charset="0"/>
              </a:rPr>
              <a:t>10.  Sara Alves, Pedro Costa, Joao Rodrigues, ”Integrated Tsunami Early Warning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Leveraging Seismic Sensors, Ocean Buoys, and Communication 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Proceedings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Disaster</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Risk</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(ICDMRR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10-12</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October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Tokyo,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Japan.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0742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5B4A-6D31-8580-3210-EACFDA5F4C9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F4192D98-44FB-6B73-8587-51A6395094A7}"/>
              </a:ext>
            </a:extLst>
          </p:cNvPr>
          <p:cNvSpPr>
            <a:spLocks noGrp="1"/>
          </p:cNvSpPr>
          <p:nvPr>
            <p:ph idx="1"/>
          </p:nvPr>
        </p:nvSpPr>
        <p:spPr>
          <a:xfrm>
            <a:off x="581192" y="1897626"/>
            <a:ext cx="11029615" cy="4886632"/>
          </a:xfrm>
        </p:spPr>
        <p:txBody>
          <a:bodyPr>
            <a:normAutofit/>
          </a:bodyPr>
          <a:lstStyle/>
          <a:p>
            <a:r>
              <a:rPr lang="en-IN" dirty="0">
                <a:latin typeface="Times New Roman" panose="02020603050405020304" pitchFamily="18" charset="0"/>
                <a:cs typeface="Times New Roman" panose="02020603050405020304" pitchFamily="18" charset="0"/>
              </a:rPr>
              <a:t>Agenda (PPT)</a:t>
            </a:r>
          </a:p>
          <a:p>
            <a:r>
              <a:rPr lang="en-IN" dirty="0">
                <a:latin typeface="Times New Roman" panose="02020603050405020304" pitchFamily="18" charset="0"/>
                <a:cs typeface="Times New Roman" panose="02020603050405020304" pitchFamily="18" charset="0"/>
              </a:rPr>
              <a:t>Problem Statement	</a:t>
            </a:r>
          </a:p>
          <a:p>
            <a:r>
              <a:rPr lang="en-IN" dirty="0">
                <a:latin typeface="Times New Roman" panose="02020603050405020304" pitchFamily="18" charset="0"/>
                <a:cs typeface="Times New Roman" panose="02020603050405020304" pitchFamily="18" charset="0"/>
              </a:rPr>
              <a:t>Existing System</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Implementation Details</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Conclusion and Future Works</a:t>
            </a:r>
          </a:p>
          <a:p>
            <a:r>
              <a:rPr lang="en-IN" dirty="0">
                <a:latin typeface="Times New Roman" panose="02020603050405020304" pitchFamily="18" charset="0"/>
                <a:cs typeface="Times New Roman" panose="02020603050405020304" pitchFamily="18" charset="0"/>
              </a:rPr>
              <a:t>References</a:t>
            </a:r>
            <a:r>
              <a:rPr lang="en-IN" dirty="0"/>
              <a:t>		</a:t>
            </a:r>
          </a:p>
        </p:txBody>
      </p:sp>
    </p:spTree>
    <p:extLst>
      <p:ext uri="{BB962C8B-B14F-4D97-AF65-F5344CB8AC3E}">
        <p14:creationId xmlns:p14="http://schemas.microsoft.com/office/powerpoint/2010/main" val="309178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4488-84DD-C0FE-7B27-E60B39CC7AC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916E0CB8-BD3E-00CC-7E09-5FB0E71818B6}"/>
              </a:ext>
            </a:extLst>
          </p:cNvPr>
          <p:cNvSpPr>
            <a:spLocks noGrp="1"/>
          </p:cNvSpPr>
          <p:nvPr>
            <p:ph idx="1"/>
          </p:nvPr>
        </p:nvSpPr>
        <p:spPr/>
        <p:txBody>
          <a:bodyPr>
            <a:normAutofit/>
          </a:bodyPr>
          <a:lstStyle/>
          <a:p>
            <a:pPr marL="0" indent="0" algn="just">
              <a:buNone/>
            </a:pPr>
            <a:r>
              <a:rPr lang="en-US" sz="2300" dirty="0">
                <a:latin typeface="Times New Roman" panose="02020603050405020304" pitchFamily="18" charset="0"/>
                <a:cs typeface="Times New Roman" panose="02020603050405020304" pitchFamily="18" charset="0"/>
              </a:rPr>
              <a:t>This disaster management app was developed to provide real-time alerts, emergency resources, and communication tools to assist both the general public and emergency responders during natural disasters and crisis situations. It aims to enhance preparedness, coordination, and response efforts, ultimately saving lives and minimizing the impact of disasters on communities. Through its intuitive interface and robust features, the app empowers users to access critical information, report incidents, and coordinate rescue efforts effectively.</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E79E-9EB7-CCDD-607F-9FA5777F84C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1334763-B085-276F-856F-35A3EFE3BD7E}"/>
              </a:ext>
            </a:extLst>
          </p:cNvPr>
          <p:cNvSpPr>
            <a:spLocks noGrp="1"/>
          </p:cNvSpPr>
          <p:nvPr>
            <p:ph idx="1"/>
          </p:nvPr>
        </p:nvSpPr>
        <p:spPr/>
        <p:txBody>
          <a:bodyPr>
            <a:normAutofit/>
          </a:bodyPr>
          <a:lstStyle/>
          <a:p>
            <a:pPr marL="0" indent="0" algn="just">
              <a:buNone/>
            </a:pPr>
            <a:r>
              <a:rPr lang="en-US" sz="2300" dirty="0">
                <a:latin typeface="Times New Roman" panose="02020603050405020304" pitchFamily="18" charset="0"/>
                <a:cs typeface="Times New Roman" panose="02020603050405020304" pitchFamily="18" charset="0"/>
              </a:rPr>
              <a:t>During natural disasters, the lack of a centralized platform with internet connectivity hampers effective relief coordination, resource distribution, and identification of safe areas. This fragmentation leads to inefficiencies in relief efforts, hindering timely assistance and potentially endangering lives. Addressing these challenges necessitates innovative solutions to streamline coordination and improve resource allocation among relief organizations and affected communities.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4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F56D-85D3-E38D-5DD8-13DE3F9EF2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5DFFAFC-1221-92A8-D7FB-D3023E6C754F}"/>
              </a:ext>
            </a:extLst>
          </p:cNvPr>
          <p:cNvSpPr>
            <a:spLocks noGrp="1"/>
          </p:cNvSpPr>
          <p:nvPr>
            <p:ph idx="1"/>
          </p:nvPr>
        </p:nvSpPr>
        <p:spPr>
          <a:xfrm>
            <a:off x="581193" y="2477541"/>
            <a:ext cx="11029615" cy="3678303"/>
          </a:xfrm>
        </p:spPr>
        <p:txBody>
          <a:bodyPr>
            <a:normAutofit fontScale="92500" lnSpcReduction="20000"/>
          </a:bodyPr>
          <a:lstStyle/>
          <a:p>
            <a:pPr marL="457200" indent="-457200" algn="just">
              <a:buFont typeface="+mj-lt"/>
              <a:buAutoNum type="arabicPeriod"/>
            </a:pPr>
            <a:r>
              <a:rPr lang="en-US" sz="2500" b="1" dirty="0">
                <a:latin typeface="Times New Roman" panose="02020603050405020304" pitchFamily="18" charset="0"/>
                <a:cs typeface="Times New Roman" panose="02020603050405020304" pitchFamily="18" charset="0"/>
              </a:rPr>
              <a:t>FEMA App</a:t>
            </a:r>
            <a:r>
              <a:rPr lang="en-US" sz="2500" dirty="0">
                <a:latin typeface="Times New Roman" panose="02020603050405020304" pitchFamily="18" charset="0"/>
                <a:cs typeface="Times New Roman" panose="02020603050405020304" pitchFamily="18" charset="0"/>
              </a:rPr>
              <a:t>: Provides real-time alerts, safety tips, and information on emergency shelters and disaster recovery centers.</a:t>
            </a:r>
          </a:p>
          <a:p>
            <a:pPr marL="457200" indent="-457200" algn="just">
              <a:buFont typeface="+mj-lt"/>
              <a:buAutoNum type="arabicPeriod"/>
            </a:pPr>
            <a:r>
              <a:rPr lang="en-US" sz="2500" b="1" dirty="0">
                <a:latin typeface="Times New Roman" panose="02020603050405020304" pitchFamily="18" charset="0"/>
                <a:cs typeface="Times New Roman" panose="02020603050405020304" pitchFamily="18" charset="0"/>
              </a:rPr>
              <a:t>Red Cross Emergency App</a:t>
            </a:r>
            <a:r>
              <a:rPr lang="en-US" sz="2500" dirty="0">
                <a:latin typeface="Times New Roman" panose="02020603050405020304" pitchFamily="18" charset="0"/>
                <a:cs typeface="Times New Roman" panose="02020603050405020304" pitchFamily="18" charset="0"/>
              </a:rPr>
              <a:t>: Offers real-time alerts, emergency preparedness plans, and a "Safe and Well" feature for checking in during disasters.</a:t>
            </a:r>
          </a:p>
          <a:p>
            <a:pPr marL="457200" indent="-457200" algn="just">
              <a:buFont typeface="+mj-lt"/>
              <a:buAutoNum type="arabicPeriod"/>
            </a:pPr>
            <a:r>
              <a:rPr lang="en-US" sz="2500" b="1" dirty="0" err="1">
                <a:latin typeface="Times New Roman" panose="02020603050405020304" pitchFamily="18" charset="0"/>
                <a:cs typeface="Times New Roman" panose="02020603050405020304" pitchFamily="18" charset="0"/>
              </a:rPr>
              <a:t>Zello</a:t>
            </a:r>
            <a:r>
              <a:rPr lang="en-US" sz="2500" dirty="0">
                <a:latin typeface="Times New Roman" panose="02020603050405020304" pitchFamily="18" charset="0"/>
                <a:cs typeface="Times New Roman" panose="02020603050405020304" pitchFamily="18" charset="0"/>
              </a:rPr>
              <a:t>: A walkie-talkie app used for real-time communication during emergencies.</a:t>
            </a:r>
          </a:p>
          <a:p>
            <a:pPr marL="457200" indent="-457200" algn="just">
              <a:buFont typeface="+mj-lt"/>
              <a:buAutoNum type="arabicPeriod"/>
            </a:pPr>
            <a:r>
              <a:rPr lang="en-US" sz="2500" b="1" i="0" dirty="0">
                <a:solidFill>
                  <a:srgbClr val="0D0D0D"/>
                </a:solidFill>
                <a:effectLst/>
                <a:highlight>
                  <a:srgbClr val="FFFFFF"/>
                </a:highlight>
                <a:latin typeface="Times New Roman" panose="02020603050405020304" pitchFamily="18" charset="0"/>
                <a:cs typeface="Times New Roman" panose="02020603050405020304" pitchFamily="18" charset="0"/>
              </a:rPr>
              <a:t>Disaster Alert (by Pacific Disaster Center)</a:t>
            </a:r>
            <a:r>
              <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rPr>
              <a:t>: Provides real-time alerts and updates on natural disasters worldwide, including earthquakes, tsunamis, and severe weather events.</a:t>
            </a:r>
          </a:p>
          <a:p>
            <a:pPr marL="457200" indent="-457200" algn="just">
              <a:buFont typeface="+mj-lt"/>
              <a:buAutoNum type="arabicPeriod"/>
            </a:pPr>
            <a:r>
              <a:rPr lang="en-US" sz="2500" b="1" i="0" dirty="0">
                <a:solidFill>
                  <a:srgbClr val="0D0D0D"/>
                </a:solidFill>
                <a:effectLst/>
                <a:highlight>
                  <a:srgbClr val="FFFFFF"/>
                </a:highlight>
                <a:latin typeface="Times New Roman" panose="02020603050405020304" pitchFamily="18" charset="0"/>
                <a:cs typeface="Times New Roman" panose="02020603050405020304" pitchFamily="18" charset="0"/>
              </a:rPr>
              <a:t>Emergency: Alerts &amp; Notifications</a:t>
            </a:r>
            <a:r>
              <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rPr>
              <a:t>: Offers real-time alerts for various types of emergencies, personalized emergency preparedness plans, and safety tips for users.</a:t>
            </a:r>
          </a:p>
          <a:p>
            <a:endParaRPr lang="en-IN" dirty="0"/>
          </a:p>
        </p:txBody>
      </p:sp>
    </p:spTree>
    <p:extLst>
      <p:ext uri="{BB962C8B-B14F-4D97-AF65-F5344CB8AC3E}">
        <p14:creationId xmlns:p14="http://schemas.microsoft.com/office/powerpoint/2010/main" val="122339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E951-B72F-631F-5E2E-F05753399B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037F77F-C93C-3F42-90A8-C09AA14ED95A}"/>
              </a:ext>
            </a:extLst>
          </p:cNvPr>
          <p:cNvSpPr>
            <a:spLocks noGrp="1"/>
          </p:cNvSpPr>
          <p:nvPr>
            <p:ph idx="1"/>
          </p:nvPr>
        </p:nvSpPr>
        <p:spPr/>
        <p:txBody>
          <a:bodyPr>
            <a:normAutofit/>
          </a:bodyPr>
          <a:lstStyle/>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Our project seamlessly integrates key features from existing disaster management apps like FEMA and Red Cross Emergency, providing users with real-time alerts, personalized emergency plans, safety tips, and a locator for shelters and resources. Additionally, users can report incidents, request aid, and access helpline numbers for quick assistance, streamlining communication during crises. By combining these functionalities, our app offers a comprehensive solution for preparing for, responding to, and recovering from emergencies effectively</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59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5DC9-C974-DADB-04C9-BFC21D66401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215C8FD7-544C-23F0-4F11-32236AAE40F3}"/>
              </a:ext>
            </a:extLst>
          </p:cNvPr>
          <p:cNvSpPr>
            <a:spLocks noGrp="1"/>
          </p:cNvSpPr>
          <p:nvPr>
            <p:ph idx="1"/>
          </p:nvPr>
        </p:nvSpPr>
        <p:spPr/>
        <p:txBody>
          <a:bodyPr>
            <a:noAutofit/>
          </a:bodyPr>
          <a:lstStyle/>
          <a:p>
            <a:pPr marL="0" indent="0" algn="just">
              <a:buNone/>
            </a:pPr>
            <a:r>
              <a:rPr lang="en-GB" sz="2300" dirty="0"/>
              <a:t>	</a:t>
            </a:r>
          </a:p>
          <a:p>
            <a:pPr marL="0" indent="0" algn="just">
              <a:buNone/>
            </a:pPr>
            <a:r>
              <a:rPr lang="en-GB" sz="2300" dirty="0">
                <a:latin typeface="Times New Roman" panose="02020603050405020304" pitchFamily="18" charset="0"/>
                <a:cs typeface="Times New Roman" panose="02020603050405020304" pitchFamily="18" charset="0"/>
              </a:rPr>
              <a:t>The methodology behind our project encapsulates the meticulous design and development process that forms the backbone of Urgent Unity's functionality and user experience.</a:t>
            </a:r>
          </a:p>
          <a:p>
            <a:pPr marL="0" indent="0" algn="just">
              <a:buNone/>
            </a:pPr>
            <a:r>
              <a:rPr lang="en-GB" sz="2300" b="1" dirty="0">
                <a:latin typeface="Times New Roman" panose="02020603050405020304" pitchFamily="18" charset="0"/>
                <a:cs typeface="Times New Roman" panose="02020603050405020304" pitchFamily="18" charset="0"/>
              </a:rPr>
              <a:t>User-Centric Design Principles:</a:t>
            </a:r>
          </a:p>
          <a:p>
            <a:pPr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Our methodology begins with a deep understanding of user needs and preferences, guiding the seamless fusion of user-centric design principles into the architectural blueprint.</a:t>
            </a:r>
          </a:p>
          <a:p>
            <a:pPr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We prioritize intuitive user interactions and interfaces, ensuring accessibility and ease of use for all stakeholders.</a:t>
            </a:r>
          </a:p>
          <a:p>
            <a:pPr marL="0" indent="0">
              <a:buNone/>
            </a:pPr>
            <a:endParaRPr lang="en-IN" sz="2300" dirty="0"/>
          </a:p>
        </p:txBody>
      </p:sp>
    </p:spTree>
    <p:extLst>
      <p:ext uri="{BB962C8B-B14F-4D97-AF65-F5344CB8AC3E}">
        <p14:creationId xmlns:p14="http://schemas.microsoft.com/office/powerpoint/2010/main" val="97579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14CBA-D668-C1C0-393C-183D9E0976EA}"/>
              </a:ext>
            </a:extLst>
          </p:cNvPr>
          <p:cNvSpPr txBox="1"/>
          <p:nvPr/>
        </p:nvSpPr>
        <p:spPr>
          <a:xfrm>
            <a:off x="683341" y="1443841"/>
            <a:ext cx="10825317" cy="4339650"/>
          </a:xfrm>
          <a:prstGeom prst="rect">
            <a:avLst/>
          </a:prstGeom>
          <a:noFill/>
        </p:spPr>
        <p:txBody>
          <a:bodyPr wrap="square">
            <a:spAutoFit/>
          </a:bodyPr>
          <a:lstStyle/>
          <a:p>
            <a:pPr marL="0" indent="0" algn="just">
              <a:buNone/>
            </a:pPr>
            <a:r>
              <a:rPr lang="en-GB" sz="2300" b="1" dirty="0">
                <a:latin typeface="Times New Roman" panose="02020603050405020304" pitchFamily="18" charset="0"/>
                <a:cs typeface="Times New Roman" panose="02020603050405020304" pitchFamily="18" charset="0"/>
              </a:rPr>
              <a:t>Robust Backend Infrastructure:</a:t>
            </a:r>
          </a:p>
          <a:p>
            <a:pPr marL="342900" indent="-342900"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The architecture is built upon a robust backend infrastructure, incorporating technologies like Firebase to ensure scalability, reliability, and security.</a:t>
            </a:r>
          </a:p>
          <a:p>
            <a:pPr marL="342900" indent="-342900"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Authentication mechanisms guarantee secure access, establishing trust and confidence among users.</a:t>
            </a:r>
          </a:p>
          <a:p>
            <a:pPr algn="just"/>
            <a:endParaRPr lang="en-GB" sz="2300" b="1" dirty="0">
              <a:latin typeface="Times New Roman" panose="02020603050405020304" pitchFamily="18" charset="0"/>
              <a:cs typeface="Times New Roman" panose="02020603050405020304" pitchFamily="18" charset="0"/>
            </a:endParaRPr>
          </a:p>
          <a:p>
            <a:pPr algn="just"/>
            <a:endParaRPr lang="en-GB" sz="2300" b="1" dirty="0">
              <a:latin typeface="Times New Roman" panose="02020603050405020304" pitchFamily="18" charset="0"/>
              <a:cs typeface="Times New Roman" panose="02020603050405020304" pitchFamily="18" charset="0"/>
            </a:endParaRPr>
          </a:p>
          <a:p>
            <a:pPr algn="just"/>
            <a:r>
              <a:rPr lang="en-GB" sz="2300" b="1" dirty="0">
                <a:latin typeface="Times New Roman" panose="02020603050405020304" pitchFamily="18" charset="0"/>
                <a:cs typeface="Times New Roman" panose="02020603050405020304" pitchFamily="18" charset="0"/>
              </a:rPr>
              <a:t>Seamless Integration of Features:</a:t>
            </a:r>
          </a:p>
          <a:p>
            <a:pPr marL="285750" indent="-285750"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Each component of the system is meticulously integrated to provide a cohesive user journey, from assistance requests to donation facilitation.</a:t>
            </a:r>
          </a:p>
          <a:p>
            <a:pPr marL="285750" indent="-285750"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Integration of powerful technologies such as the Google Maps API enriches user experiences with real-time routing assistance and navigation services.</a:t>
            </a:r>
          </a:p>
        </p:txBody>
      </p:sp>
    </p:spTree>
    <p:extLst>
      <p:ext uri="{BB962C8B-B14F-4D97-AF65-F5344CB8AC3E}">
        <p14:creationId xmlns:p14="http://schemas.microsoft.com/office/powerpoint/2010/main" val="368148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ADD0BD-6F5C-0385-04A3-3576078E599B}"/>
              </a:ext>
            </a:extLst>
          </p:cNvPr>
          <p:cNvSpPr txBox="1"/>
          <p:nvPr/>
        </p:nvSpPr>
        <p:spPr>
          <a:xfrm>
            <a:off x="934065" y="1216260"/>
            <a:ext cx="9684773" cy="4693593"/>
          </a:xfrm>
          <a:prstGeom prst="rect">
            <a:avLst/>
          </a:prstGeom>
          <a:noFill/>
        </p:spPr>
        <p:txBody>
          <a:bodyPr wrap="square">
            <a:spAutoFit/>
          </a:bodyPr>
          <a:lstStyle/>
          <a:p>
            <a:pPr algn="just"/>
            <a:r>
              <a:rPr lang="en-GB" sz="2300" b="1" dirty="0">
                <a:latin typeface="Times New Roman" panose="02020603050405020304" pitchFamily="18" charset="0"/>
                <a:cs typeface="Times New Roman" panose="02020603050405020304" pitchFamily="18" charset="0"/>
              </a:rPr>
              <a:t>Monitoring and Alert Mechanisms:</a:t>
            </a:r>
          </a:p>
          <a:p>
            <a:pPr marL="285750" indent="-285750"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The architecture incorporates mechanisms for monitoring alerts, empowering users and admin personnel with timely updates and actionable insights.</a:t>
            </a:r>
          </a:p>
          <a:p>
            <a:pPr marL="285750" indent="-285750" algn="just">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This ensures that stakeholders remain informed and equipped to respond effectively to evolving situations.</a:t>
            </a: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Foundational Pillars:</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 essence, our methodology elucidates the foundational pillars upon which Urgent Unity stands, poised to deliver a seamless and impactful solution in the realm of disaster management and community support.</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It embodies a holistic approach to design and development, prioritizing resilience, accessibility, and user empowerment.</a:t>
            </a:r>
          </a:p>
        </p:txBody>
      </p:sp>
    </p:spTree>
    <p:extLst>
      <p:ext uri="{BB962C8B-B14F-4D97-AF65-F5344CB8AC3E}">
        <p14:creationId xmlns:p14="http://schemas.microsoft.com/office/powerpoint/2010/main" val="16911694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84</TotalTime>
  <Words>1246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Times New Roman</vt:lpstr>
      <vt:lpstr>Wingdings 2</vt:lpstr>
      <vt:lpstr>Dividend</vt:lpstr>
      <vt:lpstr>URGENT UNITY: BRIDGING IN CRISIS</vt:lpstr>
      <vt:lpstr>OVERVIEW</vt:lpstr>
      <vt:lpstr>AGENDA</vt:lpstr>
      <vt:lpstr>PROBLEM STATEMENT</vt:lpstr>
      <vt:lpstr>EXISTING SYSTEM</vt:lpstr>
      <vt:lpstr>PROPOSED SYSTEM</vt:lpstr>
      <vt:lpstr>IMPLEMENTATION</vt:lpstr>
      <vt:lpstr>PowerPoint Presentation</vt:lpstr>
      <vt:lpstr>PowerPoint Presentation</vt:lpstr>
      <vt:lpstr>ARCHITECTURE OF the system</vt:lpstr>
      <vt:lpstr>RESULTS</vt:lpstr>
      <vt:lpstr>PowerPoint Presentation</vt:lpstr>
      <vt:lpstr>PowerPoint Presentation</vt:lpstr>
      <vt:lpstr>Conclusion anD FUTURE WORKS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URGENT UNITY: BRIDGING IN CRISIS</dc:title>
  <dc:creator>SRIVISHWA P</dc:creator>
  <cp:lastModifiedBy>surya narayanaan</cp:lastModifiedBy>
  <cp:revision>4</cp:revision>
  <dcterms:created xsi:type="dcterms:W3CDTF">2024-04-29T08:00:45Z</dcterms:created>
  <dcterms:modified xsi:type="dcterms:W3CDTF">2024-05-08T18:01:44Z</dcterms:modified>
</cp:coreProperties>
</file>