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REAL-TIME AGE GENDER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94271" y="4463845"/>
            <a:ext cx="900344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SRIVISHWA P – College Of Engineering Guindy(CEG), Anna University</a:t>
            </a:r>
          </a:p>
          <a:p>
            <a:r>
              <a:rPr lang="en-US" sz="2000" b="1" dirty="0">
                <a:solidFill>
                  <a:schemeClr val="accent1">
                    <a:lumMod val="75000"/>
                  </a:schemeClr>
                </a:solidFill>
                <a:latin typeface="Arial"/>
                <a:cs typeface="Arial"/>
              </a:rPr>
              <a:t> ROLL NO: 2021115109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0" y="1573160"/>
            <a:ext cx="12064181" cy="5132439"/>
          </a:xfrm>
        </p:spPr>
        <p:txBody>
          <a:bodyPr>
            <a:noAutofit/>
          </a:bodyPr>
          <a:lstStyle/>
          <a:p>
            <a:pPr marL="0" indent="0" algn="just">
              <a:buNone/>
            </a:pPr>
            <a:r>
              <a:rPr lang="en-IN" dirty="0">
                <a:solidFill>
                  <a:srgbClr val="0F0F0F"/>
                </a:solidFill>
                <a:ea typeface="+mn-lt"/>
                <a:cs typeface="+mn-lt"/>
              </a:rPr>
              <a:t>[1] </a:t>
            </a:r>
            <a:r>
              <a:rPr lang="en-IN" dirty="0" err="1">
                <a:solidFill>
                  <a:srgbClr val="0F0F0F"/>
                </a:solidFill>
                <a:ea typeface="+mn-lt"/>
                <a:cs typeface="+mn-lt"/>
              </a:rPr>
              <a:t>Yuxiang</a:t>
            </a:r>
            <a:r>
              <a:rPr lang="en-IN" dirty="0">
                <a:solidFill>
                  <a:srgbClr val="0F0F0F"/>
                </a:solidFill>
                <a:ea typeface="+mn-lt"/>
                <a:cs typeface="+mn-lt"/>
              </a:rPr>
              <a:t> Zhou and </a:t>
            </a:r>
            <a:r>
              <a:rPr lang="en-IN" dirty="0" err="1">
                <a:solidFill>
                  <a:srgbClr val="0F0F0F"/>
                </a:solidFill>
                <a:ea typeface="+mn-lt"/>
                <a:cs typeface="+mn-lt"/>
              </a:rPr>
              <a:t>Hongjun</a:t>
            </a:r>
            <a:r>
              <a:rPr lang="en-IN" dirty="0">
                <a:solidFill>
                  <a:srgbClr val="0F0F0F"/>
                </a:solidFill>
                <a:ea typeface="+mn-lt"/>
                <a:cs typeface="+mn-lt"/>
              </a:rPr>
              <a:t> Ni ,” Face and Gender Recognition System Based on Convolutional Neural networks” , Proceedings of 2019 IEEE International Conference on Mechatronics and Automation August 4 - 7, Tianjin, China</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[2] Syed </a:t>
            </a:r>
            <a:r>
              <a:rPr lang="en-IN" dirty="0" err="1">
                <a:solidFill>
                  <a:srgbClr val="0F0F0F"/>
                </a:solidFill>
                <a:ea typeface="+mn-lt"/>
                <a:cs typeface="+mn-lt"/>
              </a:rPr>
              <a:t>Taskeen</a:t>
            </a:r>
            <a:r>
              <a:rPr lang="en-IN" dirty="0">
                <a:solidFill>
                  <a:srgbClr val="0F0F0F"/>
                </a:solidFill>
                <a:ea typeface="+mn-lt"/>
                <a:cs typeface="+mn-lt"/>
              </a:rPr>
              <a:t> Rahman ,</a:t>
            </a:r>
            <a:r>
              <a:rPr lang="en-IN" dirty="0" err="1">
                <a:solidFill>
                  <a:srgbClr val="0F0F0F"/>
                </a:solidFill>
                <a:ea typeface="+mn-lt"/>
                <a:cs typeface="+mn-lt"/>
              </a:rPr>
              <a:t>Arefeen</a:t>
            </a:r>
            <a:r>
              <a:rPr lang="en-IN" dirty="0">
                <a:solidFill>
                  <a:srgbClr val="0F0F0F"/>
                </a:solidFill>
                <a:ea typeface="+mn-lt"/>
                <a:cs typeface="+mn-lt"/>
              </a:rPr>
              <a:t>, </a:t>
            </a:r>
            <a:r>
              <a:rPr lang="en-IN" dirty="0" err="1">
                <a:solidFill>
                  <a:srgbClr val="0F0F0F"/>
                </a:solidFill>
                <a:ea typeface="+mn-lt"/>
                <a:cs typeface="+mn-lt"/>
              </a:rPr>
              <a:t>Subrina,AI</a:t>
            </a:r>
            <a:r>
              <a:rPr lang="en-IN" dirty="0">
                <a:solidFill>
                  <a:srgbClr val="0F0F0F"/>
                </a:solidFill>
                <a:ea typeface="+mn-lt"/>
                <a:cs typeface="+mn-lt"/>
              </a:rPr>
              <a:t> Khan “Human Age and Gender Estimation using Facial Image Processing “, proceedings 2020 IEEE Region 10 Symposium (TENSYMP), 5-7 June 2020, Dhaka, Bangladesh.</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[3] Mr. Aditya Kulkarni Parth </a:t>
            </a:r>
            <a:r>
              <a:rPr lang="en-IN" dirty="0" err="1">
                <a:solidFill>
                  <a:srgbClr val="0F0F0F"/>
                </a:solidFill>
                <a:ea typeface="+mn-lt"/>
                <a:cs typeface="+mn-lt"/>
              </a:rPr>
              <a:t>Joshi,Shanunak,Shreyas</a:t>
            </a:r>
            <a:r>
              <a:rPr lang="en-IN" dirty="0">
                <a:solidFill>
                  <a:srgbClr val="0F0F0F"/>
                </a:solidFill>
                <a:ea typeface="+mn-lt"/>
                <a:cs typeface="+mn-lt"/>
              </a:rPr>
              <a:t> , “ Detection of Gender and Age using Machine Learning”, proceedings of International Journal for Research in Applied Science &amp; Engineering Technology (IJRASET) pp. 2321-9653</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[4] </a:t>
            </a:r>
            <a:r>
              <a:rPr lang="en-IN" dirty="0" err="1">
                <a:solidFill>
                  <a:srgbClr val="0F0F0F"/>
                </a:solidFill>
                <a:ea typeface="+mn-lt"/>
                <a:cs typeface="+mn-lt"/>
              </a:rPr>
              <a:t>Abdelrahamn</a:t>
            </a:r>
            <a:r>
              <a:rPr lang="en-IN" dirty="0">
                <a:solidFill>
                  <a:srgbClr val="0F0F0F"/>
                </a:solidFill>
                <a:ea typeface="+mn-lt"/>
                <a:cs typeface="+mn-lt"/>
              </a:rPr>
              <a:t> Ashraf </a:t>
            </a:r>
            <a:r>
              <a:rPr lang="en-IN" dirty="0" err="1">
                <a:solidFill>
                  <a:srgbClr val="0F0F0F"/>
                </a:solidFill>
                <a:ea typeface="+mn-lt"/>
                <a:cs typeface="+mn-lt"/>
              </a:rPr>
              <a:t>Mohamed,Marwan,Gamal</a:t>
            </a:r>
            <a:r>
              <a:rPr lang="en-IN" dirty="0">
                <a:solidFill>
                  <a:srgbClr val="0F0F0F"/>
                </a:solidFill>
                <a:ea typeface="+mn-lt"/>
                <a:cs typeface="+mn-lt"/>
              </a:rPr>
              <a:t> </a:t>
            </a:r>
            <a:r>
              <a:rPr lang="en-IN" dirty="0" err="1">
                <a:solidFill>
                  <a:srgbClr val="0F0F0F"/>
                </a:solidFill>
                <a:ea typeface="+mn-lt"/>
                <a:cs typeface="+mn-lt"/>
              </a:rPr>
              <a:t>abdelmonem,Fatima</a:t>
            </a:r>
            <a:r>
              <a:rPr lang="en-IN" dirty="0">
                <a:solidFill>
                  <a:srgbClr val="0F0F0F"/>
                </a:solidFill>
                <a:ea typeface="+mn-lt"/>
                <a:cs typeface="+mn-lt"/>
              </a:rPr>
              <a:t> </a:t>
            </a:r>
            <a:r>
              <a:rPr lang="en-IN" dirty="0" err="1">
                <a:solidFill>
                  <a:srgbClr val="0F0F0F"/>
                </a:solidFill>
                <a:ea typeface="+mn-lt"/>
                <a:cs typeface="+mn-lt"/>
              </a:rPr>
              <a:t>helmy</a:t>
            </a:r>
            <a:r>
              <a:rPr lang="en-IN" dirty="0">
                <a:solidFill>
                  <a:srgbClr val="0F0F0F"/>
                </a:solidFill>
                <a:ea typeface="+mn-lt"/>
                <a:cs typeface="+mn-lt"/>
              </a:rPr>
              <a:t>” Face Liveness Detection Using a sequential CNN technique”, proceedings of 2021 IEEE 11th Annual Computing and Communication Workshop and Conference (CCWC) | 978-1-6654-1490-6/21/ ©2021 IEEE | DOI: 10.1109/CCWC51732.2021.9376030</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[5] </a:t>
            </a:r>
            <a:r>
              <a:rPr lang="en-IN" dirty="0" err="1">
                <a:solidFill>
                  <a:srgbClr val="0F0F0F"/>
                </a:solidFill>
                <a:ea typeface="+mn-lt"/>
                <a:cs typeface="+mn-lt"/>
              </a:rPr>
              <a:t>Qili</a:t>
            </a:r>
            <a:r>
              <a:rPr lang="en-IN" dirty="0">
                <a:solidFill>
                  <a:srgbClr val="0F0F0F"/>
                </a:solidFill>
                <a:ea typeface="+mn-lt"/>
                <a:cs typeface="+mn-lt"/>
              </a:rPr>
              <a:t> </a:t>
            </a:r>
            <a:r>
              <a:rPr lang="en-IN" dirty="0" err="1">
                <a:solidFill>
                  <a:srgbClr val="0F0F0F"/>
                </a:solidFill>
                <a:ea typeface="+mn-lt"/>
                <a:cs typeface="+mn-lt"/>
              </a:rPr>
              <a:t>Deng,Yong</a:t>
            </a:r>
            <a:r>
              <a:rPr lang="en-IN" dirty="0">
                <a:solidFill>
                  <a:srgbClr val="0F0F0F"/>
                </a:solidFill>
                <a:ea typeface="+mn-lt"/>
                <a:cs typeface="+mn-lt"/>
              </a:rPr>
              <a:t> </a:t>
            </a:r>
            <a:r>
              <a:rPr lang="en-IN" dirty="0" err="1">
                <a:solidFill>
                  <a:srgbClr val="0F0F0F"/>
                </a:solidFill>
                <a:ea typeface="+mn-lt"/>
                <a:cs typeface="+mn-lt"/>
              </a:rPr>
              <a:t>xu,Jinghua</a:t>
            </a:r>
            <a:r>
              <a:rPr lang="en-IN" dirty="0">
                <a:solidFill>
                  <a:srgbClr val="0F0F0F"/>
                </a:solidFill>
                <a:ea typeface="+mn-lt"/>
                <a:cs typeface="+mn-lt"/>
              </a:rPr>
              <a:t> </a:t>
            </a:r>
            <a:r>
              <a:rPr lang="en-IN" dirty="0" err="1">
                <a:solidFill>
                  <a:srgbClr val="0F0F0F"/>
                </a:solidFill>
                <a:ea typeface="+mn-lt"/>
                <a:cs typeface="+mn-lt"/>
              </a:rPr>
              <a:t>wang,Kai</a:t>
            </a:r>
            <a:r>
              <a:rPr lang="en-IN" dirty="0">
                <a:solidFill>
                  <a:srgbClr val="0F0F0F"/>
                </a:solidFill>
                <a:ea typeface="+mn-lt"/>
                <a:cs typeface="+mn-lt"/>
              </a:rPr>
              <a:t> sun” Deep Learning for Gender Recognition”, proceedings of 2015 International Conference on Computers, Communications, and Systems (ICCCS)  02-03 November 2015 | DOI  10.1109/CCOMS.2015.7562902</a:t>
            </a:r>
          </a:p>
          <a:p>
            <a:pPr marL="0" indent="0">
              <a:buNone/>
            </a:pPr>
            <a:r>
              <a:rPr lang="en-IN" sz="1500" dirty="0">
                <a:solidFill>
                  <a:srgbClr val="0F0F0F"/>
                </a:solidFill>
                <a:ea typeface="+mn-lt"/>
                <a:cs typeface="+mn-lt"/>
              </a:rPr>
              <a:t> </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GB" sz="2900" dirty="0">
                <a:solidFill>
                  <a:srgbClr val="0F0F0F"/>
                </a:solidFill>
                <a:ea typeface="+mn-lt"/>
                <a:cs typeface="+mn-lt"/>
              </a:rPr>
              <a:t>Women's safety is a critical concern in today's society, with incidents of harassment and violence being reported regularly.</a:t>
            </a:r>
          </a:p>
          <a:p>
            <a:pPr algn="just"/>
            <a:r>
              <a:rPr lang="en-GB" sz="2900" dirty="0">
                <a:solidFill>
                  <a:srgbClr val="0F0F0F"/>
                </a:solidFill>
                <a:ea typeface="+mn-lt"/>
                <a:cs typeface="+mn-lt"/>
              </a:rPr>
              <a:t>Traditional methods of ensuring safety often fall short in providing real-time assistance to women facing threatening situations.</a:t>
            </a:r>
          </a:p>
          <a:p>
            <a:pPr algn="just"/>
            <a:r>
              <a:rPr lang="en-GB" sz="2900" dirty="0">
                <a:solidFill>
                  <a:srgbClr val="0F0F0F"/>
                </a:solidFill>
                <a:ea typeface="+mn-lt"/>
                <a:cs typeface="+mn-lt"/>
              </a:rPr>
              <a:t>There's a need for an efficient system that can quickly detect the age and gender of individuals to aid in assessing potential risks and providing timely interventions.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4968" y="993058"/>
            <a:ext cx="11799519" cy="57912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latin typeface="Calibri"/>
                <a:ea typeface="+mn-lt"/>
                <a:cs typeface="+mn-lt"/>
              </a:rPr>
              <a:t>Data Collection:</a:t>
            </a:r>
          </a:p>
          <a:p>
            <a:pPr marL="629435" lvl="1" indent="-305435"/>
            <a:r>
              <a:rPr lang="en-GB" sz="1600" dirty="0">
                <a:latin typeface="Calibri"/>
                <a:ea typeface="+mn-lt"/>
                <a:cs typeface="+mn-lt"/>
              </a:rPr>
              <a:t>Gather </a:t>
            </a:r>
            <a:r>
              <a:rPr lang="en-GB" sz="1600" dirty="0" err="1">
                <a:latin typeface="Calibri"/>
                <a:ea typeface="+mn-lt"/>
                <a:cs typeface="+mn-lt"/>
              </a:rPr>
              <a:t>labeled</a:t>
            </a:r>
            <a:r>
              <a:rPr lang="en-GB" sz="1600" dirty="0">
                <a:latin typeface="Calibri"/>
                <a:ea typeface="+mn-lt"/>
                <a:cs typeface="+mn-lt"/>
              </a:rPr>
              <a:t> image datasets representing diverse genders.</a:t>
            </a:r>
          </a:p>
          <a:p>
            <a:pPr marL="629435" lvl="1" indent="-305435"/>
            <a:r>
              <a:rPr lang="en-GB" sz="1600" dirty="0">
                <a:latin typeface="Calibri"/>
                <a:ea typeface="+mn-lt"/>
                <a:cs typeface="+mn-lt"/>
              </a:rPr>
              <a:t>Utilize both existing and collected datasets for robust training.</a:t>
            </a:r>
          </a:p>
          <a:p>
            <a:pPr marL="305435" indent="-305435"/>
            <a:r>
              <a:rPr lang="en-GB" sz="1600" b="1" dirty="0">
                <a:latin typeface="Calibri"/>
                <a:ea typeface="+mn-lt"/>
                <a:cs typeface="+mn-lt"/>
              </a:rPr>
              <a:t>Data Preprocessing:</a:t>
            </a:r>
          </a:p>
          <a:p>
            <a:pPr marL="629435" lvl="1" indent="-305435"/>
            <a:r>
              <a:rPr lang="en-GB" sz="1600" dirty="0">
                <a:latin typeface="Calibri"/>
                <a:ea typeface="+mn-lt"/>
                <a:cs typeface="+mn-lt"/>
              </a:rPr>
              <a:t>Clean and standardize image data for consistency.</a:t>
            </a:r>
          </a:p>
          <a:p>
            <a:pPr marL="629435" lvl="1" indent="-305435"/>
            <a:r>
              <a:rPr lang="en-GB" sz="1600" dirty="0">
                <a:latin typeface="Calibri"/>
                <a:ea typeface="+mn-lt"/>
                <a:cs typeface="+mn-lt"/>
              </a:rPr>
              <a:t>Resize and augment images to enhance dataset variability.</a:t>
            </a:r>
          </a:p>
          <a:p>
            <a:pPr marL="305435" indent="-305435"/>
            <a:r>
              <a:rPr lang="en-GB" sz="1600" b="1" dirty="0">
                <a:latin typeface="Calibri"/>
                <a:ea typeface="+mn-lt"/>
                <a:cs typeface="+mn-lt"/>
              </a:rPr>
              <a:t>Machine Learning Algorithm:</a:t>
            </a:r>
          </a:p>
          <a:p>
            <a:pPr marL="629435" lvl="1" indent="-305435"/>
            <a:r>
              <a:rPr lang="en-GB" sz="1600" dirty="0">
                <a:latin typeface="Calibri"/>
                <a:ea typeface="+mn-lt"/>
                <a:cs typeface="+mn-lt"/>
              </a:rPr>
              <a:t>Implement CNNs for gender classification.</a:t>
            </a:r>
          </a:p>
          <a:p>
            <a:pPr marL="629435" lvl="1" indent="-305435"/>
            <a:r>
              <a:rPr lang="en-GB" sz="1600" dirty="0">
                <a:latin typeface="Calibri"/>
                <a:ea typeface="+mn-lt"/>
                <a:cs typeface="+mn-lt"/>
              </a:rPr>
              <a:t>Train models using diverse datasets, optimizing for accuracy.</a:t>
            </a:r>
          </a:p>
          <a:p>
            <a:pPr marL="305435" indent="-305435"/>
            <a:r>
              <a:rPr lang="en-GB" sz="1600" b="1" dirty="0">
                <a:latin typeface="Calibri"/>
                <a:ea typeface="+mn-lt"/>
                <a:cs typeface="+mn-lt"/>
              </a:rPr>
              <a:t>Deployment:</a:t>
            </a:r>
          </a:p>
          <a:p>
            <a:pPr marL="629435" lvl="1" indent="-305435"/>
            <a:r>
              <a:rPr lang="en-GB" sz="1600" dirty="0">
                <a:latin typeface="Calibri"/>
                <a:ea typeface="+mn-lt"/>
                <a:cs typeface="+mn-lt"/>
              </a:rPr>
              <a:t>Develop user-friendly application for real-time gender predictions.</a:t>
            </a:r>
          </a:p>
          <a:p>
            <a:pPr marL="629435" lvl="1" indent="-305435"/>
            <a:r>
              <a:rPr lang="en-GB" sz="1600" dirty="0">
                <a:latin typeface="Calibri"/>
                <a:ea typeface="+mn-lt"/>
                <a:cs typeface="+mn-lt"/>
              </a:rPr>
              <a:t>Deploy on accessible platform with scalable infrastructure.</a:t>
            </a:r>
          </a:p>
          <a:p>
            <a:pPr marL="305435" indent="-305435"/>
            <a:r>
              <a:rPr lang="en-GB" sz="1600" b="1" dirty="0">
                <a:latin typeface="Calibri"/>
                <a:ea typeface="+mn-lt"/>
                <a:cs typeface="+mn-lt"/>
              </a:rPr>
              <a:t>Evaluation:</a:t>
            </a:r>
          </a:p>
          <a:p>
            <a:pPr marL="629435" lvl="1" indent="-305435"/>
            <a:r>
              <a:rPr lang="en-GB" sz="1600" dirty="0">
                <a:latin typeface="Calibri"/>
                <a:ea typeface="+mn-lt"/>
                <a:cs typeface="+mn-lt"/>
              </a:rPr>
              <a:t>Assess model performance using accuracy metrics.</a:t>
            </a:r>
          </a:p>
          <a:p>
            <a:pPr marL="629435" lvl="1" indent="-305435"/>
            <a:r>
              <a:rPr lang="en-GB" sz="1600" dirty="0">
                <a:latin typeface="Calibri"/>
                <a:ea typeface="+mn-lt"/>
                <a:cs typeface="+mn-lt"/>
              </a:rPr>
              <a:t>Validate on varied test datasets and refine as needed</a:t>
            </a:r>
            <a:r>
              <a:rPr lang="en-GB" sz="1600" b="1" dirty="0">
                <a:latin typeface="Calibri"/>
                <a:ea typeface="+mn-lt"/>
                <a:cs typeface="+mn-lt"/>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2200" b="1" dirty="0">
                <a:solidFill>
                  <a:srgbClr val="0F0F0F"/>
                </a:solidFill>
                <a:ea typeface="+mn-lt"/>
                <a:cs typeface="+mn-lt"/>
              </a:rPr>
              <a:t>System Development Approach (Technology Used):</a:t>
            </a:r>
          </a:p>
          <a:p>
            <a:pPr marL="0" indent="0">
              <a:buNone/>
            </a:pPr>
            <a:endParaRPr lang="en-GB" sz="1800" b="1" dirty="0">
              <a:solidFill>
                <a:srgbClr val="0F0F0F"/>
              </a:solidFill>
              <a:ea typeface="+mn-lt"/>
              <a:cs typeface="+mn-lt"/>
            </a:endParaRPr>
          </a:p>
          <a:p>
            <a:pPr lvl="1" algn="just"/>
            <a:r>
              <a:rPr lang="en-GB" sz="2000" dirty="0">
                <a:solidFill>
                  <a:srgbClr val="0F0F0F"/>
                </a:solidFill>
                <a:ea typeface="+mn-lt"/>
                <a:cs typeface="+mn-lt"/>
              </a:rPr>
              <a:t>Development revolves around deep learning and Convolutional Neural Networks (CNNs).</a:t>
            </a:r>
          </a:p>
          <a:p>
            <a:pPr lvl="1" algn="just"/>
            <a:r>
              <a:rPr lang="en-GB" sz="2000" dirty="0">
                <a:solidFill>
                  <a:srgbClr val="0F0F0F"/>
                </a:solidFill>
                <a:ea typeface="+mn-lt"/>
                <a:cs typeface="+mn-lt"/>
              </a:rPr>
              <a:t>Leveraging frameworks like TensorFlow or </a:t>
            </a:r>
            <a:r>
              <a:rPr lang="en-GB" sz="2000" dirty="0" err="1">
                <a:solidFill>
                  <a:srgbClr val="0F0F0F"/>
                </a:solidFill>
                <a:ea typeface="+mn-lt"/>
                <a:cs typeface="+mn-lt"/>
              </a:rPr>
              <a:t>PyTorch</a:t>
            </a:r>
            <a:r>
              <a:rPr lang="en-GB" sz="2000" dirty="0">
                <a:solidFill>
                  <a:srgbClr val="0F0F0F"/>
                </a:solidFill>
                <a:ea typeface="+mn-lt"/>
                <a:cs typeface="+mn-lt"/>
              </a:rPr>
              <a:t> for model training and deployment.</a:t>
            </a:r>
          </a:p>
          <a:p>
            <a:pPr lvl="1" algn="just"/>
            <a:r>
              <a:rPr lang="en-GB" sz="2000" dirty="0">
                <a:solidFill>
                  <a:srgbClr val="0F0F0F"/>
                </a:solidFill>
                <a:ea typeface="+mn-lt"/>
                <a:cs typeface="+mn-lt"/>
              </a:rPr>
              <a:t>Integration of OpenCV for efficient video stream processing and analysis.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3" y="1232453"/>
            <a:ext cx="11562735" cy="5522308"/>
          </a:xfrm>
        </p:spPr>
        <p:txBody>
          <a:bodyPr>
            <a:noAutofit/>
          </a:bodyPr>
          <a:lstStyle/>
          <a:p>
            <a:pPr marL="305435" indent="-305435"/>
            <a:r>
              <a:rPr lang="en-GB" sz="1200" b="1" dirty="0">
                <a:ea typeface="+mn-lt"/>
                <a:cs typeface="+mn-lt"/>
              </a:rPr>
              <a:t>Algorithm Selection:</a:t>
            </a:r>
          </a:p>
          <a:p>
            <a:pPr marL="629435" lvl="1" indent="-305435" algn="just"/>
            <a:r>
              <a:rPr lang="en-GB" sz="1200" dirty="0">
                <a:ea typeface="+mn-lt"/>
                <a:cs typeface="+mn-lt"/>
              </a:rPr>
              <a:t>Overview: The chosen algorithm for age and gender detection is Convolutional Neural Networks (CNNs), a deep learning architecture widely used for image classification tasks.</a:t>
            </a:r>
          </a:p>
          <a:p>
            <a:pPr marL="629435" lvl="1" indent="-305435" algn="just"/>
            <a:r>
              <a:rPr lang="en-GB" sz="1200" dirty="0">
                <a:ea typeface="+mn-lt"/>
                <a:cs typeface="+mn-lt"/>
              </a:rPr>
              <a:t>Justification: CNNs are well-suited for image analysis tasks due to their ability to automatically learn relevant features from raw pixel data. Given the complexity and variability in facial features related to age and gender, CNNs are capable of capturing intricate patterns necessary for accurate classification.</a:t>
            </a:r>
          </a:p>
          <a:p>
            <a:pPr marL="305435" indent="-305435" algn="just"/>
            <a:r>
              <a:rPr lang="en-GB" sz="1200" b="1" dirty="0">
                <a:ea typeface="+mn-lt"/>
                <a:cs typeface="+mn-lt"/>
              </a:rPr>
              <a:t>Data Input:</a:t>
            </a:r>
          </a:p>
          <a:p>
            <a:pPr marL="629435" lvl="1" indent="-305435" algn="just"/>
            <a:r>
              <a:rPr lang="en-GB" sz="1200" dirty="0">
                <a:ea typeface="+mn-lt"/>
                <a:cs typeface="+mn-lt"/>
              </a:rPr>
              <a:t>Input Features: The algorithm takes as input images containing faces, extracted from various sources including images captured via cameras or video feeds.</a:t>
            </a:r>
          </a:p>
          <a:p>
            <a:pPr marL="629435" lvl="1" indent="-305435" algn="just"/>
            <a:r>
              <a:rPr lang="en-GB" sz="1200" dirty="0">
                <a:ea typeface="+mn-lt"/>
                <a:cs typeface="+mn-lt"/>
              </a:rPr>
              <a:t>Additional Factors: Features such as facial expressions, lighting conditions, and pose may also influence age and gender predictions and are considered during image preprocessing.</a:t>
            </a:r>
          </a:p>
          <a:p>
            <a:pPr marL="305435" indent="-305435" algn="just"/>
            <a:r>
              <a:rPr lang="en-GB" sz="1200" b="1" dirty="0">
                <a:ea typeface="+mn-lt"/>
                <a:cs typeface="+mn-lt"/>
              </a:rPr>
              <a:t>Training Process:</a:t>
            </a:r>
            <a:endParaRPr lang="en-GB" sz="1200" dirty="0">
              <a:ea typeface="+mn-lt"/>
              <a:cs typeface="+mn-lt"/>
            </a:endParaRPr>
          </a:p>
          <a:p>
            <a:pPr marL="629435" lvl="1" indent="-305435" algn="just"/>
            <a:r>
              <a:rPr lang="en-GB" sz="1200" dirty="0">
                <a:ea typeface="+mn-lt"/>
                <a:cs typeface="+mn-lt"/>
              </a:rPr>
              <a:t>Data Preparation: Collected image datasets are </a:t>
            </a:r>
            <a:r>
              <a:rPr lang="en-GB" sz="1200" dirty="0" err="1">
                <a:ea typeface="+mn-lt"/>
                <a:cs typeface="+mn-lt"/>
              </a:rPr>
              <a:t>preprocessed</a:t>
            </a:r>
            <a:r>
              <a:rPr lang="en-GB" sz="1200" dirty="0">
                <a:ea typeface="+mn-lt"/>
                <a:cs typeface="+mn-lt"/>
              </a:rPr>
              <a:t> to standardize sizes and enhance quality. Data augmentation techniques may be employed to increase dataset variability.</a:t>
            </a:r>
          </a:p>
          <a:p>
            <a:pPr marL="629435" lvl="1" indent="-305435" algn="just"/>
            <a:r>
              <a:rPr lang="en-GB" sz="1200" dirty="0">
                <a:ea typeface="+mn-lt"/>
                <a:cs typeface="+mn-lt"/>
              </a:rPr>
              <a:t>Training Methodology: CNNs are trained using </a:t>
            </a:r>
            <a:r>
              <a:rPr lang="en-GB" sz="1200" dirty="0" err="1">
                <a:ea typeface="+mn-lt"/>
                <a:cs typeface="+mn-lt"/>
              </a:rPr>
              <a:t>labeled</a:t>
            </a:r>
            <a:r>
              <a:rPr lang="en-GB" sz="1200" dirty="0">
                <a:ea typeface="+mn-lt"/>
                <a:cs typeface="+mn-lt"/>
              </a:rPr>
              <a:t> image datasets, where images are </a:t>
            </a:r>
            <a:r>
              <a:rPr lang="en-GB" sz="1200" dirty="0" err="1">
                <a:ea typeface="+mn-lt"/>
                <a:cs typeface="+mn-lt"/>
              </a:rPr>
              <a:t>labeled</a:t>
            </a:r>
            <a:r>
              <a:rPr lang="en-GB" sz="1200" dirty="0">
                <a:ea typeface="+mn-lt"/>
                <a:cs typeface="+mn-lt"/>
              </a:rPr>
              <a:t> with corresponding age and gender categories. The model is optimized using techniques such as stochastic gradient descent (SGD) with backpropagation.</a:t>
            </a:r>
          </a:p>
          <a:p>
            <a:pPr marL="629435" lvl="1" indent="-305435" algn="just"/>
            <a:r>
              <a:rPr lang="en-GB" sz="1200" dirty="0">
                <a:ea typeface="+mn-lt"/>
                <a:cs typeface="+mn-lt"/>
              </a:rPr>
              <a:t>Considerations: Techniques like transfer learning may be utilized, where pre-trained CNN models (e.g., VGG, </a:t>
            </a:r>
            <a:r>
              <a:rPr lang="en-GB" sz="1200" dirty="0" err="1">
                <a:ea typeface="+mn-lt"/>
                <a:cs typeface="+mn-lt"/>
              </a:rPr>
              <a:t>ResNet</a:t>
            </a:r>
            <a:r>
              <a:rPr lang="en-GB" sz="1200" dirty="0">
                <a:ea typeface="+mn-lt"/>
                <a:cs typeface="+mn-lt"/>
              </a:rPr>
              <a:t>) are fine-tuned on the specific age and gender classification task. Cross-validation may be employed to assess model performance and prevent overfitting.</a:t>
            </a:r>
          </a:p>
          <a:p>
            <a:pPr marL="305435" indent="-305435" algn="just"/>
            <a:r>
              <a:rPr lang="en-GB" sz="1200" b="1" dirty="0">
                <a:ea typeface="+mn-lt"/>
                <a:cs typeface="+mn-lt"/>
              </a:rPr>
              <a:t>Prediction Process:</a:t>
            </a:r>
          </a:p>
          <a:p>
            <a:pPr marL="629435" lvl="1" indent="-305435" algn="just"/>
            <a:r>
              <a:rPr lang="en-GB" sz="1200" dirty="0">
                <a:ea typeface="+mn-lt"/>
                <a:cs typeface="+mn-lt"/>
              </a:rPr>
              <a:t>Real-time Inference: During the prediction phase, the trained CNN model </a:t>
            </a:r>
            <a:r>
              <a:rPr lang="en-GB" sz="1200" dirty="0" err="1">
                <a:ea typeface="+mn-lt"/>
                <a:cs typeface="+mn-lt"/>
              </a:rPr>
              <a:t>analyzes</a:t>
            </a:r>
            <a:r>
              <a:rPr lang="en-GB" sz="1200" dirty="0">
                <a:ea typeface="+mn-lt"/>
                <a:cs typeface="+mn-lt"/>
              </a:rPr>
              <a:t> input images to predict the age and gender of individuals depicted in the images.</a:t>
            </a:r>
          </a:p>
          <a:p>
            <a:pPr marL="629435" lvl="1" indent="-305435" algn="just"/>
            <a:r>
              <a:rPr lang="en-GB" sz="1200" dirty="0">
                <a:ea typeface="+mn-lt"/>
                <a:cs typeface="+mn-lt"/>
              </a:rPr>
              <a:t>Model Output: The algorithm outputs predicted age and gender labels, providing real-time insights into demographic characteristics.</a:t>
            </a:r>
          </a:p>
          <a:p>
            <a:pPr marL="629435" lvl="1" indent="-305435" algn="just"/>
            <a:r>
              <a:rPr lang="en-GB" sz="1200" dirty="0">
                <a:ea typeface="+mn-lt"/>
                <a:cs typeface="+mn-lt"/>
              </a:rPr>
              <a:t>Considerations: The prediction process may consider factors such as varying lighting conditions, facial expressions, and occlusions to improve accuracy in real-world scenarios.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C451A05-0E2B-9DAA-8441-140CEE84F5EE}"/>
              </a:ext>
            </a:extLst>
          </p:cNvPr>
          <p:cNvPicPr>
            <a:picLocks noGrp="1" noChangeAspect="1"/>
          </p:cNvPicPr>
          <p:nvPr>
            <p:ph idx="1"/>
          </p:nvPr>
        </p:nvPicPr>
        <p:blipFill>
          <a:blip r:embed="rId2"/>
          <a:stretch>
            <a:fillRect/>
          </a:stretch>
        </p:blipFill>
        <p:spPr>
          <a:xfrm>
            <a:off x="2518149" y="1342841"/>
            <a:ext cx="6016253" cy="4813003"/>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500" dirty="0">
                <a:solidFill>
                  <a:srgbClr val="0F0F0F"/>
                </a:solidFill>
                <a:ea typeface="+mn-lt"/>
                <a:cs typeface="+mn-lt"/>
              </a:rPr>
              <a:t>Our project presents a novel approach to addressing the issue of women's safety through real-time age and gender detection.</a:t>
            </a:r>
          </a:p>
          <a:p>
            <a:pPr marL="305435" indent="-305435"/>
            <a:r>
              <a:rPr lang="en-GB" sz="2500" dirty="0">
                <a:solidFill>
                  <a:srgbClr val="0F0F0F"/>
                </a:solidFill>
                <a:ea typeface="+mn-lt"/>
                <a:cs typeface="+mn-lt"/>
              </a:rPr>
              <a:t>By leveraging state-of-the-art technologies, we've developed a system that can assist in risk assessment and emergency response, potentially saving lives.</a:t>
            </a:r>
          </a:p>
          <a:p>
            <a:pPr marL="305435" indent="-305435"/>
            <a:r>
              <a:rPr lang="en-GB" sz="2500" dirty="0">
                <a:solidFill>
                  <a:srgbClr val="0F0F0F"/>
                </a:solidFill>
                <a:ea typeface="+mn-lt"/>
                <a:cs typeface="+mn-lt"/>
              </a:rPr>
              <a:t>The successful implementation and testing of the system validate its effectiveness in enhancing women's safety in public spaces.</a:t>
            </a:r>
            <a:endParaRPr lang="en-IN" sz="25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500" dirty="0"/>
              <a:t>Future enhancements could include integrating additional features such as emotion recognition or identifying suspicious </a:t>
            </a:r>
            <a:r>
              <a:rPr lang="en-GB" sz="2500" dirty="0" err="1"/>
              <a:t>behavior</a:t>
            </a:r>
            <a:r>
              <a:rPr lang="en-GB" sz="2500" dirty="0"/>
              <a:t> patterns.</a:t>
            </a:r>
          </a:p>
          <a:p>
            <a:r>
              <a:rPr lang="en-GB" sz="2500" dirty="0"/>
              <a:t>Expanding the deployment of the system across various public areas and partnering with law enforcement agencies to improve response times.</a:t>
            </a:r>
          </a:p>
          <a:p>
            <a:r>
              <a:rPr lang="en-GB" sz="2500" dirty="0"/>
              <a:t>Continuous refinement of the algorithms and models to further improve accuracy and robustness in diverse environments.</a:t>
            </a:r>
            <a:endParaRPr lang="en-US" sz="25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931</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AGE GENDER 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SRIVISHWA P</cp:lastModifiedBy>
  <cp:revision>24</cp:revision>
  <dcterms:created xsi:type="dcterms:W3CDTF">2021-05-26T16:50:10Z</dcterms:created>
  <dcterms:modified xsi:type="dcterms:W3CDTF">2024-04-04T19:04:23Z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