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237D0-3346-6A37-DC3E-BB61A41848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64627F-11E2-00CB-EE7C-29D77F3FC3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DB9258-D364-BD0B-B3FD-730A04FA6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7CBD5-7F4E-4210-A1F4-E4D57401DABA}" type="datetimeFigureOut">
              <a:rPr lang="en-IN" smtClean="0"/>
              <a:t>25-05-2025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BEE19A-1259-7A0F-07E6-40372045C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A781B3-7475-B2F4-27A3-B2220570E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549B8-05C8-4555-8AC1-9E83E5C0AB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803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6605F-A9D1-7764-F397-242DDDE03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A4E1B5-DF6C-00B3-7850-E3E906261F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A261A-A6FC-9859-D717-A114DD39F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7CBD5-7F4E-4210-A1F4-E4D57401DABA}" type="datetimeFigureOut">
              <a:rPr lang="en-IN" smtClean="0"/>
              <a:t>25-05-2025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72141-43F6-1D9C-8031-696080180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7E033B-BC0D-23DB-0AD7-849CDB372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549B8-05C8-4555-8AC1-9E83E5C0AB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9201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54F86E-32BE-D6DB-E323-BA693AEEB1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9023E0-2916-E3EF-957C-538A181F27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BB2DA5-331A-9B27-73E5-E6EB66635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7CBD5-7F4E-4210-A1F4-E4D57401DABA}" type="datetimeFigureOut">
              <a:rPr lang="en-IN" smtClean="0"/>
              <a:t>25-05-2025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2A8D10-441B-B8B9-2DFB-3DCFA708F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02DCD0-BF19-6082-0901-3C1371DB2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549B8-05C8-4555-8AC1-9E83E5C0AB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4657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4ED3D-6661-0494-3791-587E5D810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AA4CD-89FC-F052-B0DE-4C15754F4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FE58DE-27A5-C786-843B-987F87D3A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7CBD5-7F4E-4210-A1F4-E4D57401DABA}" type="datetimeFigureOut">
              <a:rPr lang="en-IN" smtClean="0"/>
              <a:t>25-05-2025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A930F0-CDB2-1E20-111F-EE5A77DA3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A6C7C2-4AFA-DEFD-4697-9D79F7678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549B8-05C8-4555-8AC1-9E83E5C0AB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1971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EDB38-CFAC-15D5-4B76-399159FF7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9F23E3-1F45-2BE7-C496-47BE59E473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911650-70B1-8404-A233-3431F0C49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7CBD5-7F4E-4210-A1F4-E4D57401DABA}" type="datetimeFigureOut">
              <a:rPr lang="en-IN" smtClean="0"/>
              <a:t>25-05-2025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30EA26-44FE-EEB6-83FD-B56D9AFA3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2108DB-EE7F-B312-185A-248D1BEE9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549B8-05C8-4555-8AC1-9E83E5C0AB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2862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95E50-C203-FC16-8ACF-772379CC1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9B654-39D2-CE27-E76D-C187095119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7DE1B3-BC1F-E9C1-2A47-D2720C5130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42297C-E33D-66DF-76AF-E02821360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7CBD5-7F4E-4210-A1F4-E4D57401DABA}" type="datetimeFigureOut">
              <a:rPr lang="en-IN" smtClean="0"/>
              <a:t>25-05-2025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92A57C-C171-5CDC-F3B9-56179CD9C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5D6C6A-32F4-A1F1-F02B-C77F85CEB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549B8-05C8-4555-8AC1-9E83E5C0AB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0542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A2287-85EF-F85F-00F7-34D6259F0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C7FA71-F0DB-C6FE-F786-76E8F46FBD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15E2D9-527E-DF50-B90D-AA388D02DD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C8F8B5-81E1-A452-5F19-DDDDD71BF5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9D0EBD-93B3-33D5-C5A1-A5F9ACFF68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18FCD8-0AF6-BC5E-CB82-8AD08DE6D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7CBD5-7F4E-4210-A1F4-E4D57401DABA}" type="datetimeFigureOut">
              <a:rPr lang="en-IN" smtClean="0"/>
              <a:t>25-05-2025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B985FE-5BB9-A7BE-E6B5-E1790286B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F72E60-1641-3D4B-2C63-807DABECA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549B8-05C8-4555-8AC1-9E83E5C0AB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8023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EBD04-955B-C893-DA99-F9063B9C2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A7B422-4BEF-F3E9-7AA2-C3BF80378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7CBD5-7F4E-4210-A1F4-E4D57401DABA}" type="datetimeFigureOut">
              <a:rPr lang="en-IN" smtClean="0"/>
              <a:t>25-05-2025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325E40-C3C4-12D1-71C9-55B6F924F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0AFA08-083D-73AC-DFDC-EB7561F4D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549B8-05C8-4555-8AC1-9E83E5C0AB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9809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1A3CB2-6262-4795-E9BB-D04B69979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7CBD5-7F4E-4210-A1F4-E4D57401DABA}" type="datetimeFigureOut">
              <a:rPr lang="en-IN" smtClean="0"/>
              <a:t>25-05-2025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BBBAA0-E21D-75D3-0C0D-B4B2A0728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CF14CE-BC68-8762-8D90-7C55D63BB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549B8-05C8-4555-8AC1-9E83E5C0AB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5262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C0830-3BF9-C47E-D08F-5C7583A0F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AC4A7-355B-F55D-B6AE-5FF51C9F3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B23F26-357C-435F-DE14-EECDCBC689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5511AE-162A-9F95-6FA4-80B52F163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7CBD5-7F4E-4210-A1F4-E4D57401DABA}" type="datetimeFigureOut">
              <a:rPr lang="en-IN" smtClean="0"/>
              <a:t>25-05-2025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9C9C6F-DD7D-5327-74CC-5A9EA3501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1D9221-DD0C-54E5-5BC0-4DECEBD27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549B8-05C8-4555-8AC1-9E83E5C0AB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5761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081BD-C202-4D99-FAD8-72E583B96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60EEE7-B882-85EB-70CD-FF92382022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FEFB67-A62C-9CC2-5EC8-4311955E6D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762AA4-9BBD-7B2D-AC95-5EE8E6007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7CBD5-7F4E-4210-A1F4-E4D57401DABA}" type="datetimeFigureOut">
              <a:rPr lang="en-IN" smtClean="0"/>
              <a:t>25-05-2025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FE4003-7421-6113-0F42-9D2A14D20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522917-2559-AB08-D0AB-7104C56FE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549B8-05C8-4555-8AC1-9E83E5C0AB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6054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53EE2F-397F-0284-FEB7-050AAB8BB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A6E529-CCCF-097A-E115-87C9D92E4E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C7B9E-D950-0427-94B4-7D8387235A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C7CBD5-7F4E-4210-A1F4-E4D57401DABA}" type="datetimeFigureOut">
              <a:rPr lang="en-IN" smtClean="0"/>
              <a:t>25-05-2025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7DF0B7-A173-0158-6939-888EA2B7E6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F6B455-B723-AC52-8A17-9A70CFAEE7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4549B8-05C8-4555-8AC1-9E83E5C0AB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8527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CF5FC-F8B8-9559-AF83-2E888543CF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Complexity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8B77F6-AB63-0070-B145-A8B9933F7E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~ SRI YAMUNA DEVI</a:t>
            </a:r>
          </a:p>
        </p:txBody>
      </p:sp>
    </p:spTree>
    <p:extLst>
      <p:ext uri="{BB962C8B-B14F-4D97-AF65-F5344CB8AC3E}">
        <p14:creationId xmlns:p14="http://schemas.microsoft.com/office/powerpoint/2010/main" val="6221816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D975C-D460-6491-1766-77E12B748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Circular singly linked list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F3FB9481-A140-D736-2FAC-6D893899D7A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8537" y="2405856"/>
            <a:ext cx="5114925" cy="3190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7768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2337D-D645-FD7B-2889-5C6E2CC5F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Circular doubly linked list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D8E0EA35-C6F8-CF30-8CA7-8143E039BBD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0646" y="2326227"/>
            <a:ext cx="7487566" cy="2008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3435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82372-0499-D23F-DE0C-56A313284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Time Complexity</a:t>
            </a:r>
            <a:br>
              <a:rPr lang="en-IN" sz="4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B3DC5-8DB7-60AE-49B2-EBB02E41D6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184" y="1253331"/>
            <a:ext cx="10515600" cy="4351338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Time complexity measures how the runtime of an algorithm increases as the input size grows. It is expressed using 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Big-O notation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(e.g., </a:t>
            </a:r>
            <a:r>
              <a:rPr lang="en-IN" sz="1800" kern="100" dirty="0"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𝑂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IN" sz="1800" kern="100" dirty="0"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𝑛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IN" sz="18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IN" sz="18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), </a:t>
            </a:r>
            <a:r>
              <a:rPr lang="en-IN" sz="1800" kern="100" dirty="0"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𝑂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IN" sz="1800" kern="100" dirty="0"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𝑛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2)</a:t>
            </a:r>
            <a:r>
              <a:rPr lang="en-IN" sz="18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IN" sz="18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2)).</a:t>
            </a:r>
          </a:p>
          <a:p>
            <a:endParaRPr lang="en-IN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4A70BED-EE6E-4521-24DA-F1EF04F6D1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9271077"/>
              </p:ext>
            </p:extLst>
          </p:nvPr>
        </p:nvGraphicFramePr>
        <p:xfrm>
          <a:off x="838200" y="2553494"/>
          <a:ext cx="10515600" cy="326948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96510">
                  <a:extLst>
                    <a:ext uri="{9D8B030D-6E8A-4147-A177-3AD203B41FA5}">
                      <a16:colId xmlns:a16="http://schemas.microsoft.com/office/drawing/2014/main" val="3427764599"/>
                    </a:ext>
                  </a:extLst>
                </a:gridCol>
                <a:gridCol w="4109545">
                  <a:extLst>
                    <a:ext uri="{9D8B030D-6E8A-4147-A177-3AD203B41FA5}">
                      <a16:colId xmlns:a16="http://schemas.microsoft.com/office/drawing/2014/main" val="1181895443"/>
                    </a:ext>
                  </a:extLst>
                </a:gridCol>
                <a:gridCol w="4109545">
                  <a:extLst>
                    <a:ext uri="{9D8B030D-6E8A-4147-A177-3AD203B41FA5}">
                      <a16:colId xmlns:a16="http://schemas.microsoft.com/office/drawing/2014/main" val="3728227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400" kern="100" dirty="0">
                          <a:effectLst/>
                        </a:rPr>
                        <a:t>Complexity</a:t>
                      </a:r>
                      <a:endParaRPr lang="en-IN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95250" marT="95250" marB="952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400" kern="100" dirty="0">
                          <a:effectLst/>
                        </a:rPr>
                        <a:t>Name</a:t>
                      </a:r>
                      <a:endParaRPr lang="en-IN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400" kern="100">
                          <a:effectLst/>
                        </a:rPr>
                        <a:t>Example</a:t>
                      </a:r>
                      <a:endParaRPr lang="en-IN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58552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400" kern="100" dirty="0">
                          <a:effectLst/>
                        </a:rPr>
                        <a:t>𝑂(1)</a:t>
                      </a:r>
                      <a:endParaRPr lang="en-IN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95250" marT="95250" marB="952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400" kern="100">
                          <a:effectLst/>
                        </a:rPr>
                        <a:t>Constant Time</a:t>
                      </a:r>
                      <a:endParaRPr lang="en-IN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400" kern="100">
                          <a:effectLst/>
                        </a:rPr>
                        <a:t>Accessing an array element</a:t>
                      </a:r>
                      <a:endParaRPr lang="en-IN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14250138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400" kern="100" dirty="0">
                          <a:effectLst/>
                        </a:rPr>
                        <a:t>𝑂(log⁡𝑛)</a:t>
                      </a:r>
                      <a:endParaRPr lang="en-IN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95250" marT="95250" marB="952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400" kern="100">
                          <a:effectLst/>
                        </a:rPr>
                        <a:t>Logarithmic</a:t>
                      </a:r>
                      <a:endParaRPr lang="en-IN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400" kern="100">
                          <a:effectLst/>
                        </a:rPr>
                        <a:t>Binary search</a:t>
                      </a:r>
                      <a:endParaRPr lang="en-IN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19261038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400" kern="100" dirty="0">
                          <a:effectLst/>
                        </a:rPr>
                        <a:t>𝑂(𝑛)</a:t>
                      </a:r>
                      <a:endParaRPr lang="en-IN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95250" marT="95250" marB="952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400" kern="100">
                          <a:effectLst/>
                        </a:rPr>
                        <a:t>Linear</a:t>
                      </a:r>
                      <a:endParaRPr lang="en-IN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400" kern="100">
                          <a:effectLst/>
                        </a:rPr>
                        <a:t>Looping through an array</a:t>
                      </a:r>
                      <a:endParaRPr lang="en-IN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9601082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400" kern="100" dirty="0">
                          <a:effectLst/>
                        </a:rPr>
                        <a:t>𝑂(𝑛log⁡𝑛)</a:t>
                      </a:r>
                      <a:endParaRPr lang="en-IN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95250" marT="95250" marB="952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400" kern="100">
                          <a:effectLst/>
                        </a:rPr>
                        <a:t>Linearithmic</a:t>
                      </a:r>
                      <a:endParaRPr lang="en-IN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400" kern="100">
                          <a:effectLst/>
                        </a:rPr>
                        <a:t>Merge sort, Quick sort</a:t>
                      </a:r>
                      <a:endParaRPr lang="en-IN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26650312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400" kern="100" dirty="0">
                          <a:effectLst/>
                        </a:rPr>
                        <a:t>𝑂(𝑛2)</a:t>
                      </a:r>
                      <a:endParaRPr lang="en-IN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95250" marT="95250" marB="952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400" kern="100">
                          <a:effectLst/>
                        </a:rPr>
                        <a:t>Quadratic</a:t>
                      </a:r>
                      <a:endParaRPr lang="en-IN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400" kern="100">
                          <a:effectLst/>
                        </a:rPr>
                        <a:t>Bubble sort, Nested loops</a:t>
                      </a:r>
                      <a:endParaRPr lang="en-IN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42665566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400" kern="100" dirty="0">
                          <a:effectLst/>
                        </a:rPr>
                        <a:t>𝑂(2𝑛)</a:t>
                      </a:r>
                      <a:endParaRPr lang="en-IN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95250" marT="95250" marB="952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400" kern="100">
                          <a:effectLst/>
                        </a:rPr>
                        <a:t>Exponential</a:t>
                      </a:r>
                      <a:endParaRPr lang="en-IN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400" kern="100">
                          <a:effectLst/>
                        </a:rPr>
                        <a:t>Recursive Fibonacci (naive)</a:t>
                      </a:r>
                      <a:endParaRPr lang="en-IN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19187528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400" kern="100" dirty="0">
                          <a:effectLst/>
                        </a:rPr>
                        <a:t>𝑂(𝑛!)</a:t>
                      </a:r>
                      <a:endParaRPr lang="en-IN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95250" marT="95250" marB="952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400" kern="100">
                          <a:effectLst/>
                        </a:rPr>
                        <a:t>Factorial</a:t>
                      </a:r>
                      <a:endParaRPr lang="en-IN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400" kern="100" dirty="0">
                          <a:effectLst/>
                        </a:rPr>
                        <a:t>Permutations of a list</a:t>
                      </a:r>
                      <a:endParaRPr lang="en-IN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4156326581"/>
                  </a:ext>
                </a:extLst>
              </a:tr>
            </a:tbl>
          </a:graphicData>
        </a:graphic>
      </p:graphicFrame>
      <p:sp>
        <p:nvSpPr>
          <p:cNvPr id="7" name="Rectangle 2">
            <a:extLst>
              <a:ext uri="{FF2B5EF4-FFF2-40B4-BE49-F238E27FC236}">
                <a16:creationId xmlns:a16="http://schemas.microsoft.com/office/drawing/2014/main" id="{128FBAC1-0DEA-7885-6B08-7779DC9C14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168318"/>
            <a:ext cx="1064361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Common Time Complexities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32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8372B-E449-D9AE-225A-8C0799480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Space Complexity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DF074-1D19-B40F-7E86-C95246F70A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Space complexity measures the 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extra memory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an algorithm uses relative to input size. It also uses Big-O notation.</a:t>
            </a:r>
          </a:p>
          <a:p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26F95BD-AD07-4CF0-EB47-F6D8A4A855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0537157"/>
              </p:ext>
            </p:extLst>
          </p:nvPr>
        </p:nvGraphicFramePr>
        <p:xfrm>
          <a:off x="838200" y="3277394"/>
          <a:ext cx="10515600" cy="163474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96510">
                  <a:extLst>
                    <a:ext uri="{9D8B030D-6E8A-4147-A177-3AD203B41FA5}">
                      <a16:colId xmlns:a16="http://schemas.microsoft.com/office/drawing/2014/main" val="1413343674"/>
                    </a:ext>
                  </a:extLst>
                </a:gridCol>
                <a:gridCol w="4109545">
                  <a:extLst>
                    <a:ext uri="{9D8B030D-6E8A-4147-A177-3AD203B41FA5}">
                      <a16:colId xmlns:a16="http://schemas.microsoft.com/office/drawing/2014/main" val="246152683"/>
                    </a:ext>
                  </a:extLst>
                </a:gridCol>
                <a:gridCol w="4109545">
                  <a:extLst>
                    <a:ext uri="{9D8B030D-6E8A-4147-A177-3AD203B41FA5}">
                      <a16:colId xmlns:a16="http://schemas.microsoft.com/office/drawing/2014/main" val="41404659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400" kern="100">
                          <a:effectLst/>
                        </a:rPr>
                        <a:t>Complexity</a:t>
                      </a:r>
                      <a:endParaRPr lang="en-IN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95250" marT="95250" marB="952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400" kern="100">
                          <a:effectLst/>
                        </a:rPr>
                        <a:t>Name</a:t>
                      </a:r>
                      <a:endParaRPr lang="en-IN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400" kern="100">
                          <a:effectLst/>
                        </a:rPr>
                        <a:t>Example</a:t>
                      </a:r>
                      <a:endParaRPr lang="en-IN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32217766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400" kern="100" dirty="0">
                          <a:effectLst/>
                        </a:rPr>
                        <a:t>𝑂(1)</a:t>
                      </a:r>
                      <a:endParaRPr lang="en-IN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95250" marT="95250" marB="952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400" kern="100">
                          <a:effectLst/>
                        </a:rPr>
                        <a:t>Constant</a:t>
                      </a:r>
                      <a:endParaRPr lang="en-IN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400" kern="100">
                          <a:effectLst/>
                        </a:rPr>
                        <a:t>Swapping two variables</a:t>
                      </a:r>
                      <a:endParaRPr lang="en-IN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28616529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400" kern="100" dirty="0">
                          <a:effectLst/>
                        </a:rPr>
                        <a:t>𝑂(𝑛)</a:t>
                      </a:r>
                      <a:endParaRPr lang="en-IN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95250" marT="95250" marB="952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400" kern="100">
                          <a:effectLst/>
                        </a:rPr>
                        <a:t>Linear</a:t>
                      </a:r>
                      <a:endParaRPr lang="en-IN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400" kern="100">
                          <a:effectLst/>
                        </a:rPr>
                        <a:t>Storing an array of size n</a:t>
                      </a:r>
                      <a:endParaRPr lang="en-IN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39604189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400" kern="100" dirty="0">
                          <a:effectLst/>
                        </a:rPr>
                        <a:t>𝑂(𝑛2)</a:t>
                      </a:r>
                      <a:endParaRPr lang="en-IN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95250" marT="95250" marB="952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400" kern="100">
                          <a:effectLst/>
                        </a:rPr>
                        <a:t>Quadratic</a:t>
                      </a:r>
                      <a:endParaRPr lang="en-IN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400" kern="100" dirty="0">
                          <a:effectLst/>
                        </a:rPr>
                        <a:t>2D matrix</a:t>
                      </a:r>
                      <a:endParaRPr lang="en-IN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1545360076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83F344F9-ABD0-083A-B697-25EE6D093C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192" y="2744580"/>
            <a:ext cx="264527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Common Space Complexities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5084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5A400-34A8-1C60-81EE-E8F6E6196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Key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EF4A62-3FC8-CDB0-109C-ED381B5C8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Time Complexity: How fast an algorithm runs.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Space Complexity: How much extra memory it uses.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Big-O Notation: Describes worst-case growth rate.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389782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C03A9-24F6-D532-863F-C09C1BA7D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Ω (Omega) and Θ (Theta) Notations Explained</a:t>
            </a:r>
            <a:endParaRPr lang="en-IN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06BDB8-9D83-AB74-284C-9C212C008D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7848" y="1779905"/>
            <a:ext cx="10515600" cy="4351338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 Ω (Omega) Notation: Lower Bound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When to Use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describe the </a:t>
            </a: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best-case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scenario of an algorithm.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Example:</a:t>
            </a:r>
          </a:p>
          <a:p>
            <a:pPr marL="1143000" lvl="2" indent="-2286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Linear Search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1600200" lvl="3" indent="-2286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828800" algn="l"/>
              </a:tabLs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Best case: Target is the first element → Ω(1)Ω(1).</a:t>
            </a:r>
          </a:p>
          <a:p>
            <a:pPr marL="1600200" lvl="3" indent="-2286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828800" algn="l"/>
              </a:tabLs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Worst case: Target is last → </a:t>
            </a:r>
            <a:r>
              <a:rPr lang="en-IN" sz="1400" kern="100" dirty="0"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𝑂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IN" sz="1400" kern="100" dirty="0"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𝑛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IN" sz="14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IN" sz="14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</a:p>
          <a:p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FCA642-972F-0C26-364B-5DBB36C49CA2}"/>
              </a:ext>
            </a:extLst>
          </p:cNvPr>
          <p:cNvSpPr txBox="1"/>
          <p:nvPr/>
        </p:nvSpPr>
        <p:spPr>
          <a:xfrm>
            <a:off x="6096000" y="1779905"/>
            <a:ext cx="5513832" cy="2921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Θ (Theta) Notation: Tight Bound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When to Use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When an algorithm’s </a:t>
            </a: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best and worst cases are identical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Example:</a:t>
            </a:r>
          </a:p>
          <a:p>
            <a:pPr marL="1143000" lvl="2" indent="-2286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Merge Sort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Always Θ(</a:t>
            </a:r>
            <a:r>
              <a:rPr lang="en-IN" sz="1400" kern="100" dirty="0"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𝑛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log</a:t>
            </a:r>
            <a:r>
              <a:rPr lang="en-IN" sz="1400" kern="100" dirty="0"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⁡𝑛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)Θ(</a:t>
            </a:r>
            <a:r>
              <a:rPr lang="en-IN" sz="1400" i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IN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log</a:t>
            </a:r>
            <a:r>
              <a:rPr lang="en-IN" sz="1400" i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 (split + merge steps are fixed).</a:t>
            </a:r>
          </a:p>
          <a:p>
            <a:pPr marL="1143000" lvl="2" indent="-2286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n-IN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Binary Search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Always Θ(log</a:t>
            </a:r>
            <a:r>
              <a:rPr lang="en-IN" sz="1400" kern="100" dirty="0">
                <a:effectLst/>
                <a:latin typeface="Cambria Math" panose="02040503050406030204" pitchFamily="18" charset="0"/>
                <a:ea typeface="Calibri" panose="020F0502020204030204" pitchFamily="34" charset="0"/>
                <a:cs typeface="Cambria Math" panose="02040503050406030204" pitchFamily="18" charset="0"/>
              </a:rPr>
              <a:t>⁡𝑛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)Θ(</a:t>
            </a:r>
            <a:r>
              <a:rPr lang="en-IN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log</a:t>
            </a:r>
            <a:r>
              <a:rPr lang="en-IN" sz="1400" i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IN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 (halving is consistent).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975918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0AE16-4EA7-7F69-95C7-2E7E9AA14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Comparison with Big-O</a:t>
            </a:r>
            <a:endParaRPr lang="en-IN" sz="6000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AD4EE74-C51A-853A-1FB0-8149AC9A94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4866863"/>
              </p:ext>
            </p:extLst>
          </p:nvPr>
        </p:nvGraphicFramePr>
        <p:xfrm>
          <a:off x="1021080" y="1814354"/>
          <a:ext cx="8150352" cy="194382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79962">
                  <a:extLst>
                    <a:ext uri="{9D8B030D-6E8A-4147-A177-3AD203B41FA5}">
                      <a16:colId xmlns:a16="http://schemas.microsoft.com/office/drawing/2014/main" val="284677585"/>
                    </a:ext>
                  </a:extLst>
                </a:gridCol>
                <a:gridCol w="3185195">
                  <a:extLst>
                    <a:ext uri="{9D8B030D-6E8A-4147-A177-3AD203B41FA5}">
                      <a16:colId xmlns:a16="http://schemas.microsoft.com/office/drawing/2014/main" val="1222196129"/>
                    </a:ext>
                  </a:extLst>
                </a:gridCol>
                <a:gridCol w="3185195">
                  <a:extLst>
                    <a:ext uri="{9D8B030D-6E8A-4147-A177-3AD203B41FA5}">
                      <a16:colId xmlns:a16="http://schemas.microsoft.com/office/drawing/2014/main" val="3317309182"/>
                    </a:ext>
                  </a:extLst>
                </a:gridCol>
              </a:tblGrid>
              <a:tr h="42641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400" kern="100" dirty="0">
                          <a:effectLst/>
                        </a:rPr>
                        <a:t>Notation</a:t>
                      </a:r>
                      <a:endParaRPr lang="en-IN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95250" marT="95250" marB="952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400" kern="100">
                          <a:effectLst/>
                        </a:rPr>
                        <a:t>Meaning</a:t>
                      </a:r>
                      <a:endParaRPr lang="en-IN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400" kern="100">
                          <a:effectLst/>
                        </a:rPr>
                        <a:t>Example (Sorting Algorithms)</a:t>
                      </a:r>
                      <a:endParaRPr lang="en-IN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2311966990"/>
                  </a:ext>
                </a:extLst>
              </a:tr>
              <a:tr h="42641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400" kern="100" dirty="0">
                          <a:effectLst/>
                        </a:rPr>
                        <a:t>𝑂</a:t>
                      </a:r>
                      <a:endParaRPr lang="en-IN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95250" marT="95250" marB="952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400" kern="100">
                          <a:effectLst/>
                        </a:rPr>
                        <a:t>Upper bound (worst-case)</a:t>
                      </a:r>
                      <a:endParaRPr lang="en-IN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400" kern="100">
                          <a:effectLst/>
                        </a:rPr>
                        <a:t>Bubble Sort: 𝑂(𝑛2)O(n2)</a:t>
                      </a:r>
                      <a:endParaRPr lang="en-IN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3372307680"/>
                  </a:ext>
                </a:extLst>
              </a:tr>
              <a:tr h="66459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400" kern="100" dirty="0">
                          <a:effectLst/>
                        </a:rPr>
                        <a:t>Ω</a:t>
                      </a:r>
                      <a:endParaRPr lang="en-IN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95250" marT="95250" marB="952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400" kern="100">
                          <a:effectLst/>
                        </a:rPr>
                        <a:t>Lower bound (best-case)</a:t>
                      </a:r>
                      <a:endParaRPr lang="en-IN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400" kern="100">
                          <a:effectLst/>
                        </a:rPr>
                        <a:t>Bubble Sort: Ω(𝑛)Ω(n) (if already sorted)</a:t>
                      </a:r>
                      <a:endParaRPr lang="en-IN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3742507594"/>
                  </a:ext>
                </a:extLst>
              </a:tr>
              <a:tr h="42641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400" kern="100" dirty="0">
                          <a:effectLst/>
                        </a:rPr>
                        <a:t>Θ</a:t>
                      </a:r>
                      <a:endParaRPr lang="en-IN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95250" marT="95250" marB="952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400" kern="100">
                          <a:effectLst/>
                        </a:rPr>
                        <a:t>Tight bound (exact rate)</a:t>
                      </a:r>
                      <a:endParaRPr lang="en-IN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400" kern="100" dirty="0">
                          <a:effectLst/>
                        </a:rPr>
                        <a:t>Merge Sort: Θ(𝑛log⁡𝑛)Θ(</a:t>
                      </a:r>
                      <a:r>
                        <a:rPr lang="en-IN" sz="1400" kern="100" dirty="0" err="1">
                          <a:effectLst/>
                        </a:rPr>
                        <a:t>nlogn</a:t>
                      </a:r>
                      <a:r>
                        <a:rPr lang="en-IN" sz="1400" kern="100" dirty="0">
                          <a:effectLst/>
                        </a:rPr>
                        <a:t>)</a:t>
                      </a:r>
                      <a:endParaRPr lang="en-IN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34184571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55155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C433B-294D-C9E2-4706-E705C4937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55D3693-ED44-FF34-7707-67A93F29F31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6894544"/>
              </p:ext>
            </p:extLst>
          </p:nvPr>
        </p:nvGraphicFramePr>
        <p:xfrm>
          <a:off x="838200" y="2191544"/>
          <a:ext cx="10515601" cy="36195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89009">
                  <a:extLst>
                    <a:ext uri="{9D8B030D-6E8A-4147-A177-3AD203B41FA5}">
                      <a16:colId xmlns:a16="http://schemas.microsoft.com/office/drawing/2014/main" val="2552688524"/>
                    </a:ext>
                  </a:extLst>
                </a:gridCol>
                <a:gridCol w="2306648">
                  <a:extLst>
                    <a:ext uri="{9D8B030D-6E8A-4147-A177-3AD203B41FA5}">
                      <a16:colId xmlns:a16="http://schemas.microsoft.com/office/drawing/2014/main" val="684188763"/>
                    </a:ext>
                  </a:extLst>
                </a:gridCol>
                <a:gridCol w="2306648">
                  <a:extLst>
                    <a:ext uri="{9D8B030D-6E8A-4147-A177-3AD203B41FA5}">
                      <a16:colId xmlns:a16="http://schemas.microsoft.com/office/drawing/2014/main" val="75016511"/>
                    </a:ext>
                  </a:extLst>
                </a:gridCol>
                <a:gridCol w="2306648">
                  <a:extLst>
                    <a:ext uri="{9D8B030D-6E8A-4147-A177-3AD203B41FA5}">
                      <a16:colId xmlns:a16="http://schemas.microsoft.com/office/drawing/2014/main" val="1336261804"/>
                    </a:ext>
                  </a:extLst>
                </a:gridCol>
                <a:gridCol w="2306648">
                  <a:extLst>
                    <a:ext uri="{9D8B030D-6E8A-4147-A177-3AD203B41FA5}">
                      <a16:colId xmlns:a16="http://schemas.microsoft.com/office/drawing/2014/main" val="2192053523"/>
                    </a:ext>
                  </a:extLst>
                </a:gridCol>
              </a:tblGrid>
              <a:tr h="36195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kern="100">
                          <a:effectLst/>
                        </a:rPr>
                        <a:t>Algorithm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95250" marT="95250" marB="952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kern="100">
                          <a:effectLst/>
                        </a:rPr>
                        <a:t>Best Case (Ω)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kern="100">
                          <a:effectLst/>
                        </a:rPr>
                        <a:t>Average Case (Θ)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kern="100">
                          <a:effectLst/>
                        </a:rPr>
                        <a:t>Worst Case (O)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kern="100">
                          <a:effectLst/>
                        </a:rPr>
                        <a:t>Notes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3179481139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kern="100">
                          <a:effectLst/>
                        </a:rPr>
                        <a:t>Quick Sort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95250" marT="95250" marB="952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kern="100" dirty="0">
                          <a:effectLst/>
                        </a:rPr>
                        <a:t>Ω(𝑛log⁡𝑛)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kern="100" dirty="0">
                          <a:effectLst/>
                        </a:rPr>
                        <a:t>Θ(𝑛log⁡𝑛)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kern="100" dirty="0">
                          <a:effectLst/>
                        </a:rPr>
                        <a:t>𝑂(𝑛2)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kern="100">
                          <a:effectLst/>
                        </a:rPr>
                        <a:t>Worst case: unbalanced partitions.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2378367475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kern="100">
                          <a:effectLst/>
                        </a:rPr>
                        <a:t>Merge Sort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95250" marT="95250" marB="952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kern="100" dirty="0">
                          <a:effectLst/>
                        </a:rPr>
                        <a:t>Ω(𝑛log⁡𝑛)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kern="100" dirty="0">
                          <a:effectLst/>
                        </a:rPr>
                        <a:t>Θ(𝑛log⁡𝑛)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kern="100" dirty="0">
                          <a:effectLst/>
                        </a:rPr>
                        <a:t>𝑂(𝑛log⁡𝑛)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kern="100" dirty="0">
                          <a:effectLst/>
                        </a:rPr>
                        <a:t>Consistent, stable, 𝑂(𝑛) space.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1829119775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kern="100">
                          <a:effectLst/>
                        </a:rPr>
                        <a:t>Heap Sort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95250" marT="95250" marB="952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kern="100" dirty="0">
                          <a:effectLst/>
                        </a:rPr>
                        <a:t>Ω(𝑛log⁡𝑛)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kern="100" dirty="0">
                          <a:effectLst/>
                        </a:rPr>
                        <a:t>Θ(𝑛log⁡𝑛)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kern="100" dirty="0">
                          <a:effectLst/>
                        </a:rPr>
                        <a:t>𝑂(𝑛log⁡𝑛)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kern="100">
                          <a:effectLst/>
                        </a:rPr>
                        <a:t>In-place, unstable.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193784118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kern="100">
                          <a:effectLst/>
                        </a:rPr>
                        <a:t>Bubble Sort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95250" marT="95250" marB="952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kern="100" dirty="0">
                          <a:effectLst/>
                        </a:rPr>
                        <a:t>Ω(𝑛)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kern="100" dirty="0">
                          <a:effectLst/>
                        </a:rPr>
                        <a:t>Θ(𝑛2)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kern="100" dirty="0">
                          <a:effectLst/>
                        </a:rPr>
                        <a:t>𝑂(𝑛2)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kern="100">
                          <a:effectLst/>
                        </a:rPr>
                        <a:t>Best case: already sorted.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307805114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kern="100">
                          <a:effectLst/>
                        </a:rPr>
                        <a:t>Insertion Sort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95250" marT="95250" marB="952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kern="100" dirty="0">
                          <a:effectLst/>
                        </a:rPr>
                        <a:t>Ω(𝑛)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kern="100" dirty="0">
                          <a:effectLst/>
                        </a:rPr>
                        <a:t>Θ(𝑛2)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kern="100" dirty="0">
                          <a:effectLst/>
                        </a:rPr>
                        <a:t>𝑂(𝑛2)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kern="100">
                          <a:effectLst/>
                        </a:rPr>
                        <a:t>Best case: nearly sorted.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2620557218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kern="100">
                          <a:effectLst/>
                        </a:rPr>
                        <a:t>Selection Sort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95250" marT="95250" marB="952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kern="100" dirty="0">
                          <a:effectLst/>
                        </a:rPr>
                        <a:t>Ω(𝑛2)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kern="100" dirty="0">
                          <a:effectLst/>
                        </a:rPr>
                        <a:t>Θ(𝑛2)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kern="100" dirty="0">
                          <a:effectLst/>
                        </a:rPr>
                        <a:t>𝑂(𝑛2)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kern="100">
                          <a:effectLst/>
                        </a:rPr>
                        <a:t>Always scans entire unsorted part.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1129730287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kern="100">
                          <a:effectLst/>
                        </a:rPr>
                        <a:t>Bucket Sort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95250" marT="95250" marB="952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kern="100" dirty="0">
                          <a:effectLst/>
                        </a:rPr>
                        <a:t>Ω(𝑛+𝑘)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kern="100" dirty="0">
                          <a:effectLst/>
                        </a:rPr>
                        <a:t>Θ(𝑛+𝑘)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kern="100" dirty="0">
                          <a:effectLst/>
                        </a:rPr>
                        <a:t>𝑂(𝑛2)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kern="100" dirty="0">
                          <a:effectLst/>
                        </a:rPr>
                        <a:t>𝑘 = number of buckets.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3385644754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kern="100">
                          <a:effectLst/>
                        </a:rPr>
                        <a:t>Radix Sort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95250" marT="95250" marB="952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kern="100" dirty="0">
                          <a:effectLst/>
                        </a:rPr>
                        <a:t>Ω(𝑛𝑘)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kern="100" dirty="0">
                          <a:effectLst/>
                        </a:rPr>
                        <a:t>Θ(𝑛𝑘)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kern="100" dirty="0">
                          <a:effectLst/>
                        </a:rPr>
                        <a:t>𝑂(𝑛𝑘)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kern="100" dirty="0">
                          <a:effectLst/>
                        </a:rPr>
                        <a:t>𝑘 = digit length.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2785369523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kern="100">
                          <a:effectLst/>
                        </a:rPr>
                        <a:t>Counting Sort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95250" marT="95250" marB="952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kern="100" dirty="0">
                          <a:effectLst/>
                        </a:rPr>
                        <a:t>Ω(𝑛+𝑘)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kern="100" dirty="0">
                          <a:effectLst/>
                        </a:rPr>
                        <a:t>Θ(𝑛+𝑘)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kern="100" dirty="0">
                          <a:effectLst/>
                        </a:rPr>
                        <a:t>𝑂(𝑛+𝑘)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kern="100" dirty="0">
                          <a:effectLst/>
                        </a:rPr>
                        <a:t>𝑘 = range of input values.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32052777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9767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4C58A-F18E-1A01-DD1B-E5117D49F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Linked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EF9648-3068-D5F4-1EE5-7264E83D7A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42161"/>
            <a:ext cx="10515600" cy="4351338"/>
          </a:xfrm>
        </p:spPr>
        <p:txBody>
          <a:bodyPr/>
          <a:lstStyle/>
          <a:p>
            <a:r>
              <a:rPr lang="en-IN" dirty="0"/>
              <a:t>Singly linked list</a:t>
            </a:r>
          </a:p>
          <a:p>
            <a:endParaRPr lang="en-IN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539196CE-27C0-4C45-1884-8DDD424322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1587" y="1945386"/>
            <a:ext cx="9648825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84641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A357D-007F-3827-52F1-5187750D2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Doubly linked list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84CBB26C-3F47-0D8E-6B20-6A2CBCB49CE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00" y="3129756"/>
            <a:ext cx="10439400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35152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684</Words>
  <Application>Microsoft Office PowerPoint</Application>
  <PresentationFormat>Widescreen</PresentationFormat>
  <Paragraphs>131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Courier New</vt:lpstr>
      <vt:lpstr>Symbol</vt:lpstr>
      <vt:lpstr>Wingdings</vt:lpstr>
      <vt:lpstr>Office Theme</vt:lpstr>
      <vt:lpstr>Complexity Analysis</vt:lpstr>
      <vt:lpstr>Time Complexity </vt:lpstr>
      <vt:lpstr>Space Complexity</vt:lpstr>
      <vt:lpstr>Key Points</vt:lpstr>
      <vt:lpstr>Ω (Omega) and Θ (Theta) Notations Explained</vt:lpstr>
      <vt:lpstr>Comparison with Big-O</vt:lpstr>
      <vt:lpstr>PowerPoint Presentation</vt:lpstr>
      <vt:lpstr>Linked list</vt:lpstr>
      <vt:lpstr>Doubly linked list</vt:lpstr>
      <vt:lpstr>Circular singly linked list</vt:lpstr>
      <vt:lpstr>Circular doubly linked list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Navin Kumar G</dc:creator>
  <cp:lastModifiedBy>Navin Kumar G</cp:lastModifiedBy>
  <cp:revision>4</cp:revision>
  <dcterms:created xsi:type="dcterms:W3CDTF">2025-05-25T01:38:12Z</dcterms:created>
  <dcterms:modified xsi:type="dcterms:W3CDTF">2025-05-25T01:42:10Z</dcterms:modified>
</cp:coreProperties>
</file>