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64" r:id="rId13"/>
    <p:sldId id="276" r:id="rId14"/>
    <p:sldId id="265" r:id="rId15"/>
    <p:sldId id="266" r:id="rId16"/>
    <p:sldId id="26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YA S PILLAI" userId="cc5b2300490a1b66" providerId="LiveId" clId="{DB4ADB30-B3C6-4373-B4EB-16916D3BE59B}"/>
    <pc:docChg chg="modSld">
      <pc:chgData name="SRIYA S PILLAI" userId="cc5b2300490a1b66" providerId="LiveId" clId="{DB4ADB30-B3C6-4373-B4EB-16916D3BE59B}" dt="2024-04-25T19:00:48.939" v="7" actId="20577"/>
      <pc:docMkLst>
        <pc:docMk/>
      </pc:docMkLst>
      <pc:sldChg chg="modSp mod">
        <pc:chgData name="SRIYA S PILLAI" userId="cc5b2300490a1b66" providerId="LiveId" clId="{DB4ADB30-B3C6-4373-B4EB-16916D3BE59B}" dt="2024-04-25T19:00:48.939" v="7" actId="20577"/>
        <pc:sldMkLst>
          <pc:docMk/>
          <pc:sldMk cId="0" sldId="260"/>
        </pc:sldMkLst>
        <pc:spChg chg="mod">
          <ac:chgData name="SRIYA S PILLAI" userId="cc5b2300490a1b66" providerId="LiveId" clId="{DB4ADB30-B3C6-4373-B4EB-16916D3BE59B}" dt="2024-04-25T19:00:48.939" v="7" actId="20577"/>
          <ac:spMkLst>
            <pc:docMk/>
            <pc:sldMk cId="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1536954" y="1139253"/>
            <a:ext cx="9118091" cy="601344"/>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4846573" y="1046352"/>
            <a:ext cx="6191250" cy="2446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096375" y="6393418"/>
            <a:ext cx="3034029" cy="330834"/>
          </a:xfrm>
          <a:prstGeom prst="rect">
            <a:avLst/>
          </a:prstGeom>
        </p:spPr>
        <p:txBody>
          <a:bodyPr wrap="square" lIns="0" tIns="0" rIns="0" bIns="0">
            <a:spAutoFit/>
          </a:bodyPr>
          <a:lstStyle>
            <a:lvl1pPr>
              <a:defRPr sz="1100" b="1" i="0">
                <a:solidFill>
                  <a:schemeClr val="tx1"/>
                </a:solidFill>
                <a:latin typeface="Calibri" panose="020F0502020204030204"/>
                <a:cs typeface="Calibri" panose="020F0502020204030204"/>
              </a:defRPr>
            </a:lvl1p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spc="-40" dirty="0"/>
              <a:t>22295</a:t>
            </a:r>
            <a:r>
              <a:rPr spc="10" dirty="0"/>
              <a:t>5</a:t>
            </a:r>
          </a:p>
          <a:p>
            <a:pPr marL="12700">
              <a:lnSpc>
                <a:spcPts val="1300"/>
              </a:lnSpc>
            </a:pPr>
            <a:r>
              <a:rPr spc="45" dirty="0"/>
              <a:t>G</a:t>
            </a:r>
            <a:r>
              <a:rPr dirty="0"/>
              <a:t>op</a:t>
            </a:r>
            <a:r>
              <a:rPr spc="25" dirty="0"/>
              <a:t>i</a:t>
            </a:r>
            <a:r>
              <a:rPr spc="-10" dirty="0"/>
              <a:t>k</a:t>
            </a:r>
            <a:r>
              <a:rPr spc="10" dirty="0"/>
              <a:t>a</a:t>
            </a:r>
            <a:r>
              <a:rPr spc="-130" dirty="0"/>
              <a:t> </a:t>
            </a:r>
            <a:r>
              <a:rPr spc="-5" dirty="0"/>
              <a:t>K</a:t>
            </a:r>
            <a:r>
              <a:rPr dirty="0"/>
              <a:t>.</a:t>
            </a:r>
            <a:r>
              <a:rPr spc="20" dirty="0"/>
              <a:t>V</a:t>
            </a:r>
            <a:r>
              <a:rPr spc="5" dirty="0"/>
              <a:t>.</a:t>
            </a:r>
            <a:r>
              <a:rPr spc="-25" dirty="0"/>
              <a:t> </a:t>
            </a:r>
            <a:r>
              <a:rPr spc="5" dirty="0"/>
              <a:t>:</a:t>
            </a:r>
            <a:r>
              <a:rPr spc="-35" dirty="0"/>
              <a:t> </a:t>
            </a:r>
            <a:r>
              <a:rPr spc="-40" dirty="0"/>
              <a:t>23</a:t>
            </a:r>
            <a:r>
              <a:rPr spc="5" dirty="0"/>
              <a:t>M</a:t>
            </a:r>
            <a:r>
              <a:rPr spc="-25" dirty="0"/>
              <a:t>DT</a:t>
            </a:r>
            <a:r>
              <a:rPr spc="-40" dirty="0"/>
              <a:t>0009</a:t>
            </a:r>
            <a:r>
              <a:rPr spc="5" dirty="0"/>
              <a:t>,</a:t>
            </a:r>
            <a:r>
              <a:rPr dirty="0"/>
              <a:t> </a:t>
            </a:r>
            <a:r>
              <a:rPr spc="35" dirty="0"/>
              <a:t> </a:t>
            </a:r>
            <a:r>
              <a:rPr spc="5" dirty="0"/>
              <a:t>A</a:t>
            </a:r>
            <a:r>
              <a:rPr dirty="0"/>
              <a:t>m</a:t>
            </a:r>
            <a:r>
              <a:rPr spc="-25" dirty="0"/>
              <a:t>a</a:t>
            </a:r>
            <a:r>
              <a:rPr spc="25" dirty="0"/>
              <a:t>l</a:t>
            </a:r>
            <a:r>
              <a:rPr spc="10" dirty="0"/>
              <a:t>a</a:t>
            </a:r>
            <a:r>
              <a:rPr spc="-55" dirty="0"/>
              <a:t> </a:t>
            </a:r>
            <a:r>
              <a:rPr spc="-20" dirty="0"/>
              <a:t>R</a:t>
            </a:r>
            <a:r>
              <a:rPr dirty="0"/>
              <a:t>o</a:t>
            </a:r>
            <a:r>
              <a:rPr spc="10" dirty="0"/>
              <a:t>ss</a:t>
            </a:r>
            <a:r>
              <a:rPr spc="-10" dirty="0"/>
              <a:t> </a:t>
            </a:r>
            <a:r>
              <a:rPr spc="5" dirty="0"/>
              <a:t>- </a:t>
            </a:r>
            <a:r>
              <a:rPr spc="-40" dirty="0"/>
              <a:t>23</a:t>
            </a:r>
            <a:r>
              <a:rPr spc="5" dirty="0"/>
              <a:t>M</a:t>
            </a:r>
            <a:r>
              <a:rPr spc="-25" dirty="0"/>
              <a:t>DT</a:t>
            </a:r>
            <a:r>
              <a:rPr spc="-40" dirty="0"/>
              <a:t>005</a:t>
            </a:r>
            <a:r>
              <a:rPr spc="10" dirty="0"/>
              <a:t>9</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8699" y="806132"/>
            <a:ext cx="8758555" cy="1398909"/>
          </a:xfrm>
          <a:prstGeom prst="rect">
            <a:avLst/>
          </a:prstGeom>
        </p:spPr>
        <p:txBody>
          <a:bodyPr vert="horz" wrap="square" lIns="0" tIns="53975" rIns="0" bIns="0" rtlCol="0">
            <a:spAutoFit/>
          </a:bodyPr>
          <a:lstStyle/>
          <a:p>
            <a:pPr marL="12700" marR="5080" algn="ctr">
              <a:lnSpc>
                <a:spcPct val="91000"/>
              </a:lnSpc>
              <a:spcBef>
                <a:spcPts val="425"/>
              </a:spcBef>
              <a:tabLst>
                <a:tab pos="3000375" algn="l"/>
                <a:tab pos="5240020" algn="l"/>
              </a:tabLst>
            </a:pPr>
            <a:r>
              <a:rPr lang="en-US" sz="3200" b="1" dirty="0"/>
              <a:t>Application of scan statistics in implementation and modeling of hotspot of total cognization IPC crimes in India: An inferential perspective</a:t>
            </a:r>
            <a:endParaRPr sz="3200" b="1" dirty="0"/>
          </a:p>
        </p:txBody>
      </p:sp>
      <p:sp>
        <p:nvSpPr>
          <p:cNvPr id="3" name="object 3"/>
          <p:cNvSpPr txBox="1"/>
          <p:nvPr/>
        </p:nvSpPr>
        <p:spPr>
          <a:xfrm>
            <a:off x="2700401" y="3498405"/>
            <a:ext cx="2302510" cy="2423612"/>
          </a:xfrm>
          <a:prstGeom prst="rect">
            <a:avLst/>
          </a:prstGeom>
        </p:spPr>
        <p:txBody>
          <a:bodyPr vert="horz" wrap="square" lIns="0" tIns="81280" rIns="0" bIns="0" rtlCol="0">
            <a:spAutoFit/>
          </a:bodyPr>
          <a:lstStyle/>
          <a:p>
            <a:pPr marL="6985" algn="ctr">
              <a:lnSpc>
                <a:spcPct val="100000"/>
              </a:lnSpc>
              <a:spcBef>
                <a:spcPts val="640"/>
              </a:spcBef>
            </a:pPr>
            <a:r>
              <a:rPr lang="en-IN" sz="1550" b="1" dirty="0">
                <a:latin typeface="Times New Roman" panose="02020603050405020304"/>
                <a:cs typeface="Times New Roman" panose="02020603050405020304"/>
              </a:rPr>
              <a:t>Sriya S Pillai(23MDT0008)</a:t>
            </a:r>
          </a:p>
          <a:p>
            <a:pPr marL="6985" algn="ctr">
              <a:lnSpc>
                <a:spcPct val="100000"/>
              </a:lnSpc>
              <a:spcBef>
                <a:spcPts val="640"/>
              </a:spcBef>
            </a:pPr>
            <a:r>
              <a:rPr sz="1550" b="1" dirty="0">
                <a:latin typeface="Times New Roman" panose="02020603050405020304"/>
                <a:cs typeface="Times New Roman" panose="02020603050405020304"/>
              </a:rPr>
              <a:t>Gopika</a:t>
            </a:r>
            <a:r>
              <a:rPr sz="1550" b="1" spc="90"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K.V.(23MDT0009)</a:t>
            </a:r>
            <a:endParaRPr sz="1550" b="1" dirty="0">
              <a:latin typeface="Times New Roman" panose="02020603050405020304"/>
              <a:cs typeface="Times New Roman" panose="02020603050405020304"/>
            </a:endParaRPr>
          </a:p>
          <a:p>
            <a:pPr marL="12700" marR="5080" indent="6985" algn="ctr">
              <a:lnSpc>
                <a:spcPct val="126000"/>
              </a:lnSpc>
              <a:spcBef>
                <a:spcPts val="60"/>
              </a:spcBef>
            </a:pPr>
            <a:r>
              <a:rPr lang="en-IN" sz="1550" b="1" spc="-15" dirty="0">
                <a:latin typeface="Times New Roman" panose="02020603050405020304"/>
                <a:cs typeface="Times New Roman" panose="02020603050405020304"/>
              </a:rPr>
              <a:t>Yash Mishra</a:t>
            </a:r>
            <a:r>
              <a:rPr lang="en-IN" sz="1550" b="1" spc="15" dirty="0">
                <a:latin typeface="Times New Roman" panose="02020603050405020304"/>
                <a:cs typeface="Times New Roman" panose="02020603050405020304"/>
              </a:rPr>
              <a:t>(23MDT0081)</a:t>
            </a:r>
            <a:r>
              <a:rPr sz="1550" b="1" spc="15"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MSc</a:t>
            </a:r>
            <a:r>
              <a:rPr sz="1550" b="1" spc="-1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Data </a:t>
            </a:r>
            <a:r>
              <a:rPr sz="1550" b="1" spc="-15" dirty="0">
                <a:latin typeface="Times New Roman" panose="02020603050405020304"/>
                <a:cs typeface="Times New Roman" panose="02020603050405020304"/>
              </a:rPr>
              <a:t>Science </a:t>
            </a:r>
            <a:r>
              <a:rPr sz="1550" b="1" spc="-10" dirty="0">
                <a:latin typeface="Times New Roman" panose="02020603050405020304"/>
                <a:cs typeface="Times New Roman" panose="02020603050405020304"/>
              </a:rPr>
              <a:t> Department</a:t>
            </a:r>
            <a:r>
              <a:rPr sz="1550" b="1" spc="-5" dirty="0">
                <a:latin typeface="Times New Roman" panose="02020603050405020304"/>
                <a:cs typeface="Times New Roman" panose="02020603050405020304"/>
              </a:rPr>
              <a:t> </a:t>
            </a:r>
            <a:r>
              <a:rPr sz="1550" b="1" spc="25" dirty="0">
                <a:latin typeface="Times New Roman" panose="02020603050405020304"/>
                <a:cs typeface="Times New Roman" panose="02020603050405020304"/>
              </a:rPr>
              <a:t>of </a:t>
            </a:r>
            <a:r>
              <a:rPr sz="1550" b="1" spc="-10" dirty="0">
                <a:latin typeface="Times New Roman" panose="02020603050405020304"/>
                <a:cs typeface="Times New Roman" panose="02020603050405020304"/>
              </a:rPr>
              <a:t>Mathematics </a:t>
            </a:r>
            <a:r>
              <a:rPr sz="1550" b="1" spc="-375" dirty="0">
                <a:latin typeface="Times New Roman" panose="02020603050405020304"/>
                <a:cs typeface="Times New Roman" panose="02020603050405020304"/>
              </a:rPr>
              <a:t> </a:t>
            </a:r>
            <a:r>
              <a:rPr sz="1550" b="1" spc="-45" dirty="0">
                <a:latin typeface="Times New Roman" panose="02020603050405020304"/>
                <a:cs typeface="Times New Roman" panose="02020603050405020304"/>
              </a:rPr>
              <a:t>S</a:t>
            </a:r>
            <a:r>
              <a:rPr sz="1550" b="1" spc="-15" dirty="0">
                <a:latin typeface="Times New Roman" panose="02020603050405020304"/>
                <a:cs typeface="Times New Roman" panose="02020603050405020304"/>
              </a:rPr>
              <a:t>c</a:t>
            </a:r>
            <a:r>
              <a:rPr sz="1550" b="1" spc="-30" dirty="0">
                <a:latin typeface="Times New Roman" panose="02020603050405020304"/>
                <a:cs typeface="Times New Roman" panose="02020603050405020304"/>
              </a:rPr>
              <a:t>h</a:t>
            </a:r>
            <a:r>
              <a:rPr sz="1550" b="1" spc="45" dirty="0">
                <a:latin typeface="Times New Roman" panose="02020603050405020304"/>
                <a:cs typeface="Times New Roman" panose="02020603050405020304"/>
              </a:rPr>
              <a:t>oo</a:t>
            </a:r>
            <a:r>
              <a:rPr sz="1550" b="1" spc="5" dirty="0">
                <a:latin typeface="Times New Roman" panose="02020603050405020304"/>
                <a:cs typeface="Times New Roman" panose="02020603050405020304"/>
              </a:rPr>
              <a:t>l</a:t>
            </a:r>
            <a:r>
              <a:rPr sz="1550" b="1" spc="145" dirty="0">
                <a:latin typeface="Times New Roman" panose="02020603050405020304"/>
                <a:cs typeface="Times New Roman" panose="02020603050405020304"/>
              </a:rPr>
              <a:t> </a:t>
            </a:r>
            <a:r>
              <a:rPr sz="1550" b="1" spc="45" dirty="0">
                <a:latin typeface="Times New Roman" panose="02020603050405020304"/>
                <a:cs typeface="Times New Roman" panose="02020603050405020304"/>
              </a:rPr>
              <a:t>o</a:t>
            </a:r>
            <a:r>
              <a:rPr sz="1550" b="1" spc="5" dirty="0">
                <a:latin typeface="Times New Roman" panose="02020603050405020304"/>
                <a:cs typeface="Times New Roman" panose="02020603050405020304"/>
              </a:rPr>
              <a:t>f</a:t>
            </a:r>
            <a:r>
              <a:rPr sz="1550" b="1" spc="-90" dirty="0">
                <a:latin typeface="Times New Roman" panose="02020603050405020304"/>
                <a:cs typeface="Times New Roman" panose="02020603050405020304"/>
              </a:rPr>
              <a:t> </a:t>
            </a:r>
            <a:r>
              <a:rPr sz="1550" b="1" spc="-75" dirty="0">
                <a:latin typeface="Times New Roman" panose="02020603050405020304"/>
                <a:cs typeface="Times New Roman" panose="02020603050405020304"/>
              </a:rPr>
              <a:t>A</a:t>
            </a:r>
            <a:r>
              <a:rPr sz="1550" b="1" spc="-30" dirty="0">
                <a:latin typeface="Times New Roman" panose="02020603050405020304"/>
                <a:cs typeface="Times New Roman" panose="02020603050405020304"/>
              </a:rPr>
              <a:t>dv</a:t>
            </a:r>
            <a:r>
              <a:rPr sz="1550" b="1" spc="-15" dirty="0">
                <a:latin typeface="Times New Roman" panose="02020603050405020304"/>
                <a:cs typeface="Times New Roman" panose="02020603050405020304"/>
              </a:rPr>
              <a:t>a</a:t>
            </a:r>
            <a:r>
              <a:rPr sz="1550" b="1" spc="-30" dirty="0">
                <a:latin typeface="Times New Roman" panose="02020603050405020304"/>
                <a:cs typeface="Times New Roman" panose="02020603050405020304"/>
              </a:rPr>
              <a:t>n</a:t>
            </a:r>
            <a:r>
              <a:rPr sz="1550" b="1" spc="-15" dirty="0">
                <a:latin typeface="Times New Roman" panose="02020603050405020304"/>
                <a:cs typeface="Times New Roman" panose="02020603050405020304"/>
              </a:rPr>
              <a:t>ce</a:t>
            </a:r>
            <a:r>
              <a:rPr sz="1550" b="1" spc="10" dirty="0">
                <a:latin typeface="Times New Roman" panose="02020603050405020304"/>
                <a:cs typeface="Times New Roman" panose="02020603050405020304"/>
              </a:rPr>
              <a:t>d</a:t>
            </a:r>
            <a:r>
              <a:rPr sz="1550" b="1" dirty="0">
                <a:latin typeface="Times New Roman" panose="02020603050405020304"/>
                <a:cs typeface="Times New Roman" panose="02020603050405020304"/>
              </a:rPr>
              <a:t> </a:t>
            </a:r>
            <a:r>
              <a:rPr sz="1550" b="1" spc="-65" dirty="0">
                <a:latin typeface="Times New Roman" panose="02020603050405020304"/>
                <a:cs typeface="Times New Roman" panose="02020603050405020304"/>
              </a:rPr>
              <a:t> </a:t>
            </a:r>
            <a:r>
              <a:rPr sz="1550" b="1" spc="-45" dirty="0">
                <a:latin typeface="Times New Roman" panose="02020603050405020304"/>
                <a:cs typeface="Times New Roman" panose="02020603050405020304"/>
              </a:rPr>
              <a:t>S</a:t>
            </a:r>
            <a:r>
              <a:rPr sz="1550" b="1" spc="15" dirty="0">
                <a:latin typeface="Times New Roman" panose="02020603050405020304"/>
                <a:cs typeface="Times New Roman" panose="02020603050405020304"/>
              </a:rPr>
              <a:t>t</a:t>
            </a:r>
            <a:r>
              <a:rPr sz="1550" b="1" spc="45" dirty="0">
                <a:latin typeface="Times New Roman" panose="02020603050405020304"/>
                <a:cs typeface="Times New Roman" panose="02020603050405020304"/>
              </a:rPr>
              <a:t>u</a:t>
            </a:r>
            <a:r>
              <a:rPr sz="1550" b="1" spc="-30" dirty="0">
                <a:latin typeface="Times New Roman" panose="02020603050405020304"/>
                <a:cs typeface="Times New Roman" panose="02020603050405020304"/>
              </a:rPr>
              <a:t>d</a:t>
            </a:r>
            <a:r>
              <a:rPr sz="1550" b="1" spc="15" dirty="0">
                <a:latin typeface="Times New Roman" panose="02020603050405020304"/>
                <a:cs typeface="Times New Roman" panose="02020603050405020304"/>
              </a:rPr>
              <a:t>i</a:t>
            </a:r>
            <a:r>
              <a:rPr sz="1550" b="1" spc="-15" dirty="0">
                <a:latin typeface="Times New Roman" panose="02020603050405020304"/>
                <a:cs typeface="Times New Roman" panose="02020603050405020304"/>
              </a:rPr>
              <a:t>e</a:t>
            </a:r>
            <a:r>
              <a:rPr sz="1550" b="1" spc="5" dirty="0">
                <a:latin typeface="Times New Roman" panose="02020603050405020304"/>
                <a:cs typeface="Times New Roman" panose="02020603050405020304"/>
              </a:rPr>
              <a:t>s  </a:t>
            </a:r>
            <a:r>
              <a:rPr sz="1550" b="1" spc="-20" dirty="0">
                <a:latin typeface="Times New Roman" panose="02020603050405020304"/>
                <a:cs typeface="Times New Roman" panose="02020603050405020304"/>
              </a:rPr>
              <a:t>VIT</a:t>
            </a:r>
            <a:r>
              <a:rPr sz="1550" b="1" spc="65"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Vellore</a:t>
            </a:r>
            <a:endParaRPr sz="1550" b="1" dirty="0">
              <a:latin typeface="Times New Roman" panose="02020603050405020304"/>
              <a:cs typeface="Times New Roman" panose="02020603050405020304"/>
            </a:endParaRPr>
          </a:p>
        </p:txBody>
      </p:sp>
      <p:sp>
        <p:nvSpPr>
          <p:cNvPr id="4" name="object 4"/>
          <p:cNvSpPr txBox="1"/>
          <p:nvPr/>
        </p:nvSpPr>
        <p:spPr>
          <a:xfrm>
            <a:off x="7180326" y="3498405"/>
            <a:ext cx="3735324" cy="1846788"/>
          </a:xfrm>
          <a:prstGeom prst="rect">
            <a:avLst/>
          </a:prstGeom>
        </p:spPr>
        <p:txBody>
          <a:bodyPr vert="horz" wrap="square" lIns="0" tIns="17145" rIns="0" bIns="0" rtlCol="0">
            <a:spAutoFit/>
          </a:bodyPr>
          <a:lstStyle/>
          <a:p>
            <a:pPr marL="241300" marR="241935" algn="ctr">
              <a:lnSpc>
                <a:spcPct val="127000"/>
              </a:lnSpc>
              <a:spcBef>
                <a:spcPts val="135"/>
              </a:spcBef>
            </a:pPr>
            <a:r>
              <a:rPr sz="1550" b="1" spc="-15" dirty="0">
                <a:latin typeface="Times New Roman" panose="02020603050405020304"/>
                <a:cs typeface="Times New Roman" panose="02020603050405020304"/>
              </a:rPr>
              <a:t>Under</a:t>
            </a:r>
            <a:r>
              <a:rPr sz="1550" b="1" spc="195"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the</a:t>
            </a:r>
            <a:r>
              <a:rPr sz="1550" b="1" spc="25" dirty="0">
                <a:latin typeface="Times New Roman" panose="02020603050405020304"/>
                <a:cs typeface="Times New Roman" panose="02020603050405020304"/>
              </a:rPr>
              <a:t> </a:t>
            </a:r>
            <a:r>
              <a:rPr sz="1550" b="1" spc="-10" dirty="0">
                <a:latin typeface="Times New Roman" panose="02020603050405020304"/>
                <a:cs typeface="Times New Roman" panose="02020603050405020304"/>
              </a:rPr>
              <a:t>guidance</a:t>
            </a:r>
            <a:r>
              <a:rPr lang="en-IN" sz="1550" b="1" spc="250" dirty="0">
                <a:latin typeface="Times New Roman" panose="02020603050405020304"/>
                <a:cs typeface="Times New Roman" panose="02020603050405020304"/>
              </a:rPr>
              <a:t> </a:t>
            </a:r>
            <a:r>
              <a:rPr sz="1550" b="1" spc="25" dirty="0">
                <a:latin typeface="Times New Roman" panose="02020603050405020304"/>
                <a:cs typeface="Times New Roman" panose="02020603050405020304"/>
              </a:rPr>
              <a:t>of</a:t>
            </a:r>
            <a:endParaRPr lang="en-IN" sz="1550" b="1" spc="25" dirty="0">
              <a:latin typeface="Times New Roman" panose="02020603050405020304"/>
              <a:cs typeface="Times New Roman" panose="02020603050405020304"/>
            </a:endParaRPr>
          </a:p>
          <a:p>
            <a:pPr marL="241300" marR="241935" algn="ctr">
              <a:lnSpc>
                <a:spcPct val="127000"/>
              </a:lnSpc>
              <a:spcBef>
                <a:spcPts val="135"/>
              </a:spcBef>
            </a:pPr>
            <a:r>
              <a:rPr sz="1550" b="1" spc="25" dirty="0">
                <a:latin typeface="Times New Roman" panose="02020603050405020304"/>
                <a:cs typeface="Times New Roman" panose="02020603050405020304"/>
              </a:rPr>
              <a:t> </a:t>
            </a:r>
            <a:r>
              <a:rPr sz="1550" b="1" spc="-375"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Dr. </a:t>
            </a:r>
            <a:r>
              <a:rPr sz="1550" b="1" spc="-5" dirty="0">
                <a:latin typeface="Times New Roman" panose="02020603050405020304"/>
                <a:cs typeface="Times New Roman" panose="02020603050405020304"/>
              </a:rPr>
              <a:t>Jitendra</a:t>
            </a:r>
            <a:r>
              <a:rPr sz="1550" b="1"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Kumar </a:t>
            </a:r>
            <a:endParaRPr lang="en-IN" sz="1550" b="1" spc="5" dirty="0">
              <a:latin typeface="Times New Roman" panose="02020603050405020304"/>
              <a:cs typeface="Times New Roman" panose="02020603050405020304"/>
            </a:endParaRPr>
          </a:p>
          <a:p>
            <a:pPr marL="241300" marR="241935" algn="ctr">
              <a:lnSpc>
                <a:spcPct val="127000"/>
              </a:lnSpc>
              <a:spcBef>
                <a:spcPts val="135"/>
              </a:spcBef>
            </a:pPr>
            <a:r>
              <a:rPr sz="1550" b="1" spc="10"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Associate</a:t>
            </a:r>
            <a:r>
              <a:rPr sz="1550" b="1" spc="170"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professor</a:t>
            </a:r>
            <a:endParaRPr sz="1550" b="1" dirty="0">
              <a:latin typeface="Times New Roman" panose="02020603050405020304"/>
              <a:cs typeface="Times New Roman" panose="02020603050405020304"/>
            </a:endParaRPr>
          </a:p>
          <a:p>
            <a:pPr algn="ctr">
              <a:lnSpc>
                <a:spcPct val="100000"/>
              </a:lnSpc>
              <a:spcBef>
                <a:spcPts val="465"/>
              </a:spcBef>
            </a:pPr>
            <a:r>
              <a:rPr sz="1550" b="1" spc="-10" dirty="0">
                <a:latin typeface="Times New Roman" panose="02020603050405020304"/>
                <a:cs typeface="Times New Roman" panose="02020603050405020304"/>
              </a:rPr>
              <a:t>Department</a:t>
            </a:r>
            <a:r>
              <a:rPr sz="1550" b="1" spc="260" dirty="0">
                <a:latin typeface="Times New Roman" panose="02020603050405020304"/>
                <a:cs typeface="Times New Roman" panose="02020603050405020304"/>
              </a:rPr>
              <a:t> </a:t>
            </a:r>
            <a:r>
              <a:rPr sz="1550" b="1" spc="25" dirty="0">
                <a:latin typeface="Times New Roman" panose="02020603050405020304"/>
                <a:cs typeface="Times New Roman" panose="02020603050405020304"/>
              </a:rPr>
              <a:t>of</a:t>
            </a:r>
            <a:r>
              <a:rPr sz="1550" b="1" spc="-25" dirty="0">
                <a:latin typeface="Times New Roman" panose="02020603050405020304"/>
                <a:cs typeface="Times New Roman" panose="02020603050405020304"/>
              </a:rPr>
              <a:t> </a:t>
            </a:r>
            <a:r>
              <a:rPr sz="1550" b="1" spc="-5" dirty="0">
                <a:latin typeface="Times New Roman" panose="02020603050405020304"/>
                <a:cs typeface="Times New Roman" panose="02020603050405020304"/>
              </a:rPr>
              <a:t>Mathematics</a:t>
            </a:r>
            <a:endParaRPr sz="1550" b="1" dirty="0">
              <a:latin typeface="Times New Roman" panose="02020603050405020304"/>
              <a:cs typeface="Times New Roman" panose="02020603050405020304"/>
            </a:endParaRPr>
          </a:p>
          <a:p>
            <a:pPr algn="ctr">
              <a:lnSpc>
                <a:spcPct val="100000"/>
              </a:lnSpc>
              <a:spcBef>
                <a:spcPts val="470"/>
              </a:spcBef>
            </a:pPr>
            <a:r>
              <a:rPr sz="1550" b="1" dirty="0">
                <a:latin typeface="Times New Roman" panose="02020603050405020304"/>
                <a:cs typeface="Times New Roman" panose="02020603050405020304"/>
              </a:rPr>
              <a:t>School</a:t>
            </a:r>
            <a:r>
              <a:rPr sz="1550" b="1" spc="140" dirty="0">
                <a:latin typeface="Times New Roman" panose="02020603050405020304"/>
                <a:cs typeface="Times New Roman" panose="02020603050405020304"/>
              </a:rPr>
              <a:t> </a:t>
            </a:r>
            <a:r>
              <a:rPr sz="1550" b="1" spc="25" dirty="0">
                <a:latin typeface="Times New Roman" panose="02020603050405020304"/>
                <a:cs typeface="Times New Roman" panose="02020603050405020304"/>
              </a:rPr>
              <a:t>of</a:t>
            </a:r>
            <a:r>
              <a:rPr sz="1550" b="1" spc="-90" dirty="0">
                <a:latin typeface="Times New Roman" panose="02020603050405020304"/>
                <a:cs typeface="Times New Roman" panose="02020603050405020304"/>
              </a:rPr>
              <a:t> </a:t>
            </a:r>
            <a:r>
              <a:rPr sz="1550" b="1" spc="-25" dirty="0">
                <a:latin typeface="Times New Roman" panose="02020603050405020304"/>
                <a:cs typeface="Times New Roman" panose="02020603050405020304"/>
              </a:rPr>
              <a:t>Advanced</a:t>
            </a:r>
            <a:r>
              <a:rPr sz="1550" b="1" spc="32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Studies</a:t>
            </a:r>
          </a:p>
          <a:p>
            <a:pPr algn="ctr">
              <a:lnSpc>
                <a:spcPct val="100000"/>
              </a:lnSpc>
              <a:spcBef>
                <a:spcPts val="545"/>
              </a:spcBef>
            </a:pPr>
            <a:r>
              <a:rPr sz="1550" b="1" spc="-20" dirty="0">
                <a:latin typeface="Times New Roman" panose="02020603050405020304"/>
                <a:cs typeface="Times New Roman" panose="02020603050405020304"/>
              </a:rPr>
              <a:t>VIT</a:t>
            </a:r>
            <a:r>
              <a:rPr sz="1550" b="1" spc="40"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Vellore</a:t>
            </a:r>
            <a:endParaRPr sz="1550" b="1" dirty="0">
              <a:latin typeface="Times New Roman" panose="02020603050405020304"/>
              <a:cs typeface="Times New Roman" panose="02020603050405020304"/>
            </a:endParaRPr>
          </a:p>
        </p:txBody>
      </p:sp>
      <p:pic>
        <p:nvPicPr>
          <p:cNvPr id="5" name="object 5"/>
          <p:cNvPicPr/>
          <p:nvPr/>
        </p:nvPicPr>
        <p:blipFill>
          <a:blip r:embed="rId2" cstate="print"/>
          <a:stretch>
            <a:fillRect/>
          </a:stretch>
        </p:blipFill>
        <p:spPr>
          <a:xfrm>
            <a:off x="10915650" y="219075"/>
            <a:ext cx="1114425" cy="1181100"/>
          </a:xfrm>
          <a:prstGeom prst="rect">
            <a:avLst/>
          </a:prstGeom>
        </p:spPr>
      </p:pic>
      <p:sp>
        <p:nvSpPr>
          <p:cNvPr id="6" name="object 6"/>
          <p:cNvSpPr txBox="1"/>
          <p:nvPr/>
        </p:nvSpPr>
        <p:spPr>
          <a:xfrm>
            <a:off x="11269726" y="6442075"/>
            <a:ext cx="860425" cy="185307"/>
          </a:xfrm>
          <a:prstGeom prst="rect">
            <a:avLst/>
          </a:prstGeom>
        </p:spPr>
        <p:txBody>
          <a:bodyPr vert="horz" wrap="square" lIns="0" tIns="15875" rIns="0" bIns="0" rtlCol="0">
            <a:spAutoFit/>
          </a:bodyPr>
          <a:lstStyle/>
          <a:p>
            <a:pPr marL="12700">
              <a:lnSpc>
                <a:spcPct val="100000"/>
              </a:lnSpc>
              <a:spcBef>
                <a:spcPts val="125"/>
              </a:spcBef>
            </a:pPr>
            <a:r>
              <a:rPr sz="1100" b="1" dirty="0">
                <a:latin typeface="Calibri" panose="020F0502020204030204"/>
                <a:cs typeface="Calibri" panose="020F0502020204030204"/>
              </a:rPr>
              <a:t>S</a:t>
            </a:r>
            <a:r>
              <a:rPr sz="1100" b="1" spc="-15" dirty="0">
                <a:latin typeface="Calibri" panose="020F0502020204030204"/>
                <a:cs typeface="Calibri" panose="020F0502020204030204"/>
              </a:rPr>
              <a:t>E</a:t>
            </a:r>
            <a:r>
              <a:rPr sz="1100" b="1" spc="10" dirty="0">
                <a:latin typeface="Calibri" panose="020F0502020204030204"/>
                <a:cs typeface="Calibri" panose="020F0502020204030204"/>
              </a:rPr>
              <a:t>T</a:t>
            </a:r>
            <a:r>
              <a:rPr sz="1100" b="1" spc="15" dirty="0">
                <a:latin typeface="Calibri" panose="020F0502020204030204"/>
                <a:cs typeface="Calibri" panose="020F0502020204030204"/>
              </a:rPr>
              <a:t> </a:t>
            </a:r>
            <a:r>
              <a:rPr sz="1100" b="1" spc="5" dirty="0">
                <a:latin typeface="Calibri" panose="020F0502020204030204"/>
                <a:cs typeface="Calibri" panose="020F0502020204030204"/>
              </a:rPr>
              <a:t>I</a:t>
            </a:r>
            <a:r>
              <a:rPr sz="1100" b="1" spc="-20" dirty="0">
                <a:latin typeface="Calibri" panose="020F0502020204030204"/>
                <a:cs typeface="Calibri" panose="020F0502020204030204"/>
              </a:rPr>
              <a:t>D</a:t>
            </a:r>
            <a:r>
              <a:rPr sz="1100" b="1" spc="5" dirty="0">
                <a:latin typeface="Calibri" panose="020F0502020204030204"/>
                <a:cs typeface="Calibri" panose="020F0502020204030204"/>
              </a:rPr>
              <a:t>:</a:t>
            </a:r>
            <a:r>
              <a:rPr sz="1100" b="1" spc="-35" dirty="0">
                <a:latin typeface="Calibri" panose="020F0502020204030204"/>
                <a:cs typeface="Calibri" panose="020F0502020204030204"/>
              </a:rPr>
              <a:t> </a:t>
            </a:r>
            <a:r>
              <a:rPr lang="en-IN" sz="1100" b="1" spc="-35" dirty="0">
                <a:latin typeface="Calibri" panose="020F0502020204030204"/>
                <a:cs typeface="Calibri" panose="020F0502020204030204"/>
              </a:rPr>
              <a:t>224105</a:t>
            </a:r>
            <a:endParaRPr sz="1100" dirty="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49CD10-6486-9F6A-862C-D123CC63EB74}"/>
              </a:ext>
            </a:extLst>
          </p:cNvPr>
          <p:cNvSpPr>
            <a:spLocks noGrp="1"/>
          </p:cNvSpPr>
          <p:nvPr>
            <p:ph type="body" idx="1"/>
          </p:nvPr>
        </p:nvSpPr>
        <p:spPr>
          <a:xfrm>
            <a:off x="358849" y="1297279"/>
            <a:ext cx="11506200" cy="1107996"/>
          </a:xfrm>
        </p:spPr>
        <p:txBody>
          <a:bodyPr/>
          <a:lstStyle/>
          <a:p>
            <a:pPr algn="l"/>
            <a:r>
              <a:rPr lang="en-IN" dirty="0"/>
              <a:t>Further,</a:t>
            </a:r>
            <a:r>
              <a:rPr lang="en-IN" sz="1800" dirty="0">
                <a:effectLst/>
                <a:latin typeface="Times New Roman" panose="02020603050405020304" pitchFamily="18" charset="0"/>
                <a:ea typeface="Times New Roman" panose="02020603050405020304" pitchFamily="18" charset="0"/>
              </a:rPr>
              <a:t> Z score was also calculated that helps in finding the outliers which gives the districts that has values other than -3 to 3 Also, regression line is plotted between the time period and total cognizable crime of each year from 2014-2021.</a:t>
            </a:r>
          </a:p>
          <a:p>
            <a:pPr algn="l"/>
            <a:r>
              <a:rPr lang="en-IN" sz="1800" dirty="0">
                <a:effectLst/>
                <a:latin typeface="Times New Roman" panose="02020603050405020304" pitchFamily="18" charset="0"/>
                <a:ea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B54DDA46-E1F7-AE6C-64F0-4DA622B38A18}"/>
              </a:ext>
            </a:extLst>
          </p:cNvPr>
          <p:cNvPicPr>
            <a:picLocks noChangeAspect="1"/>
          </p:cNvPicPr>
          <p:nvPr/>
        </p:nvPicPr>
        <p:blipFill>
          <a:blip r:embed="rId2"/>
          <a:stretch>
            <a:fillRect/>
          </a:stretch>
        </p:blipFill>
        <p:spPr>
          <a:xfrm>
            <a:off x="840614" y="2248302"/>
            <a:ext cx="4006215" cy="2666428"/>
          </a:xfrm>
          <a:prstGeom prst="rect">
            <a:avLst/>
          </a:prstGeom>
        </p:spPr>
      </p:pic>
      <p:pic>
        <p:nvPicPr>
          <p:cNvPr id="5" name="Picture 4">
            <a:extLst>
              <a:ext uri="{FF2B5EF4-FFF2-40B4-BE49-F238E27FC236}">
                <a16:creationId xmlns:a16="http://schemas.microsoft.com/office/drawing/2014/main" id="{C0ADE949-7107-FBB9-5610-C29D7D2DB9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5986" y="2292854"/>
            <a:ext cx="5105400" cy="2621876"/>
          </a:xfrm>
          <a:prstGeom prst="rect">
            <a:avLst/>
          </a:prstGeom>
          <a:noFill/>
          <a:ln>
            <a:noFill/>
          </a:ln>
        </p:spPr>
      </p:pic>
      <p:sp>
        <p:nvSpPr>
          <p:cNvPr id="7" name="TextBox 6">
            <a:extLst>
              <a:ext uri="{FF2B5EF4-FFF2-40B4-BE49-F238E27FC236}">
                <a16:creationId xmlns:a16="http://schemas.microsoft.com/office/drawing/2014/main" id="{DC4E98FC-E8FD-8F46-B7FB-1A839C0C08E6}"/>
              </a:ext>
            </a:extLst>
          </p:cNvPr>
          <p:cNvSpPr txBox="1"/>
          <p:nvPr/>
        </p:nvSpPr>
        <p:spPr>
          <a:xfrm>
            <a:off x="342900" y="5441970"/>
            <a:ext cx="6094428" cy="369332"/>
          </a:xfrm>
          <a:prstGeom prst="rect">
            <a:avLst/>
          </a:prstGeom>
          <a:noFill/>
        </p:spPr>
        <p:txBody>
          <a:bodyPr wrap="square">
            <a:spAutoFit/>
          </a:bodyPr>
          <a:lstStyle/>
          <a:p>
            <a:pPr algn="just"/>
            <a:r>
              <a:rPr lang="en-US" sz="1800" i="1" spc="-25" dirty="0">
                <a:latin typeface="Times New Roman" panose="02020603050405020304"/>
                <a:cs typeface="Times New Roman" panose="02020603050405020304"/>
              </a:rPr>
              <a:t>Linear regression between year and total </a:t>
            </a:r>
            <a:r>
              <a:rPr lang="en-US" i="1" spc="-25" dirty="0">
                <a:latin typeface="Times New Roman" panose="02020603050405020304"/>
                <a:cs typeface="Times New Roman" panose="02020603050405020304"/>
              </a:rPr>
              <a:t>IPC crimes</a:t>
            </a:r>
            <a:endParaRPr lang="en-US" sz="1800" dirty="0">
              <a:latin typeface="Times New Roman" panose="02020603050405020304"/>
              <a:cs typeface="Times New Roman" panose="02020603050405020304"/>
            </a:endParaRPr>
          </a:p>
        </p:txBody>
      </p:sp>
      <p:sp>
        <p:nvSpPr>
          <p:cNvPr id="11" name="TextBox 10">
            <a:extLst>
              <a:ext uri="{FF2B5EF4-FFF2-40B4-BE49-F238E27FC236}">
                <a16:creationId xmlns:a16="http://schemas.microsoft.com/office/drawing/2014/main" id="{4731DD7A-1A83-04D9-CC18-4980D7BE388D}"/>
              </a:ext>
            </a:extLst>
          </p:cNvPr>
          <p:cNvSpPr txBox="1"/>
          <p:nvPr/>
        </p:nvSpPr>
        <p:spPr>
          <a:xfrm>
            <a:off x="6214730" y="5450830"/>
            <a:ext cx="6094428" cy="369332"/>
          </a:xfrm>
          <a:prstGeom prst="rect">
            <a:avLst/>
          </a:prstGeom>
          <a:noFill/>
        </p:spPr>
        <p:txBody>
          <a:bodyPr wrap="square">
            <a:spAutoFit/>
          </a:bodyPr>
          <a:lstStyle/>
          <a:p>
            <a:r>
              <a:rPr lang="en-US" i="1" dirty="0">
                <a:latin typeface="Times New Roman" panose="02020603050405020304" pitchFamily="18" charset="0"/>
                <a:ea typeface="SimSun" panose="02010600030101010101" pitchFamily="2" charset="-122"/>
              </a:rPr>
              <a:t>I</a:t>
            </a:r>
            <a:r>
              <a:rPr lang="en-US" sz="1800" i="1" dirty="0">
                <a:effectLst/>
                <a:latin typeface="Times New Roman" panose="02020603050405020304" pitchFamily="18" charset="0"/>
                <a:ea typeface="SimSun" panose="02010600030101010101" pitchFamily="2" charset="-122"/>
              </a:rPr>
              <a:t>ndicates Outliers for the year 2014</a:t>
            </a:r>
            <a:endParaRPr lang="en-IN" i="1" dirty="0"/>
          </a:p>
        </p:txBody>
      </p:sp>
      <p:pic>
        <p:nvPicPr>
          <p:cNvPr id="2" name="object 4">
            <a:extLst>
              <a:ext uri="{FF2B5EF4-FFF2-40B4-BE49-F238E27FC236}">
                <a16:creationId xmlns:a16="http://schemas.microsoft.com/office/drawing/2014/main" id="{3DFB6780-57D5-D3FF-7F8A-93801ED8F735}"/>
              </a:ext>
            </a:extLst>
          </p:cNvPr>
          <p:cNvPicPr/>
          <p:nvPr/>
        </p:nvPicPr>
        <p:blipFill>
          <a:blip r:embed="rId4" cstate="print"/>
          <a:stretch>
            <a:fillRect/>
          </a:stretch>
        </p:blipFill>
        <p:spPr>
          <a:xfrm>
            <a:off x="10791825" y="228600"/>
            <a:ext cx="1123950" cy="1181100"/>
          </a:xfrm>
          <a:prstGeom prst="rect">
            <a:avLst/>
          </a:prstGeom>
        </p:spPr>
      </p:pic>
      <p:sp>
        <p:nvSpPr>
          <p:cNvPr id="6" name="object 4">
            <a:extLst>
              <a:ext uri="{FF2B5EF4-FFF2-40B4-BE49-F238E27FC236}">
                <a16:creationId xmlns:a16="http://schemas.microsoft.com/office/drawing/2014/main" id="{311F3A6A-0878-7581-11AA-3C1A54B7E416}"/>
              </a:ext>
            </a:extLst>
          </p:cNvPr>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extLst>
      <p:ext uri="{BB962C8B-B14F-4D97-AF65-F5344CB8AC3E}">
        <p14:creationId xmlns:p14="http://schemas.microsoft.com/office/powerpoint/2010/main" val="216728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A75E-5B22-E3AF-1BFD-060332C66C49}"/>
              </a:ext>
            </a:extLst>
          </p:cNvPr>
          <p:cNvSpPr>
            <a:spLocks noGrp="1"/>
          </p:cNvSpPr>
          <p:nvPr>
            <p:ph type="title"/>
          </p:nvPr>
        </p:nvSpPr>
        <p:spPr>
          <a:xfrm>
            <a:off x="609600" y="304800"/>
            <a:ext cx="9118091" cy="307777"/>
          </a:xfrm>
        </p:spPr>
        <p:txBody>
          <a:bodyPr/>
          <a:lstStyle/>
          <a:p>
            <a:r>
              <a:rPr lang="en-IN" u="sng" dirty="0"/>
              <a:t>SCAN STATISTICS</a:t>
            </a:r>
          </a:p>
        </p:txBody>
      </p:sp>
      <p:sp>
        <p:nvSpPr>
          <p:cNvPr id="3" name="Text Placeholder 2">
            <a:extLst>
              <a:ext uri="{FF2B5EF4-FFF2-40B4-BE49-F238E27FC236}">
                <a16:creationId xmlns:a16="http://schemas.microsoft.com/office/drawing/2014/main" id="{6652E2CB-B929-2B4E-C467-785016619535}"/>
              </a:ext>
            </a:extLst>
          </p:cNvPr>
          <p:cNvSpPr>
            <a:spLocks noGrp="1"/>
          </p:cNvSpPr>
          <p:nvPr>
            <p:ph type="body" idx="1"/>
          </p:nvPr>
        </p:nvSpPr>
        <p:spPr>
          <a:xfrm>
            <a:off x="609600" y="905232"/>
            <a:ext cx="10210800" cy="2246769"/>
          </a:xfrm>
        </p:spPr>
        <p:txBody>
          <a:bodyPr/>
          <a:lstStyle/>
          <a:p>
            <a:pPr algn="l"/>
            <a:r>
              <a:rPr lang="en-IN" sz="1800" dirty="0">
                <a:effectLst/>
                <a:latin typeface="Times New Roman" panose="02020603050405020304" pitchFamily="18" charset="0"/>
                <a:ea typeface="Times New Roman" panose="02020603050405020304" pitchFamily="18" charset="0"/>
              </a:rPr>
              <a:t>The excel data has been used as input into SatScan application which is created after particular district data was merged with that of the neighbouring districts. Also, some of the districts with least value is also dropped.</a:t>
            </a:r>
            <a:endParaRPr lang="en-IN" sz="1800" dirty="0">
              <a:effectLst/>
              <a:latin typeface="Times New Roman" panose="02020603050405020304" pitchFamily="18" charset="0"/>
              <a:ea typeface="SimSun" panose="02010600030101010101" pitchFamily="2" charset="-122"/>
            </a:endParaRPr>
          </a:p>
          <a:p>
            <a:pPr algn="l">
              <a:spcAft>
                <a:spcPts val="1200"/>
              </a:spcAft>
            </a:pPr>
            <a:r>
              <a:rPr lang="en-IN" sz="1800" dirty="0">
                <a:effectLst/>
                <a:latin typeface="Times New Roman" panose="02020603050405020304" pitchFamily="18" charset="0"/>
                <a:ea typeface="Times New Roman" panose="02020603050405020304" pitchFamily="18" charset="0"/>
              </a:rPr>
              <a:t>Hence the dataset was reduced from 875 to 645. Case file comprises of the number of crime cases of each district, taken separately, coordinate file contains the latitude and longitude, and population file contains the estimated population of each district in India. </a:t>
            </a:r>
          </a:p>
          <a:p>
            <a:pPr algn="l">
              <a:spcAft>
                <a:spcPts val="1200"/>
              </a:spcAft>
            </a:pPr>
            <a:r>
              <a:rPr lang="en-IN" sz="1800" dirty="0">
                <a:effectLst/>
                <a:latin typeface="Times New Roman" panose="02020603050405020304" pitchFamily="18" charset="0"/>
                <a:ea typeface="Times New Roman" panose="02020603050405020304" pitchFamily="18" charset="0"/>
              </a:rPr>
              <a:t>Discrete Poisson based model is used to identify the hotspots.</a:t>
            </a:r>
            <a:endParaRPr lang="en-IN" sz="1800" dirty="0">
              <a:effectLst/>
              <a:latin typeface="Times New Roman" panose="02020603050405020304" pitchFamily="18" charset="0"/>
              <a:ea typeface="SimSun" panose="02010600030101010101" pitchFamily="2" charset="-122"/>
            </a:endParaRPr>
          </a:p>
          <a:p>
            <a:pPr algn="l"/>
            <a:endParaRPr lang="en-IN" dirty="0"/>
          </a:p>
        </p:txBody>
      </p:sp>
      <p:pic>
        <p:nvPicPr>
          <p:cNvPr id="4" name="Picture 3">
            <a:extLst>
              <a:ext uri="{FF2B5EF4-FFF2-40B4-BE49-F238E27FC236}">
                <a16:creationId xmlns:a16="http://schemas.microsoft.com/office/drawing/2014/main" id="{1AF060E8-EE65-6012-0F9D-32C55C736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895600"/>
            <a:ext cx="2514600" cy="1600200"/>
          </a:xfrm>
          <a:prstGeom prst="rect">
            <a:avLst/>
          </a:prstGeom>
        </p:spPr>
      </p:pic>
      <p:pic>
        <p:nvPicPr>
          <p:cNvPr id="5" name="Picture 4">
            <a:extLst>
              <a:ext uri="{FF2B5EF4-FFF2-40B4-BE49-F238E27FC236}">
                <a16:creationId xmlns:a16="http://schemas.microsoft.com/office/drawing/2014/main" id="{86DF1894-C9E1-D7EF-6219-23C38F34D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4828142"/>
            <a:ext cx="2514600" cy="1600200"/>
          </a:xfrm>
          <a:prstGeom prst="rect">
            <a:avLst/>
          </a:prstGeom>
        </p:spPr>
      </p:pic>
      <p:pic>
        <p:nvPicPr>
          <p:cNvPr id="6" name="Picture 5">
            <a:extLst>
              <a:ext uri="{FF2B5EF4-FFF2-40B4-BE49-F238E27FC236}">
                <a16:creationId xmlns:a16="http://schemas.microsoft.com/office/drawing/2014/main" id="{CD40E862-12CE-5D41-3FC0-809C8201B9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1901" y="2895600"/>
            <a:ext cx="2514600" cy="1600200"/>
          </a:xfrm>
          <a:prstGeom prst="rect">
            <a:avLst/>
          </a:prstGeom>
        </p:spPr>
      </p:pic>
      <p:pic>
        <p:nvPicPr>
          <p:cNvPr id="7" name="Picture 6">
            <a:extLst>
              <a:ext uri="{FF2B5EF4-FFF2-40B4-BE49-F238E27FC236}">
                <a16:creationId xmlns:a16="http://schemas.microsoft.com/office/drawing/2014/main" id="{B3DD53B7-F311-0BBA-FC8B-E03D78E274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1901" y="4828142"/>
            <a:ext cx="2514600" cy="1600200"/>
          </a:xfrm>
          <a:prstGeom prst="rect">
            <a:avLst/>
          </a:prstGeom>
        </p:spPr>
      </p:pic>
      <p:pic>
        <p:nvPicPr>
          <p:cNvPr id="8" name="Picture 7">
            <a:extLst>
              <a:ext uri="{FF2B5EF4-FFF2-40B4-BE49-F238E27FC236}">
                <a16:creationId xmlns:a16="http://schemas.microsoft.com/office/drawing/2014/main" id="{47A9D246-55AB-63A4-09BE-514693EBF4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4202" y="2917596"/>
            <a:ext cx="2285998" cy="1578204"/>
          </a:xfrm>
          <a:prstGeom prst="rect">
            <a:avLst/>
          </a:prstGeom>
        </p:spPr>
      </p:pic>
      <p:pic>
        <p:nvPicPr>
          <p:cNvPr id="9" name="Picture 8">
            <a:extLst>
              <a:ext uri="{FF2B5EF4-FFF2-40B4-BE49-F238E27FC236}">
                <a16:creationId xmlns:a16="http://schemas.microsoft.com/office/drawing/2014/main" id="{5038416A-AC8A-ED1C-0696-33A82E9C43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4202" y="4847780"/>
            <a:ext cx="2285998" cy="1578203"/>
          </a:xfrm>
          <a:prstGeom prst="rect">
            <a:avLst/>
          </a:prstGeom>
        </p:spPr>
      </p:pic>
      <p:pic>
        <p:nvPicPr>
          <p:cNvPr id="10" name="Picture 9">
            <a:extLst>
              <a:ext uri="{FF2B5EF4-FFF2-40B4-BE49-F238E27FC236}">
                <a16:creationId xmlns:a16="http://schemas.microsoft.com/office/drawing/2014/main" id="{70CFF417-7DED-CCFA-BA64-7B871FCA33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50472" y="2917596"/>
            <a:ext cx="2159000" cy="1578204"/>
          </a:xfrm>
          <a:prstGeom prst="rect">
            <a:avLst/>
          </a:prstGeom>
        </p:spPr>
      </p:pic>
      <p:pic>
        <p:nvPicPr>
          <p:cNvPr id="11" name="Picture 10">
            <a:extLst>
              <a:ext uri="{FF2B5EF4-FFF2-40B4-BE49-F238E27FC236}">
                <a16:creationId xmlns:a16="http://schemas.microsoft.com/office/drawing/2014/main" id="{E2DE62E8-4D8F-D7E1-D51F-8ABFCFA59E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50472" y="4828142"/>
            <a:ext cx="2159000" cy="1597841"/>
          </a:xfrm>
          <a:prstGeom prst="rect">
            <a:avLst/>
          </a:prstGeom>
        </p:spPr>
      </p:pic>
      <p:sp>
        <p:nvSpPr>
          <p:cNvPr id="13" name="TextBox 12">
            <a:extLst>
              <a:ext uri="{FF2B5EF4-FFF2-40B4-BE49-F238E27FC236}">
                <a16:creationId xmlns:a16="http://schemas.microsoft.com/office/drawing/2014/main" id="{9784BC82-6873-F688-5F2A-8CA4AE93297B}"/>
              </a:ext>
            </a:extLst>
          </p:cNvPr>
          <p:cNvSpPr txBox="1"/>
          <p:nvPr/>
        </p:nvSpPr>
        <p:spPr>
          <a:xfrm>
            <a:off x="609600" y="4435243"/>
            <a:ext cx="5828522"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2014</a:t>
            </a:r>
            <a:endParaRPr lang="en-IN" sz="1400" dirty="0"/>
          </a:p>
        </p:txBody>
      </p:sp>
      <p:sp>
        <p:nvSpPr>
          <p:cNvPr id="15" name="TextBox 14">
            <a:extLst>
              <a:ext uri="{FF2B5EF4-FFF2-40B4-BE49-F238E27FC236}">
                <a16:creationId xmlns:a16="http://schemas.microsoft.com/office/drawing/2014/main" id="{F74845EC-7171-0FCF-A470-980B8B5A09A5}"/>
              </a:ext>
            </a:extLst>
          </p:cNvPr>
          <p:cNvSpPr txBox="1"/>
          <p:nvPr/>
        </p:nvSpPr>
        <p:spPr>
          <a:xfrm>
            <a:off x="3772103" y="4416249"/>
            <a:ext cx="609442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2015</a:t>
            </a:r>
            <a:endParaRPr lang="en-IN" sz="1400" dirty="0"/>
          </a:p>
        </p:txBody>
      </p:sp>
      <p:sp>
        <p:nvSpPr>
          <p:cNvPr id="17" name="TextBox 16">
            <a:extLst>
              <a:ext uri="{FF2B5EF4-FFF2-40B4-BE49-F238E27FC236}">
                <a16:creationId xmlns:a16="http://schemas.microsoft.com/office/drawing/2014/main" id="{717B0F54-561D-77D0-AA32-990E3C34829F}"/>
              </a:ext>
            </a:extLst>
          </p:cNvPr>
          <p:cNvSpPr txBox="1"/>
          <p:nvPr/>
        </p:nvSpPr>
        <p:spPr>
          <a:xfrm>
            <a:off x="6821674" y="4465665"/>
            <a:ext cx="609442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2016</a:t>
            </a:r>
            <a:endParaRPr lang="en-IN" sz="1400" dirty="0"/>
          </a:p>
        </p:txBody>
      </p:sp>
      <p:sp>
        <p:nvSpPr>
          <p:cNvPr id="19" name="TextBox 18">
            <a:extLst>
              <a:ext uri="{FF2B5EF4-FFF2-40B4-BE49-F238E27FC236}">
                <a16:creationId xmlns:a16="http://schemas.microsoft.com/office/drawing/2014/main" id="{1113E0D9-51CE-9A94-B7C0-2C0B23419885}"/>
              </a:ext>
            </a:extLst>
          </p:cNvPr>
          <p:cNvSpPr txBox="1"/>
          <p:nvPr/>
        </p:nvSpPr>
        <p:spPr>
          <a:xfrm>
            <a:off x="9600625" y="4495800"/>
            <a:ext cx="6457360"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2017</a:t>
            </a:r>
            <a:endParaRPr lang="en-IN" sz="1400" dirty="0"/>
          </a:p>
        </p:txBody>
      </p:sp>
      <p:sp>
        <p:nvSpPr>
          <p:cNvPr id="21" name="TextBox 20">
            <a:extLst>
              <a:ext uri="{FF2B5EF4-FFF2-40B4-BE49-F238E27FC236}">
                <a16:creationId xmlns:a16="http://schemas.microsoft.com/office/drawing/2014/main" id="{20D7DB72-A9F3-7616-8DAA-4104BBF850EF}"/>
              </a:ext>
            </a:extLst>
          </p:cNvPr>
          <p:cNvSpPr txBox="1"/>
          <p:nvPr/>
        </p:nvSpPr>
        <p:spPr>
          <a:xfrm>
            <a:off x="597310" y="6458372"/>
            <a:ext cx="802803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2018</a:t>
            </a:r>
            <a:endParaRPr lang="en-IN" sz="1400" dirty="0"/>
          </a:p>
        </p:txBody>
      </p:sp>
      <p:sp>
        <p:nvSpPr>
          <p:cNvPr id="23" name="TextBox 22">
            <a:extLst>
              <a:ext uri="{FF2B5EF4-FFF2-40B4-BE49-F238E27FC236}">
                <a16:creationId xmlns:a16="http://schemas.microsoft.com/office/drawing/2014/main" id="{0EB9D3A8-E74E-1730-771F-1624A6A8ED19}"/>
              </a:ext>
            </a:extLst>
          </p:cNvPr>
          <p:cNvSpPr txBox="1"/>
          <p:nvPr/>
        </p:nvSpPr>
        <p:spPr>
          <a:xfrm>
            <a:off x="3566652" y="6457814"/>
            <a:ext cx="802803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2019</a:t>
            </a:r>
            <a:endParaRPr lang="en-IN" sz="1400" dirty="0"/>
          </a:p>
        </p:txBody>
      </p:sp>
      <p:sp>
        <p:nvSpPr>
          <p:cNvPr id="25" name="TextBox 24">
            <a:extLst>
              <a:ext uri="{FF2B5EF4-FFF2-40B4-BE49-F238E27FC236}">
                <a16:creationId xmlns:a16="http://schemas.microsoft.com/office/drawing/2014/main" id="{8B50C097-8F9C-ADD4-F832-34F5A6A9F757}"/>
              </a:ext>
            </a:extLst>
          </p:cNvPr>
          <p:cNvSpPr txBox="1"/>
          <p:nvPr/>
        </p:nvSpPr>
        <p:spPr>
          <a:xfrm>
            <a:off x="6806381" y="6450548"/>
            <a:ext cx="802803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2020</a:t>
            </a:r>
            <a:endParaRPr lang="en-IN" sz="1400" dirty="0"/>
          </a:p>
        </p:txBody>
      </p:sp>
      <p:sp>
        <p:nvSpPr>
          <p:cNvPr id="27" name="TextBox 26">
            <a:extLst>
              <a:ext uri="{FF2B5EF4-FFF2-40B4-BE49-F238E27FC236}">
                <a16:creationId xmlns:a16="http://schemas.microsoft.com/office/drawing/2014/main" id="{9F6D2490-DC9C-2DAD-C468-8932D7264C5C}"/>
              </a:ext>
            </a:extLst>
          </p:cNvPr>
          <p:cNvSpPr txBox="1"/>
          <p:nvPr/>
        </p:nvSpPr>
        <p:spPr>
          <a:xfrm>
            <a:off x="9448800" y="6448346"/>
            <a:ext cx="8028038"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 Satscan image for the year 2021</a:t>
            </a:r>
            <a:endParaRPr lang="en-IN" sz="1400" dirty="0"/>
          </a:p>
        </p:txBody>
      </p:sp>
    </p:spTree>
    <p:extLst>
      <p:ext uri="{BB962C8B-B14F-4D97-AF65-F5344CB8AC3E}">
        <p14:creationId xmlns:p14="http://schemas.microsoft.com/office/powerpoint/2010/main" val="45898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5453"/>
            <a:ext cx="6091238" cy="521297"/>
          </a:xfrm>
          <a:prstGeom prst="rect">
            <a:avLst/>
          </a:prstGeom>
        </p:spPr>
        <p:txBody>
          <a:bodyPr vert="horz" wrap="square" lIns="0" tIns="71755" rIns="0" bIns="0" rtlCol="0">
            <a:spAutoFit/>
          </a:bodyPr>
          <a:lstStyle/>
          <a:p>
            <a:pPr marL="12700" marR="5080">
              <a:lnSpc>
                <a:spcPts val="3450"/>
              </a:lnSpc>
              <a:spcBef>
                <a:spcPts val="565"/>
              </a:spcBef>
            </a:pPr>
            <a:r>
              <a:rPr sz="3200" u="sng" spc="35" dirty="0">
                <a:uFill>
                  <a:solidFill>
                    <a:srgbClr val="000000"/>
                  </a:solidFill>
                </a:uFill>
              </a:rPr>
              <a:t>R</a:t>
            </a:r>
            <a:r>
              <a:rPr sz="3200" u="sng" spc="-5" dirty="0">
                <a:uFill>
                  <a:solidFill>
                    <a:srgbClr val="000000"/>
                  </a:solidFill>
                </a:uFill>
              </a:rPr>
              <a:t>E</a:t>
            </a:r>
            <a:r>
              <a:rPr sz="3200" u="sng" spc="10" dirty="0">
                <a:uFill>
                  <a:solidFill>
                    <a:srgbClr val="000000"/>
                  </a:solidFill>
                </a:uFill>
              </a:rPr>
              <a:t>S</a:t>
            </a:r>
            <a:r>
              <a:rPr sz="3200" u="sng" spc="-60" dirty="0">
                <a:uFill>
                  <a:solidFill>
                    <a:srgbClr val="000000"/>
                  </a:solidFill>
                </a:uFill>
              </a:rPr>
              <a:t>U</a:t>
            </a:r>
            <a:r>
              <a:rPr sz="3200" u="sng" spc="-305" dirty="0">
                <a:uFill>
                  <a:solidFill>
                    <a:srgbClr val="000000"/>
                  </a:solidFill>
                </a:uFill>
              </a:rPr>
              <a:t>L</a:t>
            </a:r>
            <a:r>
              <a:rPr sz="3200" u="sng" spc="-5" dirty="0">
                <a:uFill>
                  <a:solidFill>
                    <a:srgbClr val="000000"/>
                  </a:solidFill>
                </a:uFill>
              </a:rPr>
              <a:t>T</a:t>
            </a:r>
            <a:r>
              <a:rPr sz="3200" u="sng" spc="10" dirty="0">
                <a:uFill>
                  <a:solidFill>
                    <a:srgbClr val="000000"/>
                  </a:solidFill>
                </a:uFill>
              </a:rPr>
              <a:t>S</a:t>
            </a:r>
            <a:r>
              <a:rPr sz="3200" u="sng" spc="-195" dirty="0">
                <a:uFill>
                  <a:solidFill>
                    <a:srgbClr val="000000"/>
                  </a:solidFill>
                </a:uFill>
              </a:rPr>
              <a:t> </a:t>
            </a:r>
            <a:r>
              <a:rPr lang="en-IN" sz="3200" u="sng" spc="-195" dirty="0">
                <a:uFill>
                  <a:solidFill>
                    <a:srgbClr val="000000"/>
                  </a:solidFill>
                </a:uFill>
              </a:rPr>
              <a:t> </a:t>
            </a:r>
            <a:r>
              <a:rPr sz="3200" u="sng" spc="-65" dirty="0">
                <a:uFill>
                  <a:solidFill>
                    <a:srgbClr val="000000"/>
                  </a:solidFill>
                </a:uFill>
              </a:rPr>
              <a:t>A</a:t>
            </a:r>
            <a:r>
              <a:rPr sz="3200" u="sng" spc="15" dirty="0">
                <a:uFill>
                  <a:solidFill>
                    <a:srgbClr val="000000"/>
                  </a:solidFill>
                </a:uFill>
              </a:rPr>
              <a:t>ND</a:t>
            </a:r>
            <a:r>
              <a:rPr lang="en-IN" sz="3200" u="sng" spc="15" dirty="0">
                <a:uFill>
                  <a:solidFill>
                    <a:srgbClr val="000000"/>
                  </a:solidFill>
                </a:uFill>
              </a:rPr>
              <a:t> </a:t>
            </a:r>
            <a:r>
              <a:rPr sz="3200" u="sng" spc="5" dirty="0">
                <a:uFill>
                  <a:solidFill>
                    <a:srgbClr val="000000"/>
                  </a:solidFill>
                </a:uFill>
              </a:rPr>
              <a:t>DISCUSSIONS</a:t>
            </a:r>
            <a:endParaRPr sz="3200" u="sng" dirty="0"/>
          </a:p>
        </p:txBody>
      </p:sp>
      <p:pic>
        <p:nvPicPr>
          <p:cNvPr id="6" name="object 6"/>
          <p:cNvPicPr/>
          <p:nvPr/>
        </p:nvPicPr>
        <p:blipFill>
          <a:blip r:embed="rId2" cstate="print"/>
          <a:stretch>
            <a:fillRect/>
          </a:stretch>
        </p:blipFill>
        <p:spPr>
          <a:xfrm>
            <a:off x="11020425" y="76200"/>
            <a:ext cx="1123950" cy="1181100"/>
          </a:xfrm>
          <a:prstGeom prst="rect">
            <a:avLst/>
          </a:prstGeom>
        </p:spPr>
      </p:pic>
      <p:sp>
        <p:nvSpPr>
          <p:cNvPr id="8"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
        <p:nvSpPr>
          <p:cNvPr id="7" name="TextBox 6">
            <a:extLst>
              <a:ext uri="{FF2B5EF4-FFF2-40B4-BE49-F238E27FC236}">
                <a16:creationId xmlns:a16="http://schemas.microsoft.com/office/drawing/2014/main" id="{4C8098F1-D66C-E040-9683-C578ADE4C29A}"/>
              </a:ext>
            </a:extLst>
          </p:cNvPr>
          <p:cNvSpPr txBox="1"/>
          <p:nvPr/>
        </p:nvSpPr>
        <p:spPr>
          <a:xfrm>
            <a:off x="493669" y="1294116"/>
            <a:ext cx="8586439"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We obtained a regression line which indicates that the crime rate is increasing almost linearly for those years.</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Z-score analysis was used to identify outliers in crime data from 2014 to 2021. The results showed that Bangalore, Indore, and Kolkata frequently appeared as outliers.</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However, it's important to recognize that these outliers can be the result of some other reasons in addition to high crime rates in these areas. Hence, we used another technique to find the hotspots of cognizable crime.</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On comparing the hotspots obtained by Z-score and SatScan, it can be summarized that SatScan is more accurate because it uses LLR and RR to see how strong is the evidence for a district to be under hotspot and how likely the person in that hotspot is involved in the crime respectively.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07183-1324-BDC3-974B-3FA7C487F9EF}"/>
              </a:ext>
            </a:extLst>
          </p:cNvPr>
          <p:cNvSpPr>
            <a:spLocks noGrp="1"/>
          </p:cNvSpPr>
          <p:nvPr>
            <p:ph type="body" idx="1"/>
          </p:nvPr>
        </p:nvSpPr>
        <p:spPr>
          <a:xfrm>
            <a:off x="609600" y="1371600"/>
            <a:ext cx="9677400" cy="4924425"/>
          </a:xfrm>
        </p:spPr>
        <p:txBody>
          <a:bodyPr/>
          <a:lstStyle/>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Whereas, z-score only focuses on identifying the hotspots on the basis of average crime rate in that district. The main objective of this research is to evaluate the statistical significance of crime cluster alarms and find the hotspots.</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Here, Discrete Poisson based model is used to identify the hotspots. </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After the completion of the calculations, a standard text-based results file is automatically generated, containing information about the clusters detected, computing time and the analysis parameters chosen.</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Prominent clusters on the basis of IPC crime cases are as follows: </a:t>
            </a:r>
            <a:r>
              <a:rPr lang="en-IN" sz="2000" b="1" dirty="0">
                <a:effectLst/>
                <a:latin typeface="Times New Roman" panose="02020603050405020304" pitchFamily="18" charset="0"/>
                <a:ea typeface="Times New Roman" panose="02020603050405020304" pitchFamily="18" charset="0"/>
              </a:rPr>
              <a:t>North West, New Delhi, Central, Gurugram, North East.</a:t>
            </a:r>
            <a:r>
              <a:rPr lang="en-IN" sz="2000" dirty="0">
                <a:effectLst/>
                <a:latin typeface="Times New Roman" panose="02020603050405020304" pitchFamily="18" charset="0"/>
                <a:ea typeface="Times New Roman" panose="02020603050405020304" pitchFamily="18" charset="0"/>
              </a:rPr>
              <a:t> These districts have the highest crime cases over the 2014-2021.</a:t>
            </a:r>
            <a:endParaRPr lang="en-IN" sz="2000" dirty="0">
              <a:effectLst/>
              <a:latin typeface="Times New Roman" panose="02020603050405020304" pitchFamily="18" charset="0"/>
              <a:ea typeface="SimSun" panose="02010600030101010101" pitchFamily="2" charset="-122"/>
            </a:endParaRPr>
          </a:p>
          <a:p>
            <a:endParaRPr lang="en-IN" sz="2000" dirty="0"/>
          </a:p>
        </p:txBody>
      </p:sp>
      <p:pic>
        <p:nvPicPr>
          <p:cNvPr id="4" name="object 6">
            <a:extLst>
              <a:ext uri="{FF2B5EF4-FFF2-40B4-BE49-F238E27FC236}">
                <a16:creationId xmlns:a16="http://schemas.microsoft.com/office/drawing/2014/main" id="{B287FAEE-FCBD-6602-0E33-A1D1BBA8E106}"/>
              </a:ext>
            </a:extLst>
          </p:cNvPr>
          <p:cNvPicPr/>
          <p:nvPr/>
        </p:nvPicPr>
        <p:blipFill>
          <a:blip r:embed="rId2" cstate="print"/>
          <a:stretch>
            <a:fillRect/>
          </a:stretch>
        </p:blipFill>
        <p:spPr>
          <a:xfrm>
            <a:off x="10896600" y="190500"/>
            <a:ext cx="1123950" cy="1181100"/>
          </a:xfrm>
          <a:prstGeom prst="rect">
            <a:avLst/>
          </a:prstGeom>
        </p:spPr>
      </p:pic>
      <p:sp>
        <p:nvSpPr>
          <p:cNvPr id="5" name="object 4">
            <a:extLst>
              <a:ext uri="{FF2B5EF4-FFF2-40B4-BE49-F238E27FC236}">
                <a16:creationId xmlns:a16="http://schemas.microsoft.com/office/drawing/2014/main" id="{38823EEB-0FD3-672A-8C0A-DA1E117A5152}"/>
              </a:ext>
            </a:extLst>
          </p:cNvPr>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extLst>
      <p:ext uri="{BB962C8B-B14F-4D97-AF65-F5344CB8AC3E}">
        <p14:creationId xmlns:p14="http://schemas.microsoft.com/office/powerpoint/2010/main" val="36809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10906125" y="219075"/>
            <a:ext cx="1114425" cy="1181100"/>
          </a:xfrm>
          <a:prstGeom prst="rect">
            <a:avLst/>
          </a:prstGeom>
        </p:spPr>
      </p:pic>
      <p:sp>
        <p:nvSpPr>
          <p:cNvPr id="9"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
        <p:nvSpPr>
          <p:cNvPr id="12" name="Title 11"/>
          <p:cNvSpPr>
            <a:spLocks noGrp="1"/>
          </p:cNvSpPr>
          <p:nvPr>
            <p:ph type="title"/>
          </p:nvPr>
        </p:nvSpPr>
        <p:spPr>
          <a:xfrm>
            <a:off x="762000" y="381000"/>
            <a:ext cx="9118091" cy="492443"/>
          </a:xfrm>
        </p:spPr>
        <p:txBody>
          <a:bodyPr/>
          <a:lstStyle/>
          <a:p>
            <a:r>
              <a:rPr lang="en-IN" sz="3200" u="sng" dirty="0"/>
              <a:t>CONCLUSION</a:t>
            </a:r>
          </a:p>
        </p:txBody>
      </p:sp>
      <p:sp>
        <p:nvSpPr>
          <p:cNvPr id="3" name="TextBox 2">
            <a:extLst>
              <a:ext uri="{FF2B5EF4-FFF2-40B4-BE49-F238E27FC236}">
                <a16:creationId xmlns:a16="http://schemas.microsoft.com/office/drawing/2014/main" id="{D1F0DE11-4772-F9B1-C5A8-B63404E484EF}"/>
              </a:ext>
            </a:extLst>
          </p:cNvPr>
          <p:cNvSpPr txBox="1"/>
          <p:nvPr/>
        </p:nvSpPr>
        <p:spPr>
          <a:xfrm>
            <a:off x="762000" y="1004692"/>
            <a:ext cx="10389124" cy="54440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project involves examining IPC Crime data from </a:t>
            </a:r>
            <a:r>
              <a:rPr lang="en-IN"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every district of India.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first five hotspots of India are observed to be </a:t>
            </a:r>
            <a:r>
              <a:rPr lang="en-IN" sz="1800" dirty="0">
                <a:effectLst/>
                <a:latin typeface="Times New Roman" panose="02020603050405020304" pitchFamily="18" charset="0"/>
                <a:ea typeface="Times New Roman" panose="02020603050405020304" pitchFamily="18" charset="0"/>
              </a:rPr>
              <a:t>North West, New Delhi, Central, Gurugram </a:t>
            </a:r>
            <a:r>
              <a:rPr lang="en-IN"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North East.</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 </a:t>
            </a:r>
            <a:r>
              <a:rPr lang="en-IN" sz="1800" dirty="0">
                <a:effectLst/>
                <a:latin typeface="Times New Roman" panose="02020603050405020304" pitchFamily="18" charset="0"/>
                <a:ea typeface="Times New Roman" panose="02020603050405020304" pitchFamily="18" charset="0"/>
              </a:rPr>
              <a:t>By this it can be concluded that these districts are in higher chance of risk, in these districts the observed cases are more than the expected cases as per the total population.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These districts need maximum optimization of resources, like installing cameras, increasing Police presence in those districts especially as night, educating the people and many more. In these ways the resources can be allocated to decrease the crimes and increase safety.</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This helps the policymakers in India to prevent the crimes taking place.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Policymakers can maximise the effectiveness and impact of crime prevention initiatives by focusing resources and actions on regions that require the greatest attention by identifying hotspots using scan statistics.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policymakers should also find out how what are the reasons for crime in those districts, like lack of education or poverty. </a:t>
            </a:r>
            <a:endParaRPr lang="en-IN" sz="18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982325" y="200025"/>
            <a:ext cx="1114425" cy="1171575"/>
          </a:xfrm>
          <a:prstGeom prst="rect">
            <a:avLst/>
          </a:prstGeom>
        </p:spPr>
      </p:pic>
      <p:sp>
        <p:nvSpPr>
          <p:cNvPr id="9"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
        <p:nvSpPr>
          <p:cNvPr id="10" name="Title 9"/>
          <p:cNvSpPr>
            <a:spLocks noGrp="1"/>
          </p:cNvSpPr>
          <p:nvPr>
            <p:ph type="title"/>
          </p:nvPr>
        </p:nvSpPr>
        <p:spPr>
          <a:xfrm>
            <a:off x="1536954" y="1139253"/>
            <a:ext cx="9118091" cy="492443"/>
          </a:xfrm>
        </p:spPr>
        <p:txBody>
          <a:bodyPr/>
          <a:lstStyle/>
          <a:p>
            <a:r>
              <a:rPr lang="en-IN" sz="3200" u="sng" dirty="0"/>
              <a:t>REFERENCES</a:t>
            </a:r>
          </a:p>
        </p:txBody>
      </p:sp>
      <p:sp>
        <p:nvSpPr>
          <p:cNvPr id="3" name="TextBox 2">
            <a:extLst>
              <a:ext uri="{FF2B5EF4-FFF2-40B4-BE49-F238E27FC236}">
                <a16:creationId xmlns:a16="http://schemas.microsoft.com/office/drawing/2014/main" id="{4C2F9A8A-E353-B645-BE25-A3D9C2772300}"/>
              </a:ext>
            </a:extLst>
          </p:cNvPr>
          <p:cNvSpPr txBox="1"/>
          <p:nvPr/>
        </p:nvSpPr>
        <p:spPr>
          <a:xfrm>
            <a:off x="1447799" y="2057400"/>
            <a:ext cx="9534525" cy="3847207"/>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Akçomak, İ.S. and Ter Weel, B, “The impact of social capital on crime: evidence from The Netherlands”, Regional Science and Urban Economics, Vol. 42 Nos 1-2, pp. 323-340, 2012</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Doe, J. "Trends and Patterns of Crime in Urban India": 2018</a:t>
            </a: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Gupta, U., &amp; Sharma, R. “Analysis of criminal spatial events in India using exploratory data analysis and regression”.(2023)</a:t>
            </a: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Mandal, B.”Differences in conviction rates across violent crimes in India”. Version of Record 18 June 2019.</a:t>
            </a:r>
          </a:p>
          <a:p>
            <a:pPr marL="342900" lvl="0" indent="-342900">
              <a:lnSpc>
                <a:spcPct val="15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810875" y="171450"/>
            <a:ext cx="1114425" cy="1181100"/>
          </a:xfrm>
          <a:prstGeom prst="rect">
            <a:avLst/>
          </a:prstGeom>
        </p:spPr>
      </p:pic>
      <p:sp>
        <p:nvSpPr>
          <p:cNvPr id="2" name="Title 1">
            <a:extLst>
              <a:ext uri="{FF2B5EF4-FFF2-40B4-BE49-F238E27FC236}">
                <a16:creationId xmlns:a16="http://schemas.microsoft.com/office/drawing/2014/main" id="{CC3D2491-B47C-ABB5-A578-1403FB7CBD6F}"/>
              </a:ext>
            </a:extLst>
          </p:cNvPr>
          <p:cNvSpPr>
            <a:spLocks noGrp="1"/>
          </p:cNvSpPr>
          <p:nvPr>
            <p:ph type="title"/>
          </p:nvPr>
        </p:nvSpPr>
        <p:spPr>
          <a:xfrm>
            <a:off x="4038600" y="3352800"/>
            <a:ext cx="9118091" cy="738664"/>
          </a:xfrm>
        </p:spPr>
        <p:txBody>
          <a:bodyPr/>
          <a:lstStyle/>
          <a:p>
            <a:r>
              <a:rPr lang="en-IN" sz="4800" dirty="0">
                <a:effectLst>
                  <a:outerShdw blurRad="38100" dist="38100" dir="2700000" algn="tl">
                    <a:srgbClr val="000000">
                      <a:alpha val="43137"/>
                    </a:srgbClr>
                  </a:outerShdw>
                </a:effectLst>
              </a:rPr>
              <a:t>THANK YOU</a:t>
            </a:r>
          </a:p>
        </p:txBody>
      </p:sp>
      <p:sp>
        <p:nvSpPr>
          <p:cNvPr id="8" name="object 4"/>
          <p:cNvSpPr txBox="1">
            <a:spLocks noGrp="1"/>
          </p:cNvSpPr>
          <p:nvPr>
            <p:ph type="ftr" sz="quarter" idx="5"/>
          </p:nvPr>
        </p:nvSpPr>
        <p:spPr>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28332"/>
            <a:ext cx="2646045" cy="701040"/>
          </a:xfrm>
          <a:prstGeom prst="rect">
            <a:avLst/>
          </a:prstGeom>
        </p:spPr>
        <p:txBody>
          <a:bodyPr vert="horz" wrap="square" lIns="0" tIns="16510" rIns="0" bIns="0" rtlCol="0">
            <a:spAutoFit/>
          </a:bodyPr>
          <a:lstStyle/>
          <a:p>
            <a:pPr marL="12700">
              <a:lnSpc>
                <a:spcPct val="100000"/>
              </a:lnSpc>
              <a:spcBef>
                <a:spcPts val="130"/>
              </a:spcBef>
            </a:pPr>
            <a:r>
              <a:rPr sz="4400" u="heavy" spc="-15" dirty="0">
                <a:uFill>
                  <a:solidFill>
                    <a:srgbClr val="000000"/>
                  </a:solidFill>
                </a:uFill>
              </a:rPr>
              <a:t>C</a:t>
            </a:r>
            <a:r>
              <a:rPr sz="4400" u="heavy" spc="40" dirty="0">
                <a:uFill>
                  <a:solidFill>
                    <a:srgbClr val="000000"/>
                  </a:solidFill>
                </a:uFill>
              </a:rPr>
              <a:t>ON</a:t>
            </a:r>
            <a:r>
              <a:rPr sz="4400" u="heavy" spc="-65" dirty="0">
                <a:uFill>
                  <a:solidFill>
                    <a:srgbClr val="000000"/>
                  </a:solidFill>
                </a:uFill>
              </a:rPr>
              <a:t>T</a:t>
            </a:r>
            <a:r>
              <a:rPr sz="4400" u="heavy" spc="15" dirty="0">
                <a:uFill>
                  <a:solidFill>
                    <a:srgbClr val="000000"/>
                  </a:solidFill>
                </a:uFill>
              </a:rPr>
              <a:t>E</a:t>
            </a:r>
            <a:r>
              <a:rPr sz="4400" u="heavy" spc="35" dirty="0">
                <a:uFill>
                  <a:solidFill>
                    <a:srgbClr val="000000"/>
                  </a:solidFill>
                </a:uFill>
              </a:rPr>
              <a:t>N</a:t>
            </a:r>
            <a:r>
              <a:rPr sz="4400" u="heavy" spc="15" dirty="0">
                <a:uFill>
                  <a:solidFill>
                    <a:srgbClr val="000000"/>
                  </a:solidFill>
                </a:uFill>
              </a:rPr>
              <a:t>T</a:t>
            </a:r>
            <a:endParaRPr sz="4400" dirty="0"/>
          </a:p>
        </p:txBody>
      </p:sp>
      <p:sp>
        <p:nvSpPr>
          <p:cNvPr id="3" name="object 3"/>
          <p:cNvSpPr txBox="1"/>
          <p:nvPr/>
        </p:nvSpPr>
        <p:spPr>
          <a:xfrm>
            <a:off x="917575" y="1722119"/>
            <a:ext cx="3627754" cy="3220720"/>
          </a:xfrm>
          <a:prstGeom prst="rect">
            <a:avLst/>
          </a:prstGeom>
        </p:spPr>
        <p:txBody>
          <a:bodyPr vert="horz" wrap="square" lIns="0" tIns="104139" rIns="0" bIns="0" rtlCol="0">
            <a:spAutoFit/>
          </a:bodyPr>
          <a:lstStyle/>
          <a:p>
            <a:pPr marL="527685" indent="-514985">
              <a:lnSpc>
                <a:spcPct val="100000"/>
              </a:lnSpc>
              <a:spcBef>
                <a:spcPts val="820"/>
              </a:spcBef>
              <a:buAutoNum type="arabicPeriod"/>
              <a:tabLst>
                <a:tab pos="527050" algn="l"/>
                <a:tab pos="527685" algn="l"/>
              </a:tabLst>
            </a:pPr>
            <a:r>
              <a:rPr sz="2400" spc="-15" dirty="0">
                <a:latin typeface="Times New Roman" panose="02020603050405020304"/>
                <a:cs typeface="Times New Roman" panose="02020603050405020304"/>
              </a:rPr>
              <a:t>Motivation</a:t>
            </a:r>
            <a:r>
              <a:rPr sz="2400" spc="55"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and</a:t>
            </a:r>
            <a:r>
              <a:rPr sz="2400" spc="6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relevance</a:t>
            </a:r>
            <a:endParaRPr sz="2400" dirty="0">
              <a:latin typeface="Times New Roman" panose="02020603050405020304"/>
              <a:cs typeface="Times New Roman" panose="02020603050405020304"/>
            </a:endParaRPr>
          </a:p>
          <a:p>
            <a:pPr marL="527685" indent="-514985">
              <a:lnSpc>
                <a:spcPct val="100000"/>
              </a:lnSpc>
              <a:spcBef>
                <a:spcPts val="725"/>
              </a:spcBef>
              <a:buAutoNum type="arabicPeriod"/>
              <a:tabLst>
                <a:tab pos="527050" algn="l"/>
                <a:tab pos="527685" algn="l"/>
              </a:tabLst>
            </a:pPr>
            <a:r>
              <a:rPr sz="2400" spc="-10" dirty="0">
                <a:latin typeface="Times New Roman" panose="02020603050405020304"/>
                <a:cs typeface="Times New Roman" panose="02020603050405020304"/>
              </a:rPr>
              <a:t>Introduction</a:t>
            </a:r>
            <a:endParaRPr sz="2400" dirty="0">
              <a:latin typeface="Times New Roman" panose="02020603050405020304"/>
              <a:cs typeface="Times New Roman" panose="02020603050405020304"/>
            </a:endParaRPr>
          </a:p>
          <a:p>
            <a:pPr marL="527685" indent="-514985">
              <a:lnSpc>
                <a:spcPct val="100000"/>
              </a:lnSpc>
              <a:spcBef>
                <a:spcPts val="725"/>
              </a:spcBef>
              <a:buAutoNum type="arabicPeriod"/>
              <a:tabLst>
                <a:tab pos="527050" algn="l"/>
                <a:tab pos="527685" algn="l"/>
              </a:tabLst>
            </a:pPr>
            <a:r>
              <a:rPr sz="2400" spc="-15" dirty="0">
                <a:latin typeface="Times New Roman" panose="02020603050405020304"/>
                <a:cs typeface="Times New Roman" panose="02020603050405020304"/>
              </a:rPr>
              <a:t>Objectives</a:t>
            </a:r>
            <a:endParaRPr sz="2400" dirty="0">
              <a:latin typeface="Times New Roman" panose="02020603050405020304"/>
              <a:cs typeface="Times New Roman" panose="02020603050405020304"/>
            </a:endParaRPr>
          </a:p>
          <a:p>
            <a:pPr marL="527685" indent="-514985">
              <a:lnSpc>
                <a:spcPct val="100000"/>
              </a:lnSpc>
              <a:spcBef>
                <a:spcPts val="725"/>
              </a:spcBef>
              <a:buAutoNum type="arabicPeriod"/>
              <a:tabLst>
                <a:tab pos="527050" algn="l"/>
                <a:tab pos="527685" algn="l"/>
              </a:tabLst>
            </a:pPr>
            <a:r>
              <a:rPr sz="2400" spc="-10" dirty="0">
                <a:latin typeface="Times New Roman" panose="02020603050405020304"/>
                <a:cs typeface="Times New Roman" panose="02020603050405020304"/>
              </a:rPr>
              <a:t>Literature</a:t>
            </a:r>
            <a:r>
              <a:rPr sz="2400" spc="15" dirty="0">
                <a:latin typeface="Times New Roman" panose="02020603050405020304"/>
                <a:cs typeface="Times New Roman" panose="02020603050405020304"/>
              </a:rPr>
              <a:t> </a:t>
            </a:r>
            <a:r>
              <a:rPr sz="2400" spc="-45" dirty="0">
                <a:latin typeface="Times New Roman" panose="02020603050405020304"/>
                <a:cs typeface="Times New Roman" panose="02020603050405020304"/>
              </a:rPr>
              <a:t>survey</a:t>
            </a:r>
            <a:endParaRPr sz="2400" dirty="0">
              <a:latin typeface="Times New Roman" panose="02020603050405020304"/>
              <a:cs typeface="Times New Roman" panose="02020603050405020304"/>
            </a:endParaRPr>
          </a:p>
          <a:p>
            <a:pPr marL="527685" indent="-514985">
              <a:lnSpc>
                <a:spcPct val="100000"/>
              </a:lnSpc>
              <a:spcBef>
                <a:spcPts val="725"/>
              </a:spcBef>
              <a:buAutoNum type="arabicPeriod"/>
              <a:tabLst>
                <a:tab pos="527050" algn="l"/>
                <a:tab pos="527685" algn="l"/>
              </a:tabLst>
            </a:pPr>
            <a:r>
              <a:rPr sz="2400" spc="-20" dirty="0">
                <a:latin typeface="Times New Roman" panose="02020603050405020304"/>
                <a:cs typeface="Times New Roman" panose="02020603050405020304"/>
              </a:rPr>
              <a:t>Methodology</a:t>
            </a:r>
            <a:endParaRPr sz="2400" dirty="0">
              <a:latin typeface="Times New Roman" panose="02020603050405020304"/>
              <a:cs typeface="Times New Roman" panose="02020603050405020304"/>
            </a:endParaRPr>
          </a:p>
          <a:p>
            <a:pPr marL="527685" indent="-514985">
              <a:lnSpc>
                <a:spcPct val="100000"/>
              </a:lnSpc>
              <a:spcBef>
                <a:spcPts val="725"/>
              </a:spcBef>
              <a:buAutoNum type="arabicPeriod"/>
              <a:tabLst>
                <a:tab pos="527050" algn="l"/>
                <a:tab pos="527685" algn="l"/>
              </a:tabLst>
            </a:pPr>
            <a:r>
              <a:rPr sz="2400" spc="-35" dirty="0">
                <a:latin typeface="Times New Roman" panose="02020603050405020304"/>
                <a:cs typeface="Times New Roman" panose="02020603050405020304"/>
              </a:rPr>
              <a:t>Results</a:t>
            </a:r>
            <a:r>
              <a:rPr sz="2400" spc="160"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and</a:t>
            </a:r>
            <a:r>
              <a:rPr sz="2400" spc="5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discussions</a:t>
            </a:r>
            <a:endParaRPr sz="2400" dirty="0">
              <a:latin typeface="Times New Roman" panose="02020603050405020304"/>
              <a:cs typeface="Times New Roman" panose="02020603050405020304"/>
            </a:endParaRPr>
          </a:p>
          <a:p>
            <a:pPr marL="527685" indent="-514985">
              <a:lnSpc>
                <a:spcPct val="100000"/>
              </a:lnSpc>
              <a:spcBef>
                <a:spcPts val="650"/>
              </a:spcBef>
              <a:buAutoNum type="arabicPeriod"/>
              <a:tabLst>
                <a:tab pos="527050" algn="l"/>
                <a:tab pos="527685" algn="l"/>
              </a:tabLst>
            </a:pPr>
            <a:r>
              <a:rPr sz="2400" spc="-35" dirty="0">
                <a:latin typeface="Times New Roman" panose="02020603050405020304"/>
                <a:cs typeface="Times New Roman" panose="02020603050405020304"/>
              </a:rPr>
              <a:t>Conclusion</a:t>
            </a:r>
            <a:endParaRPr sz="2400" dirty="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10763250" y="228600"/>
            <a:ext cx="1114425" cy="1114425"/>
          </a:xfrm>
          <a:prstGeom prst="rect">
            <a:avLst/>
          </a:prstGeom>
        </p:spPr>
      </p:pic>
      <p:sp>
        <p:nvSpPr>
          <p:cNvPr id="6"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154670" cy="701040"/>
          </a:xfrm>
          <a:prstGeom prst="rect">
            <a:avLst/>
          </a:prstGeom>
        </p:spPr>
        <p:txBody>
          <a:bodyPr vert="horz" wrap="square" lIns="0" tIns="16510" rIns="0" bIns="0" rtlCol="0">
            <a:spAutoFit/>
          </a:bodyPr>
          <a:lstStyle/>
          <a:p>
            <a:pPr marL="12700">
              <a:lnSpc>
                <a:spcPct val="100000"/>
              </a:lnSpc>
              <a:spcBef>
                <a:spcPts val="130"/>
              </a:spcBef>
            </a:pPr>
            <a:r>
              <a:rPr sz="4400" u="heavy" spc="-125" dirty="0">
                <a:uFill>
                  <a:solidFill>
                    <a:srgbClr val="000000"/>
                  </a:solidFill>
                </a:uFill>
              </a:rPr>
              <a:t>MOTIVATION</a:t>
            </a:r>
            <a:r>
              <a:rPr sz="4400" u="heavy" spc="-105" dirty="0">
                <a:uFill>
                  <a:solidFill>
                    <a:srgbClr val="000000"/>
                  </a:solidFill>
                </a:uFill>
              </a:rPr>
              <a:t> </a:t>
            </a:r>
            <a:r>
              <a:rPr sz="4400" u="heavy" spc="10" dirty="0">
                <a:uFill>
                  <a:solidFill>
                    <a:srgbClr val="000000"/>
                  </a:solidFill>
                </a:uFill>
              </a:rPr>
              <a:t>AND</a:t>
            </a:r>
            <a:r>
              <a:rPr sz="4400" u="heavy" spc="-35" dirty="0">
                <a:uFill>
                  <a:solidFill>
                    <a:srgbClr val="000000"/>
                  </a:solidFill>
                </a:uFill>
              </a:rPr>
              <a:t> </a:t>
            </a:r>
            <a:r>
              <a:rPr sz="4400" u="heavy" spc="-85" dirty="0">
                <a:uFill>
                  <a:solidFill>
                    <a:srgbClr val="000000"/>
                  </a:solidFill>
                </a:uFill>
              </a:rPr>
              <a:t>RELEVANCE</a:t>
            </a:r>
            <a:endParaRPr sz="4400" dirty="0"/>
          </a:p>
        </p:txBody>
      </p:sp>
      <p:sp>
        <p:nvSpPr>
          <p:cNvPr id="3" name="object 3"/>
          <p:cNvSpPr txBox="1"/>
          <p:nvPr/>
        </p:nvSpPr>
        <p:spPr>
          <a:xfrm>
            <a:off x="917575" y="1851405"/>
            <a:ext cx="10123805" cy="3700821"/>
          </a:xfrm>
          <a:prstGeom prst="rect">
            <a:avLst/>
          </a:prstGeom>
        </p:spPr>
        <p:txBody>
          <a:bodyPr vert="horz" wrap="square" lIns="0" tIns="11430" rIns="0" bIns="0" rtlCol="0">
            <a:spAutoFit/>
          </a:bodyPr>
          <a:lstStyle/>
          <a:p>
            <a:pPr marL="241300" marR="5080" indent="-229235">
              <a:lnSpc>
                <a:spcPct val="150000"/>
              </a:lnSpc>
              <a:spcBef>
                <a:spcPts val="90"/>
              </a:spcBef>
              <a:buFont typeface="Arial MT"/>
              <a:buChar char="•"/>
              <a:tabLst>
                <a:tab pos="241935" algn="l"/>
              </a:tabLst>
            </a:pPr>
            <a:r>
              <a:rPr lang="en-US" sz="2000" b="1" dirty="0">
                <a:latin typeface="Times New Roman" panose="02020603050405020304"/>
                <a:cs typeface="Times New Roman" panose="02020603050405020304"/>
              </a:rPr>
              <a:t>Public Safety</a:t>
            </a:r>
            <a:r>
              <a:rPr lang="en-US" sz="2000" dirty="0">
                <a:latin typeface="Times New Roman" panose="02020603050405020304"/>
                <a:cs typeface="Times New Roman" panose="02020603050405020304"/>
              </a:rPr>
              <a:t>: Identifying crime hotspots ensures targeted law enforcement efforts for public safety.</a:t>
            </a:r>
          </a:p>
          <a:p>
            <a:pPr marL="241300" marR="5080" indent="-229235">
              <a:lnSpc>
                <a:spcPct val="150000"/>
              </a:lnSpc>
              <a:spcBef>
                <a:spcPts val="90"/>
              </a:spcBef>
              <a:buFont typeface="Arial MT"/>
              <a:buChar char="•"/>
              <a:tabLst>
                <a:tab pos="241935" algn="l"/>
              </a:tabLst>
            </a:pPr>
            <a:r>
              <a:rPr lang="en-US" sz="2000" b="1" dirty="0">
                <a:latin typeface="Times New Roman" panose="02020603050405020304"/>
                <a:cs typeface="Times New Roman" panose="02020603050405020304"/>
              </a:rPr>
              <a:t>Policy Focus</a:t>
            </a:r>
            <a:r>
              <a:rPr lang="en-US" sz="2000" dirty="0">
                <a:latin typeface="Times New Roman" panose="02020603050405020304"/>
                <a:cs typeface="Times New Roman" panose="02020603050405020304"/>
              </a:rPr>
              <a:t>: Informs evidence-based policies to prevent crime and enhance community safety.</a:t>
            </a:r>
          </a:p>
          <a:p>
            <a:pPr marL="241300" marR="5080" indent="-229235">
              <a:lnSpc>
                <a:spcPct val="150000"/>
              </a:lnSpc>
              <a:spcBef>
                <a:spcPts val="90"/>
              </a:spcBef>
              <a:buFont typeface="Arial MT"/>
              <a:buChar char="•"/>
              <a:tabLst>
                <a:tab pos="241935" algn="l"/>
              </a:tabLst>
            </a:pPr>
            <a:r>
              <a:rPr lang="en-US" sz="2000" b="1" dirty="0">
                <a:latin typeface="Times New Roman" panose="02020603050405020304"/>
                <a:cs typeface="Times New Roman" panose="02020603050405020304"/>
              </a:rPr>
              <a:t>Resource Optimization</a:t>
            </a:r>
            <a:r>
              <a:rPr lang="en-US" sz="2000" dirty="0">
                <a:latin typeface="Times New Roman" panose="02020603050405020304"/>
                <a:cs typeface="Times New Roman" panose="02020603050405020304"/>
              </a:rPr>
              <a:t>: Directs resources efficiently by prioritizing high-risk areas for intervention.</a:t>
            </a:r>
          </a:p>
          <a:p>
            <a:pPr marL="241300" marR="5080" indent="-229235">
              <a:lnSpc>
                <a:spcPct val="150000"/>
              </a:lnSpc>
              <a:spcBef>
                <a:spcPts val="90"/>
              </a:spcBef>
              <a:buFont typeface="Arial MT"/>
              <a:buChar char="•"/>
              <a:tabLst>
                <a:tab pos="241935" algn="l"/>
              </a:tabLst>
            </a:pPr>
            <a:r>
              <a:rPr lang="en-US" sz="2000" b="1" dirty="0">
                <a:latin typeface="Times New Roman" panose="02020603050405020304"/>
                <a:cs typeface="Times New Roman" panose="02020603050405020304"/>
              </a:rPr>
              <a:t>Data-Driven Decisions</a:t>
            </a:r>
            <a:r>
              <a:rPr lang="en-US" sz="2000" dirty="0">
                <a:latin typeface="Times New Roman" panose="02020603050405020304"/>
                <a:cs typeface="Times New Roman" panose="02020603050405020304"/>
              </a:rPr>
              <a:t>: Utilizes statistical methods for proactive crime prevention strategies.</a:t>
            </a:r>
          </a:p>
          <a:p>
            <a:pPr marL="241300" marR="5080" indent="-229235">
              <a:lnSpc>
                <a:spcPct val="150000"/>
              </a:lnSpc>
              <a:spcBef>
                <a:spcPts val="90"/>
              </a:spcBef>
              <a:buFont typeface="Arial MT"/>
              <a:buChar char="•"/>
              <a:tabLst>
                <a:tab pos="241935" algn="l"/>
              </a:tabLst>
            </a:pPr>
            <a:r>
              <a:rPr lang="en-US" sz="2000" b="1" dirty="0">
                <a:latin typeface="Times New Roman" panose="02020603050405020304"/>
                <a:cs typeface="Times New Roman" panose="02020603050405020304"/>
              </a:rPr>
              <a:t>Economic Impact</a:t>
            </a:r>
            <a:r>
              <a:rPr lang="en-US" sz="2000" dirty="0">
                <a:latin typeface="Times New Roman" panose="02020603050405020304"/>
                <a:cs typeface="Times New Roman" panose="02020603050405020304"/>
              </a:rPr>
              <a:t>: Mitigates economic losses by targeting crime prevention measures effectively.</a:t>
            </a:r>
          </a:p>
        </p:txBody>
      </p:sp>
      <p:pic>
        <p:nvPicPr>
          <p:cNvPr id="4" name="object 4"/>
          <p:cNvPicPr/>
          <p:nvPr/>
        </p:nvPicPr>
        <p:blipFill>
          <a:blip r:embed="rId2" cstate="print"/>
          <a:stretch>
            <a:fillRect/>
          </a:stretch>
        </p:blipFill>
        <p:spPr>
          <a:xfrm>
            <a:off x="10801350" y="228600"/>
            <a:ext cx="1104900" cy="1181100"/>
          </a:xfrm>
          <a:prstGeom prst="rect">
            <a:avLst/>
          </a:prstGeom>
        </p:spPr>
      </p:pic>
      <p:sp>
        <p:nvSpPr>
          <p:cNvPr id="6"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28332"/>
            <a:ext cx="4251325" cy="701040"/>
          </a:xfrm>
          <a:prstGeom prst="rect">
            <a:avLst/>
          </a:prstGeom>
        </p:spPr>
        <p:txBody>
          <a:bodyPr vert="horz" wrap="square" lIns="0" tIns="16510" rIns="0" bIns="0" rtlCol="0">
            <a:spAutoFit/>
          </a:bodyPr>
          <a:lstStyle/>
          <a:p>
            <a:pPr marL="12700">
              <a:lnSpc>
                <a:spcPct val="100000"/>
              </a:lnSpc>
              <a:spcBef>
                <a:spcPts val="130"/>
              </a:spcBef>
            </a:pPr>
            <a:r>
              <a:rPr sz="4400" u="heavy" spc="-40" dirty="0">
                <a:uFill>
                  <a:solidFill>
                    <a:srgbClr val="000000"/>
                  </a:solidFill>
                </a:uFill>
              </a:rPr>
              <a:t>I</a:t>
            </a:r>
            <a:r>
              <a:rPr sz="4400" u="heavy" spc="40" dirty="0">
                <a:uFill>
                  <a:solidFill>
                    <a:srgbClr val="000000"/>
                  </a:solidFill>
                </a:uFill>
              </a:rPr>
              <a:t>N</a:t>
            </a:r>
            <a:r>
              <a:rPr sz="4400" u="heavy" spc="-65" dirty="0">
                <a:uFill>
                  <a:solidFill>
                    <a:srgbClr val="000000"/>
                  </a:solidFill>
                </a:uFill>
              </a:rPr>
              <a:t>T</a:t>
            </a:r>
            <a:r>
              <a:rPr sz="4400" u="heavy" spc="-15" dirty="0">
                <a:uFill>
                  <a:solidFill>
                    <a:srgbClr val="000000"/>
                  </a:solidFill>
                </a:uFill>
              </a:rPr>
              <a:t>R</a:t>
            </a:r>
            <a:r>
              <a:rPr sz="4400" u="heavy" spc="40" dirty="0">
                <a:uFill>
                  <a:solidFill>
                    <a:srgbClr val="000000"/>
                  </a:solidFill>
                </a:uFill>
              </a:rPr>
              <a:t>ODU</a:t>
            </a:r>
            <a:r>
              <a:rPr sz="4400" u="heavy" spc="-15" dirty="0">
                <a:uFill>
                  <a:solidFill>
                    <a:srgbClr val="000000"/>
                  </a:solidFill>
                </a:uFill>
              </a:rPr>
              <a:t>C</a:t>
            </a:r>
            <a:r>
              <a:rPr sz="4400" u="heavy" spc="-65" dirty="0">
                <a:uFill>
                  <a:solidFill>
                    <a:srgbClr val="000000"/>
                  </a:solidFill>
                </a:uFill>
              </a:rPr>
              <a:t>T</a:t>
            </a:r>
            <a:r>
              <a:rPr sz="4400" u="heavy" spc="-40" dirty="0">
                <a:uFill>
                  <a:solidFill>
                    <a:srgbClr val="000000"/>
                  </a:solidFill>
                </a:uFill>
              </a:rPr>
              <a:t>I</a:t>
            </a:r>
            <a:r>
              <a:rPr sz="4400" u="heavy" spc="40" dirty="0">
                <a:uFill>
                  <a:solidFill>
                    <a:srgbClr val="000000"/>
                  </a:solidFill>
                </a:uFill>
              </a:rPr>
              <a:t>O</a:t>
            </a:r>
            <a:r>
              <a:rPr sz="4400" u="heavy" spc="20" dirty="0">
                <a:uFill>
                  <a:solidFill>
                    <a:srgbClr val="000000"/>
                  </a:solidFill>
                </a:uFill>
              </a:rPr>
              <a:t>N</a:t>
            </a:r>
            <a:endParaRPr sz="4400" dirty="0"/>
          </a:p>
        </p:txBody>
      </p:sp>
      <p:sp>
        <p:nvSpPr>
          <p:cNvPr id="3" name="object 3"/>
          <p:cNvSpPr txBox="1"/>
          <p:nvPr/>
        </p:nvSpPr>
        <p:spPr>
          <a:xfrm>
            <a:off x="575310" y="1813560"/>
            <a:ext cx="7578090" cy="4356770"/>
          </a:xfrm>
          <a:prstGeom prst="rect">
            <a:avLst/>
          </a:prstGeom>
        </p:spPr>
        <p:txBody>
          <a:bodyPr vert="horz" wrap="square" lIns="0" tIns="13335" rIns="0" bIns="0" rtlCol="0">
            <a:spAutoFit/>
          </a:bodyPr>
          <a:lstStyle/>
          <a:p>
            <a:pPr marL="241300" indent="-229235">
              <a:lnSpc>
                <a:spcPts val="2755"/>
              </a:lnSpc>
              <a:spcBef>
                <a:spcPts val="105"/>
              </a:spcBef>
              <a:buFont typeface="Arial MT"/>
              <a:buChar char="•"/>
              <a:tabLst>
                <a:tab pos="241935" algn="l"/>
              </a:tabLst>
            </a:pPr>
            <a:r>
              <a:rPr lang="en-IN" altLang="en-US" sz="2000" dirty="0">
                <a:effectLst/>
                <a:latin typeface="Times New Roman" panose="02020603050405020304" pitchFamily="18" charset="0"/>
                <a:ea typeface="SimSun" panose="02010600030101010101" pitchFamily="2" charset="-122"/>
              </a:rPr>
              <a:t>Crime analysis is important in law enforcement and policy</a:t>
            </a:r>
          </a:p>
          <a:p>
            <a:pPr marL="12065" indent="0">
              <a:lnSpc>
                <a:spcPts val="2755"/>
              </a:lnSpc>
              <a:spcBef>
                <a:spcPts val="105"/>
              </a:spcBef>
              <a:buFont typeface="Arial MT"/>
              <a:buNone/>
              <a:tabLst>
                <a:tab pos="241935" algn="l"/>
              </a:tabLst>
            </a:pPr>
            <a:r>
              <a:rPr lang="en-IN" altLang="en-US" sz="2000" dirty="0">
                <a:effectLst/>
                <a:latin typeface="Times New Roman" panose="02020603050405020304" pitchFamily="18" charset="0"/>
                <a:ea typeface="SimSun" panose="02010600030101010101" pitchFamily="2" charset="-122"/>
              </a:rPr>
              <a:t>    creation to prevent the crime.</a:t>
            </a:r>
          </a:p>
          <a:p>
            <a:pPr marL="297815" indent="-285750">
              <a:lnSpc>
                <a:spcPts val="2755"/>
              </a:lnSpc>
              <a:spcBef>
                <a:spcPts val="105"/>
              </a:spcBef>
              <a:buFont typeface="Arial" panose="020B0604020202020204" pitchFamily="34" charset="0"/>
              <a:buChar char="•"/>
              <a:tabLst>
                <a:tab pos="241935" algn="l"/>
              </a:tabLst>
            </a:pPr>
            <a:r>
              <a:rPr lang="en-US" sz="2000" dirty="0">
                <a:effectLst/>
                <a:latin typeface="Times New Roman" panose="02020603050405020304" pitchFamily="18" charset="0"/>
                <a:ea typeface="SimSun" panose="02010600030101010101" pitchFamily="2" charset="-122"/>
              </a:rPr>
              <a:t>In India the criminal code in categorized into two:  </a:t>
            </a:r>
            <a:r>
              <a:rPr lang="en-US" sz="2000" b="1" dirty="0">
                <a:effectLst/>
                <a:latin typeface="Times New Roman" panose="02020603050405020304" pitchFamily="18" charset="0"/>
                <a:ea typeface="SimSun" panose="02010600030101010101" pitchFamily="2" charset="-122"/>
              </a:rPr>
              <a:t>Cognizable and Non-cognizable crimes.</a:t>
            </a:r>
            <a:r>
              <a:rPr lang="en-US" sz="2000" dirty="0">
                <a:effectLst/>
                <a:latin typeface="Times New Roman" panose="02020603050405020304" pitchFamily="18" charset="0"/>
                <a:ea typeface="SimSun" panose="02010600030101010101" pitchFamily="2" charset="-122"/>
              </a:rPr>
              <a:t> The cognizable cases are subdivided into IPC and SLL</a:t>
            </a:r>
            <a:r>
              <a:rPr lang="en-IN" altLang="en-US"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p>
            <a:pPr marL="241300" indent="-229235" algn="l">
              <a:lnSpc>
                <a:spcPts val="2755"/>
              </a:lnSpc>
              <a:spcBef>
                <a:spcPts val="105"/>
              </a:spcBef>
              <a:buFont typeface="Arial MT"/>
              <a:buChar char="•"/>
              <a:tabLst>
                <a:tab pos="241935" algn="l"/>
              </a:tabLst>
            </a:pPr>
            <a:r>
              <a:rPr lang="en-US" sz="2000" dirty="0">
                <a:effectLst/>
                <a:latin typeface="Times New Roman" panose="02020603050405020304" pitchFamily="18" charset="0"/>
                <a:ea typeface="SimSun" panose="02010600030101010101" pitchFamily="2" charset="-122"/>
              </a:rPr>
              <a:t>The IPC is a comprehensive criminal code that defines various offenses and prescribes penalties for them</a:t>
            </a:r>
            <a:r>
              <a:rPr lang="en-IN" altLang="en-US" sz="2000" dirty="0">
                <a:effectLst/>
                <a:latin typeface="Times New Roman" panose="02020603050405020304" pitchFamily="18" charset="0"/>
                <a:ea typeface="SimSun" panose="02010600030101010101" pitchFamily="2" charset="-122"/>
              </a:rPr>
              <a:t>,whereas SLL are enacted by local governments, such as city councils or county commissions, to address specific issues or circumstances within their jurisdiction.</a:t>
            </a:r>
          </a:p>
          <a:p>
            <a:pPr marL="241300" indent="-229235" algn="l">
              <a:lnSpc>
                <a:spcPts val="2755"/>
              </a:lnSpc>
              <a:spcBef>
                <a:spcPts val="105"/>
              </a:spcBef>
              <a:buFont typeface="Arial MT"/>
              <a:buChar char="•"/>
              <a:tabLst>
                <a:tab pos="241935" algn="l"/>
              </a:tabLst>
            </a:pPr>
            <a:r>
              <a:rPr lang="en-IN" altLang="en-US" sz="2000" dirty="0">
                <a:effectLst/>
                <a:latin typeface="Times New Roman" panose="02020603050405020304" pitchFamily="18" charset="0"/>
                <a:ea typeface="SimSun" panose="02010600030101010101" pitchFamily="2" charset="-122"/>
              </a:rPr>
              <a:t>The aim of this research paper is to detect Total IPC crime hotspots across India using the Spatial Scan Statistics (SaTScan) software.</a:t>
            </a:r>
          </a:p>
          <a:p>
            <a:pPr marL="12065" indent="0">
              <a:lnSpc>
                <a:spcPts val="2755"/>
              </a:lnSpc>
              <a:spcBef>
                <a:spcPts val="105"/>
              </a:spcBef>
              <a:buFont typeface="Arial MT"/>
              <a:buNone/>
              <a:tabLst>
                <a:tab pos="241935" algn="l"/>
              </a:tabLst>
            </a:pPr>
            <a:endParaRPr sz="2000" dirty="0">
              <a:latin typeface="Times New Roman" panose="02020603050405020304"/>
              <a:cs typeface="Times New Roman" panose="02020603050405020304"/>
            </a:endParaRPr>
          </a:p>
        </p:txBody>
      </p:sp>
      <p:pic>
        <p:nvPicPr>
          <p:cNvPr id="6" name="object 6"/>
          <p:cNvPicPr/>
          <p:nvPr/>
        </p:nvPicPr>
        <p:blipFill>
          <a:blip r:embed="rId2" cstate="print"/>
          <a:stretch>
            <a:fillRect/>
          </a:stretch>
        </p:blipFill>
        <p:spPr>
          <a:xfrm>
            <a:off x="10810875" y="228600"/>
            <a:ext cx="1114425" cy="1181100"/>
          </a:xfrm>
          <a:prstGeom prst="rect">
            <a:avLst/>
          </a:prstGeom>
        </p:spPr>
      </p:pic>
      <p:sp>
        <p:nvSpPr>
          <p:cNvPr id="8"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pic>
        <p:nvPicPr>
          <p:cNvPr id="4" name="Picture 3">
            <a:extLst>
              <a:ext uri="{FF2B5EF4-FFF2-40B4-BE49-F238E27FC236}">
                <a16:creationId xmlns:a16="http://schemas.microsoft.com/office/drawing/2014/main" id="{8DE7FEFB-A6E0-C92A-17F8-460CAD666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1600200"/>
            <a:ext cx="3048000"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3312795" cy="701040"/>
          </a:xfrm>
          <a:prstGeom prst="rect">
            <a:avLst/>
          </a:prstGeom>
        </p:spPr>
        <p:txBody>
          <a:bodyPr vert="horz" wrap="square" lIns="0" tIns="16510" rIns="0" bIns="0" rtlCol="0">
            <a:spAutoFit/>
          </a:bodyPr>
          <a:lstStyle/>
          <a:p>
            <a:pPr marL="12700">
              <a:lnSpc>
                <a:spcPct val="100000"/>
              </a:lnSpc>
              <a:spcBef>
                <a:spcPts val="130"/>
              </a:spcBef>
            </a:pPr>
            <a:r>
              <a:rPr sz="4400" u="heavy" spc="40" dirty="0">
                <a:uFill>
                  <a:solidFill>
                    <a:srgbClr val="000000"/>
                  </a:solidFill>
                </a:uFill>
              </a:rPr>
              <a:t>O</a:t>
            </a:r>
            <a:r>
              <a:rPr sz="4400" u="heavy" spc="-15" dirty="0">
                <a:uFill>
                  <a:solidFill>
                    <a:srgbClr val="000000"/>
                  </a:solidFill>
                </a:uFill>
              </a:rPr>
              <a:t>B</a:t>
            </a:r>
            <a:r>
              <a:rPr sz="4400" u="heavy" spc="15" dirty="0">
                <a:uFill>
                  <a:solidFill>
                    <a:srgbClr val="000000"/>
                  </a:solidFill>
                </a:uFill>
              </a:rPr>
              <a:t>JE</a:t>
            </a:r>
            <a:r>
              <a:rPr sz="4400" u="heavy" spc="-15" dirty="0">
                <a:uFill>
                  <a:solidFill>
                    <a:srgbClr val="000000"/>
                  </a:solidFill>
                </a:uFill>
              </a:rPr>
              <a:t>C</a:t>
            </a:r>
            <a:r>
              <a:rPr sz="4400" u="heavy" spc="-65" dirty="0">
                <a:uFill>
                  <a:solidFill>
                    <a:srgbClr val="000000"/>
                  </a:solidFill>
                </a:uFill>
              </a:rPr>
              <a:t>T</a:t>
            </a:r>
            <a:r>
              <a:rPr sz="4400" u="heavy" spc="-40" dirty="0">
                <a:uFill>
                  <a:solidFill>
                    <a:srgbClr val="000000"/>
                  </a:solidFill>
                </a:uFill>
              </a:rPr>
              <a:t>I</a:t>
            </a:r>
            <a:r>
              <a:rPr sz="4400" u="heavy" spc="-30" dirty="0">
                <a:uFill>
                  <a:solidFill>
                    <a:srgbClr val="000000"/>
                  </a:solidFill>
                </a:uFill>
              </a:rPr>
              <a:t>V</a:t>
            </a:r>
            <a:r>
              <a:rPr sz="4400" u="heavy" spc="15" dirty="0">
                <a:uFill>
                  <a:solidFill>
                    <a:srgbClr val="000000"/>
                  </a:solidFill>
                </a:uFill>
              </a:rPr>
              <a:t>ES</a:t>
            </a:r>
            <a:endParaRPr sz="4400" dirty="0"/>
          </a:p>
        </p:txBody>
      </p:sp>
      <p:sp>
        <p:nvSpPr>
          <p:cNvPr id="3" name="object 3"/>
          <p:cNvSpPr txBox="1"/>
          <p:nvPr/>
        </p:nvSpPr>
        <p:spPr>
          <a:xfrm>
            <a:off x="917575" y="1722119"/>
            <a:ext cx="10257790" cy="3264995"/>
          </a:xfrm>
          <a:prstGeom prst="rect">
            <a:avLst/>
          </a:prstGeom>
        </p:spPr>
        <p:txBody>
          <a:bodyPr vert="horz" wrap="square" lIns="0" tIns="104139" rIns="0" bIns="0" rtlCol="0">
            <a:spAutoFit/>
          </a:bodyPr>
          <a:lstStyle/>
          <a:p>
            <a:pPr marL="354965" indent="-342900">
              <a:lnSpc>
                <a:spcPct val="100000"/>
              </a:lnSpc>
              <a:spcBef>
                <a:spcPts val="820"/>
              </a:spcBef>
              <a:buFont typeface="Arial" panose="020B0604020202020204" pitchFamily="34" charset="0"/>
              <a:buChar char="•"/>
              <a:tabLst>
                <a:tab pos="241935" algn="l"/>
              </a:tabLst>
            </a:pPr>
            <a:r>
              <a:rPr sz="2400" spc="-95" dirty="0">
                <a:latin typeface="Times New Roman" panose="02020603050405020304"/>
                <a:cs typeface="Times New Roman" panose="02020603050405020304"/>
              </a:rPr>
              <a:t>To</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do</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exploratory</a:t>
            </a:r>
            <a:r>
              <a:rPr sz="2400" spc="5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data</a:t>
            </a:r>
            <a:r>
              <a:rPr sz="2400" spc="-30" dirty="0">
                <a:latin typeface="Times New Roman" panose="02020603050405020304"/>
                <a:cs typeface="Times New Roman" panose="02020603050405020304"/>
              </a:rPr>
              <a:t> </a:t>
            </a:r>
            <a:r>
              <a:rPr sz="2400" spc="-45" dirty="0">
                <a:latin typeface="Times New Roman" panose="02020603050405020304"/>
                <a:cs typeface="Times New Roman" panose="02020603050405020304"/>
              </a:rPr>
              <a:t>analysis.</a:t>
            </a:r>
            <a:endParaRPr lang="en-IN" sz="2400" spc="-45" dirty="0">
              <a:latin typeface="Times New Roman" panose="02020603050405020304"/>
              <a:cs typeface="Times New Roman" panose="02020603050405020304"/>
            </a:endParaRPr>
          </a:p>
          <a:p>
            <a:pPr marL="354965" indent="-342900">
              <a:lnSpc>
                <a:spcPct val="100000"/>
              </a:lnSpc>
              <a:spcBef>
                <a:spcPts val="820"/>
              </a:spcBef>
              <a:buFont typeface="Arial" panose="020B0604020202020204" pitchFamily="34" charset="0"/>
              <a:buChar char="•"/>
              <a:tabLst>
                <a:tab pos="241935" algn="l"/>
              </a:tabLst>
            </a:pPr>
            <a:r>
              <a:rPr lang="en-IN" sz="2400" spc="-45" dirty="0">
                <a:latin typeface="Times New Roman" panose="02020603050405020304"/>
                <a:cs typeface="Times New Roman" panose="02020603050405020304"/>
              </a:rPr>
              <a:t>To find the outliers using the z score.</a:t>
            </a:r>
          </a:p>
          <a:p>
            <a:pPr marL="354965" indent="-342900">
              <a:lnSpc>
                <a:spcPct val="100000"/>
              </a:lnSpc>
              <a:spcBef>
                <a:spcPts val="820"/>
              </a:spcBef>
              <a:buFont typeface="Arial" panose="020B0604020202020204" pitchFamily="34" charset="0"/>
              <a:buChar char="•"/>
              <a:tabLst>
                <a:tab pos="241935" algn="l"/>
              </a:tabLst>
            </a:pPr>
            <a:r>
              <a:rPr lang="en-IN" sz="2400" spc="-45" dirty="0">
                <a:latin typeface="Times New Roman" panose="02020603050405020304"/>
                <a:cs typeface="Times New Roman" panose="02020603050405020304"/>
              </a:rPr>
              <a:t>To design a model </a:t>
            </a:r>
            <a:r>
              <a:rPr lang="en-IN" sz="2400" spc="-45">
                <a:latin typeface="Times New Roman" panose="02020603050405020304"/>
                <a:cs typeface="Times New Roman" panose="02020603050405020304"/>
              </a:rPr>
              <a:t>using linear </a:t>
            </a:r>
            <a:r>
              <a:rPr lang="en-IN" sz="2400" spc="-45" dirty="0">
                <a:latin typeface="Times New Roman" panose="02020603050405020304"/>
                <a:cs typeface="Times New Roman" panose="02020603050405020304"/>
              </a:rPr>
              <a:t>regression .</a:t>
            </a:r>
          </a:p>
          <a:p>
            <a:pPr marL="342900" indent="-342900">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To identify and analyze spatial clusters of total cognizable IPC crimes in India using Scan Statistics.</a:t>
            </a:r>
          </a:p>
          <a:p>
            <a:pPr marL="342900" indent="-34290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To find the hotspots using Satscan.</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To provide law enforcement agencies, policymakers, and researchers with a robust inferential tool for understanding crime distribution</a:t>
            </a:r>
            <a:endParaRPr sz="2400" dirty="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10763250" y="228600"/>
            <a:ext cx="1114425" cy="1181100"/>
          </a:xfrm>
          <a:prstGeom prst="rect">
            <a:avLst/>
          </a:prstGeom>
        </p:spPr>
      </p:pic>
      <p:sp>
        <p:nvSpPr>
          <p:cNvPr id="6"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162" y="628332"/>
            <a:ext cx="5751195" cy="701040"/>
          </a:xfrm>
          <a:prstGeom prst="rect">
            <a:avLst/>
          </a:prstGeom>
        </p:spPr>
        <p:txBody>
          <a:bodyPr vert="horz" wrap="square" lIns="0" tIns="16510" rIns="0" bIns="0" rtlCol="0">
            <a:spAutoFit/>
          </a:bodyPr>
          <a:lstStyle/>
          <a:p>
            <a:pPr marL="12700">
              <a:lnSpc>
                <a:spcPct val="100000"/>
              </a:lnSpc>
              <a:spcBef>
                <a:spcPts val="130"/>
              </a:spcBef>
            </a:pPr>
            <a:r>
              <a:rPr sz="4400" u="heavy" spc="-75" dirty="0">
                <a:uFill>
                  <a:solidFill>
                    <a:srgbClr val="000000"/>
                  </a:solidFill>
                </a:uFill>
              </a:rPr>
              <a:t>LITERATURE</a:t>
            </a:r>
            <a:r>
              <a:rPr sz="4400" u="heavy" spc="175" dirty="0">
                <a:uFill>
                  <a:solidFill>
                    <a:srgbClr val="000000"/>
                  </a:solidFill>
                </a:uFill>
              </a:rPr>
              <a:t> </a:t>
            </a:r>
            <a:r>
              <a:rPr sz="4400" u="heavy" spc="-50" dirty="0">
                <a:uFill>
                  <a:solidFill>
                    <a:srgbClr val="000000"/>
                  </a:solidFill>
                </a:uFill>
              </a:rPr>
              <a:t>SURVEY</a:t>
            </a:r>
            <a:endParaRPr sz="4400" dirty="0"/>
          </a:p>
        </p:txBody>
      </p:sp>
      <p:sp>
        <p:nvSpPr>
          <p:cNvPr id="3" name="object 3"/>
          <p:cNvSpPr txBox="1"/>
          <p:nvPr/>
        </p:nvSpPr>
        <p:spPr>
          <a:xfrm>
            <a:off x="919162" y="1587817"/>
            <a:ext cx="10434638" cy="5390835"/>
          </a:xfrm>
          <a:prstGeom prst="rect">
            <a:avLst/>
          </a:prstGeom>
        </p:spPr>
        <p:txBody>
          <a:bodyPr vert="horz" wrap="square" lIns="0" tIns="48895" rIns="0" bIns="0" rtlCol="0">
            <a:spAutoFit/>
          </a:bodyPr>
          <a:lstStyle/>
          <a:p>
            <a:pPr marL="469900" marR="106045" indent="-457200">
              <a:lnSpc>
                <a:spcPct val="150000"/>
              </a:lnSpc>
              <a:spcBef>
                <a:spcPts val="385"/>
              </a:spcBef>
              <a:buAutoNum type="arabicPeriod"/>
            </a:pPr>
            <a:r>
              <a:rPr lang="en-US" sz="2000" b="1" u="sng" dirty="0">
                <a:effectLst/>
                <a:latin typeface="Times New Roman" panose="02020603050405020304" pitchFamily="18" charset="0"/>
                <a:ea typeface="SimSun" panose="02010600030101010101" pitchFamily="2" charset="-122"/>
              </a:rPr>
              <a:t>Study on Crime Rate in India</a:t>
            </a:r>
          </a:p>
          <a:p>
            <a:pPr marL="298450" marR="106045" indent="-285750">
              <a:lnSpc>
                <a:spcPct val="150000"/>
              </a:lnSpc>
              <a:spcBef>
                <a:spcPts val="385"/>
              </a:spcBef>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research provides a thorough examination of the trends and factors that influence crime in the various areas of the nation.</a:t>
            </a:r>
          </a:p>
          <a:p>
            <a:pPr marL="298450" marR="106045" indent="-285750">
              <a:lnSpc>
                <a:spcPct val="150000"/>
              </a:lnSpc>
              <a:spcBef>
                <a:spcPts val="385"/>
              </a:spcBef>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authors present an empirical analysis that highlights the frequency of different sorts of crime, such as violent crimes, property crimes, and Non-violent crimes.</a:t>
            </a:r>
          </a:p>
          <a:p>
            <a:pPr marL="298450" marR="106045" indent="-285750">
              <a:lnSpc>
                <a:spcPct val="150000"/>
              </a:lnSpc>
              <a:spcBef>
                <a:spcPts val="385"/>
              </a:spcBef>
              <a:buFont typeface="Arial" panose="020B0604020202020204" pitchFamily="34" charset="0"/>
              <a:buChar char="•"/>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geographic distribution of hotspots for crime and the variations in crime rates between states and union territories are clarified</a:t>
            </a:r>
          </a:p>
          <a:p>
            <a:pPr marL="298450" marR="106045" indent="-285750">
              <a:lnSpc>
                <a:spcPct val="150000"/>
              </a:lnSpc>
              <a:spcBef>
                <a:spcPts val="385"/>
              </a:spcBef>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study offers a useful basis for comprehending the fundamental causes of crime in India and developing efficient policy responses by clarifying the complexity of the country's criminal justice system.</a:t>
            </a:r>
            <a:endParaRPr lang="en-IN" sz="1800" dirty="0">
              <a:effectLst/>
              <a:latin typeface="Times New Roman" panose="02020603050405020304" pitchFamily="18" charset="0"/>
              <a:ea typeface="SimSun" panose="02010600030101010101" pitchFamily="2" charset="-122"/>
            </a:endParaRPr>
          </a:p>
          <a:p>
            <a:pPr marL="12700" marR="106045">
              <a:lnSpc>
                <a:spcPct val="150000"/>
              </a:lnSpc>
              <a:spcBef>
                <a:spcPts val="385"/>
              </a:spcBef>
            </a:pPr>
            <a:endParaRPr lang="en-US" sz="1800" dirty="0">
              <a:effectLst/>
              <a:latin typeface="Times New Roman" panose="02020603050405020304" pitchFamily="18" charset="0"/>
              <a:ea typeface="SimSun" panose="02010600030101010101" pitchFamily="2" charset="-122"/>
            </a:endParaRPr>
          </a:p>
          <a:p>
            <a:pPr marL="12700" marR="106045">
              <a:lnSpc>
                <a:spcPct val="150000"/>
              </a:lnSpc>
              <a:spcBef>
                <a:spcPts val="385"/>
              </a:spcBef>
            </a:pPr>
            <a:endParaRPr lang="en-IN" sz="1800" dirty="0">
              <a:effectLst/>
              <a:latin typeface="Times New Roman" panose="02020603050405020304" pitchFamily="18" charset="0"/>
              <a:ea typeface="SimSun" panose="02010600030101010101" pitchFamily="2" charset="-122"/>
            </a:endParaRPr>
          </a:p>
          <a:p>
            <a:pPr marL="12700" marR="106045">
              <a:lnSpc>
                <a:spcPct val="150000"/>
              </a:lnSpc>
              <a:spcBef>
                <a:spcPts val="385"/>
              </a:spcBef>
            </a:pPr>
            <a:endParaRPr sz="1800" dirty="0">
              <a:latin typeface="Times New Roman" panose="02020603050405020304"/>
              <a:cs typeface="Times New Roman" panose="02020603050405020304"/>
            </a:endParaRPr>
          </a:p>
        </p:txBody>
      </p:sp>
      <p:pic>
        <p:nvPicPr>
          <p:cNvPr id="6" name="object 6"/>
          <p:cNvPicPr/>
          <p:nvPr/>
        </p:nvPicPr>
        <p:blipFill>
          <a:blip r:embed="rId2" cstate="print"/>
          <a:stretch>
            <a:fillRect/>
          </a:stretch>
        </p:blipFill>
        <p:spPr>
          <a:xfrm>
            <a:off x="10782300" y="209550"/>
            <a:ext cx="1114425" cy="1181100"/>
          </a:xfrm>
          <a:prstGeom prst="rect">
            <a:avLst/>
          </a:prstGeom>
        </p:spPr>
      </p:pic>
      <p:sp>
        <p:nvSpPr>
          <p:cNvPr id="8"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9162" y="1182306"/>
            <a:ext cx="9672638" cy="6182911"/>
          </a:xfrm>
          <a:prstGeom prst="rect">
            <a:avLst/>
          </a:prstGeom>
        </p:spPr>
        <p:txBody>
          <a:bodyPr vert="horz" wrap="square" lIns="0" tIns="56515" rIns="0" bIns="0" rtlCol="0">
            <a:spAutoFit/>
          </a:bodyPr>
          <a:lstStyle/>
          <a:p>
            <a:pPr marL="12700" marR="5080">
              <a:lnSpc>
                <a:spcPct val="150000"/>
              </a:lnSpc>
              <a:spcBef>
                <a:spcPts val="445"/>
              </a:spcBef>
            </a:pPr>
            <a:r>
              <a:rPr lang="en-US" sz="2000" spc="45" dirty="0">
                <a:latin typeface="Times New Roman" panose="02020603050405020304"/>
                <a:cs typeface="Times New Roman" panose="02020603050405020304"/>
              </a:rPr>
              <a:t>2.</a:t>
            </a:r>
            <a:r>
              <a:rPr lang="en-US" sz="1800" b="1" dirty="0">
                <a:effectLst/>
                <a:latin typeface="Times New Roman" panose="02020603050405020304" pitchFamily="18" charset="0"/>
                <a:ea typeface="SimSun" panose="02010600030101010101" pitchFamily="2" charset="-122"/>
              </a:rPr>
              <a:t> </a:t>
            </a:r>
            <a:r>
              <a:rPr lang="en-US" sz="2000" b="1" u="sng" dirty="0">
                <a:effectLst/>
                <a:latin typeface="Times New Roman" panose="02020603050405020304" pitchFamily="18" charset="0"/>
                <a:ea typeface="SimSun" panose="02010600030101010101" pitchFamily="2" charset="-122"/>
              </a:rPr>
              <a:t>Does higher educational attainment imply less crime?</a:t>
            </a:r>
            <a:r>
              <a:rPr lang="en-US" sz="2000" u="sng" dirty="0">
                <a:effectLst/>
                <a:latin typeface="Times New Roman" panose="02020603050405020304" pitchFamily="18" charset="0"/>
                <a:ea typeface="SimSun" panose="02010600030101010101" pitchFamily="2" charset="-122"/>
              </a:rPr>
              <a:t> Evidence from the Indian states</a:t>
            </a:r>
            <a:r>
              <a:rPr lang="en-US" sz="2000" b="1" u="sng" dirty="0">
                <a:effectLst/>
                <a:latin typeface="Times New Roman" panose="02020603050405020304" pitchFamily="18" charset="0"/>
                <a:ea typeface="SimSun" panose="02010600030101010101" pitchFamily="2" charset="-122"/>
              </a:rPr>
              <a:t>.</a:t>
            </a:r>
            <a:endParaRPr lang="en-US" sz="2000" b="1" dirty="0">
              <a:effectLst/>
              <a:latin typeface="Times New Roman" panose="02020603050405020304" pitchFamily="18" charset="0"/>
              <a:ea typeface="SimSun" panose="02010600030101010101" pitchFamily="2" charset="-122"/>
            </a:endParaRPr>
          </a:p>
          <a:p>
            <a:pPr marL="355600" marR="5080" indent="-342900">
              <a:lnSpc>
                <a:spcPct val="150000"/>
              </a:lnSpc>
              <a:spcBef>
                <a:spcPts val="445"/>
              </a:spcBef>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In this research, the correlation between crime rates and educational attainment is examined in several Indian states. </a:t>
            </a:r>
          </a:p>
          <a:p>
            <a:pPr marL="355600" marR="5080" indent="-342900">
              <a:lnSpc>
                <a:spcPct val="150000"/>
              </a:lnSpc>
              <a:spcBef>
                <a:spcPts val="445"/>
              </a:spcBef>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The authors investigate the possibility that having more education will lead to less criminal activity by using a thorough statistical analysis. </a:t>
            </a:r>
          </a:p>
          <a:p>
            <a:pPr marL="355600" marR="5080" indent="-342900">
              <a:lnSpc>
                <a:spcPct val="150000"/>
              </a:lnSpc>
              <a:spcBef>
                <a:spcPts val="445"/>
              </a:spcBef>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Regression analysis and empirical modelling are used in the study to provide new information on the negative relationship between crime rates and education levels.</a:t>
            </a:r>
            <a:endParaRPr lang="en-US" dirty="0">
              <a:latin typeface="Times New Roman" panose="02020603050405020304" pitchFamily="18" charset="0"/>
              <a:ea typeface="SimSun" panose="02010600030101010101" pitchFamily="2" charset="-122"/>
            </a:endParaRPr>
          </a:p>
          <a:p>
            <a:pPr marL="355600" marR="5080" indent="-342900">
              <a:lnSpc>
                <a:spcPct val="150000"/>
              </a:lnSpc>
              <a:spcBef>
                <a:spcPts val="445"/>
              </a:spcBef>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This phenomenon is explained by increased socioeconomic options, better decision-making abilities, and increased social integration. </a:t>
            </a:r>
          </a:p>
          <a:p>
            <a:pPr marL="355600" marR="5080" indent="-342900">
              <a:lnSpc>
                <a:spcPct val="150000"/>
              </a:lnSpc>
              <a:spcBef>
                <a:spcPts val="445"/>
              </a:spcBef>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The study also emphasizes how education is important to prevent crime and increase safety.</a:t>
            </a:r>
          </a:p>
          <a:p>
            <a:pPr marL="355600" marR="5080" indent="-342900">
              <a:lnSpc>
                <a:spcPct val="150000"/>
              </a:lnSpc>
              <a:spcBef>
                <a:spcPts val="445"/>
              </a:spcBef>
              <a:buFont typeface="Arial" panose="020B0604020202020204" pitchFamily="34" charset="0"/>
              <a:buChar char="•"/>
            </a:pPr>
            <a:endParaRPr lang="en-IN" sz="2000" dirty="0"/>
          </a:p>
          <a:p>
            <a:pPr marL="12700" marR="5080">
              <a:lnSpc>
                <a:spcPct val="150000"/>
              </a:lnSpc>
              <a:spcBef>
                <a:spcPts val="445"/>
              </a:spcBef>
            </a:pPr>
            <a:endParaRPr lang="en-IN" sz="2000" dirty="0">
              <a:effectLst/>
              <a:latin typeface="Times New Roman" panose="02020603050405020304" pitchFamily="18" charset="0"/>
              <a:ea typeface="SimSun" panose="02010600030101010101" pitchFamily="2" charset="-122"/>
            </a:endParaRPr>
          </a:p>
          <a:p>
            <a:pPr marL="12700" marR="5080">
              <a:lnSpc>
                <a:spcPct val="150000"/>
              </a:lnSpc>
              <a:spcBef>
                <a:spcPts val="445"/>
              </a:spcBef>
            </a:pPr>
            <a:endParaRPr lang="en-US" sz="2000" dirty="0">
              <a:latin typeface="Times New Roman" panose="02020603050405020304"/>
              <a:cs typeface="Times New Roman" panose="02020603050405020304"/>
            </a:endParaRPr>
          </a:p>
        </p:txBody>
      </p:sp>
      <p:pic>
        <p:nvPicPr>
          <p:cNvPr id="6" name="object 6"/>
          <p:cNvPicPr/>
          <p:nvPr/>
        </p:nvPicPr>
        <p:blipFill>
          <a:blip r:embed="rId2" cstate="print"/>
          <a:stretch>
            <a:fillRect/>
          </a:stretch>
        </p:blipFill>
        <p:spPr>
          <a:xfrm>
            <a:off x="10801350" y="152400"/>
            <a:ext cx="1114425" cy="1181100"/>
          </a:xfrm>
          <a:prstGeom prst="rect">
            <a:avLst/>
          </a:prstGeom>
        </p:spPr>
      </p:pic>
      <p:sp>
        <p:nvSpPr>
          <p:cNvPr id="8"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28332"/>
            <a:ext cx="4365625" cy="701040"/>
          </a:xfrm>
          <a:prstGeom prst="rect">
            <a:avLst/>
          </a:prstGeom>
        </p:spPr>
        <p:txBody>
          <a:bodyPr vert="horz" wrap="square" lIns="0" tIns="16510" rIns="0" bIns="0" rtlCol="0">
            <a:spAutoFit/>
          </a:bodyPr>
          <a:lstStyle/>
          <a:p>
            <a:pPr marL="12700">
              <a:lnSpc>
                <a:spcPct val="100000"/>
              </a:lnSpc>
              <a:spcBef>
                <a:spcPts val="130"/>
              </a:spcBef>
            </a:pPr>
            <a:r>
              <a:rPr sz="4400" u="heavy" spc="-10" dirty="0">
                <a:uFill>
                  <a:solidFill>
                    <a:srgbClr val="000000"/>
                  </a:solidFill>
                </a:uFill>
              </a:rPr>
              <a:t>METHODOLOGY</a:t>
            </a:r>
            <a:endParaRPr sz="4400" dirty="0"/>
          </a:p>
        </p:txBody>
      </p:sp>
      <p:pic>
        <p:nvPicPr>
          <p:cNvPr id="4" name="object 4"/>
          <p:cNvPicPr/>
          <p:nvPr/>
        </p:nvPicPr>
        <p:blipFill>
          <a:blip r:embed="rId2" cstate="print"/>
          <a:stretch>
            <a:fillRect/>
          </a:stretch>
        </p:blipFill>
        <p:spPr>
          <a:xfrm>
            <a:off x="10791825" y="228600"/>
            <a:ext cx="1123950" cy="1181100"/>
          </a:xfrm>
          <a:prstGeom prst="rect">
            <a:avLst/>
          </a:prstGeom>
        </p:spPr>
      </p:pic>
      <p:sp>
        <p:nvSpPr>
          <p:cNvPr id="6" name="object 4"/>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
        <p:nvSpPr>
          <p:cNvPr id="3" name="Title 1">
            <a:extLst>
              <a:ext uri="{FF2B5EF4-FFF2-40B4-BE49-F238E27FC236}">
                <a16:creationId xmlns:a16="http://schemas.microsoft.com/office/drawing/2014/main" id="{07CD3F0C-C5A0-2950-7FEC-B8AD20593890}"/>
              </a:ext>
            </a:extLst>
          </p:cNvPr>
          <p:cNvSpPr txBox="1">
            <a:spLocks/>
          </p:cNvSpPr>
          <p:nvPr/>
        </p:nvSpPr>
        <p:spPr>
          <a:xfrm>
            <a:off x="917575" y="1526552"/>
            <a:ext cx="9118091" cy="677108"/>
          </a:xfrm>
          <a:prstGeom prst="rect">
            <a:avLst/>
          </a:prstGeom>
        </p:spPr>
        <p:txBody>
          <a:bodyPr wrap="square" lIns="0" tIns="0" rIns="0" bIns="0">
            <a:spAutoFit/>
          </a:bodyPr>
          <a:lstStyle>
            <a:lvl1pPr>
              <a:defRPr sz="2000" b="0" i="0">
                <a:solidFill>
                  <a:schemeClr val="tx1"/>
                </a:solidFill>
                <a:latin typeface="Times New Roman" panose="02020603050405020304"/>
                <a:ea typeface="+mj-ea"/>
                <a:cs typeface="Times New Roman" panose="02020603050405020304"/>
              </a:defRPr>
            </a:lvl1pPr>
          </a:lstStyle>
          <a:p>
            <a:r>
              <a:rPr lang="en-IN" sz="2400" u="sng" kern="0" dirty="0"/>
              <a:t>DATASET</a:t>
            </a:r>
            <a:br>
              <a:rPr lang="en-IN" kern="0" dirty="0"/>
            </a:br>
            <a:endParaRPr lang="en-IN" kern="0" dirty="0"/>
          </a:p>
        </p:txBody>
      </p:sp>
      <p:sp>
        <p:nvSpPr>
          <p:cNvPr id="5" name="Text Placeholder 2">
            <a:extLst>
              <a:ext uri="{FF2B5EF4-FFF2-40B4-BE49-F238E27FC236}">
                <a16:creationId xmlns:a16="http://schemas.microsoft.com/office/drawing/2014/main" id="{1F177373-EB0C-3C3B-BE66-0F6B4C9D8A8B}"/>
              </a:ext>
            </a:extLst>
          </p:cNvPr>
          <p:cNvSpPr>
            <a:spLocks noGrp="1"/>
          </p:cNvSpPr>
          <p:nvPr>
            <p:ph type="body" idx="1"/>
          </p:nvPr>
        </p:nvSpPr>
        <p:spPr>
          <a:xfrm>
            <a:off x="917575" y="2182505"/>
            <a:ext cx="6191250" cy="2492990"/>
          </a:xfrm>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 has been collected from </a:t>
            </a:r>
            <a:r>
              <a:rPr lang="en-IN" b="1" dirty="0">
                <a:latin typeface="Times New Roman" panose="02020603050405020304" pitchFamily="18" charset="0"/>
                <a:cs typeface="Times New Roman" panose="02020603050405020304" pitchFamily="18" charset="0"/>
              </a:rPr>
              <a:t>National criminal Records Bureau(NCRB) </a:t>
            </a:r>
            <a:r>
              <a:rPr lang="en-IN" dirty="0">
                <a:latin typeface="Times New Roman" panose="02020603050405020304" pitchFamily="18" charset="0"/>
                <a:cs typeface="Times New Roman" panose="02020603050405020304" pitchFamily="18" charset="0"/>
              </a:rPr>
              <a:t>for every district in India from 2014-2021.</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Among the gathered data, the </a:t>
            </a:r>
            <a:r>
              <a:rPr lang="en-IN" b="1" dirty="0">
                <a:latin typeface="Times New Roman" panose="02020603050405020304" pitchFamily="18" charset="0"/>
                <a:cs typeface="Times New Roman" panose="02020603050405020304" pitchFamily="18" charset="0"/>
              </a:rPr>
              <a:t>Total Cognizable IPC crimes </a:t>
            </a:r>
            <a:r>
              <a:rPr lang="en-IN" dirty="0">
                <a:latin typeface="Times New Roman" panose="02020603050405020304" pitchFamily="18" charset="0"/>
                <a:cs typeface="Times New Roman" panose="02020603050405020304" pitchFamily="18" charset="0"/>
              </a:rPr>
              <a:t>was prioritized.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geographical data, the estimated population and the Total Cognizable IPC crimes in each district of India has been collected for scan statistics.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2E89A7-15DA-7B2E-3CE3-22361630B03A}"/>
              </a:ext>
            </a:extLst>
          </p:cNvPr>
          <p:cNvPicPr>
            <a:picLocks noChangeAspect="1"/>
          </p:cNvPicPr>
          <p:nvPr/>
        </p:nvPicPr>
        <p:blipFill>
          <a:blip r:embed="rId3"/>
          <a:stretch>
            <a:fillRect/>
          </a:stretch>
        </p:blipFill>
        <p:spPr>
          <a:xfrm>
            <a:off x="4295774" y="4054316"/>
            <a:ext cx="6067425" cy="2492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549E4F-D4EA-2892-32C8-640F18F87E42}"/>
              </a:ext>
            </a:extLst>
          </p:cNvPr>
          <p:cNvSpPr>
            <a:spLocks noGrp="1"/>
          </p:cNvSpPr>
          <p:nvPr>
            <p:ph type="body" idx="1"/>
          </p:nvPr>
        </p:nvSpPr>
        <p:spPr>
          <a:xfrm>
            <a:off x="533400" y="533400"/>
            <a:ext cx="7010400" cy="5539978"/>
          </a:xfrm>
        </p:spPr>
        <p:txBody>
          <a:bodyPr/>
          <a:lstStyle/>
          <a:p>
            <a:pPr algn="l"/>
            <a:r>
              <a:rPr lang="en-IN" dirty="0">
                <a:latin typeface="Times New Roman" panose="02020603050405020304" pitchFamily="18" charset="0"/>
                <a:cs typeface="Times New Roman" panose="02020603050405020304" pitchFamily="18" charset="0"/>
              </a:rPr>
              <a:t>To understand the crime patterns in each district, the average, the standard deviation, the covariance, and the ranking based on the covariance were calculated over the year 2014-2021.</a:t>
            </a:r>
          </a:p>
          <a:p>
            <a:pPr marL="285750" indent="-285750" algn="l">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Average Crime Rate</a:t>
            </a:r>
            <a:r>
              <a:rPr lang="en-US" dirty="0">
                <a:latin typeface="Times New Roman" panose="02020603050405020304" pitchFamily="18" charset="0"/>
                <a:cs typeface="Times New Roman" panose="02020603050405020304" pitchFamily="18" charset="0"/>
              </a:rPr>
              <a:t>: This is the basic picture - it shows the typical level of crime in each district over the studied period (2014-2021).</a:t>
            </a:r>
          </a:p>
          <a:p>
            <a:pPr marL="285750" indent="-285750" algn="l">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Standard Deviation</a:t>
            </a:r>
            <a:r>
              <a:rPr lang="en-US" dirty="0">
                <a:latin typeface="Times New Roman" panose="02020603050405020304" pitchFamily="18" charset="0"/>
                <a:cs typeface="Times New Roman" panose="02020603050405020304" pitchFamily="18" charset="0"/>
              </a:rPr>
              <a:t>: This tells you how much the crime rates fluctuated within each district over the years. A high standard deviation indicates large year-to-year variations, while a low standard deviation suggests crime rates were more consistent.</a:t>
            </a:r>
          </a:p>
          <a:p>
            <a:pPr marL="285750" indent="-285750" algn="l">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Coefficient of Variation: </a:t>
            </a:r>
            <a:r>
              <a:rPr lang="en-US" dirty="0">
                <a:latin typeface="Times New Roman" panose="02020603050405020304" pitchFamily="18" charset="0"/>
                <a:cs typeface="Times New Roman" panose="02020603050405020304" pitchFamily="18" charset="0"/>
              </a:rPr>
              <a:t>It takes the standard deviation and expresses it as a percentage of the average crime rate. This allows you to compare the variability across different districts, even if their average crime rates are different. </a:t>
            </a:r>
          </a:p>
          <a:p>
            <a:pPr marL="285750" indent="-285750" algn="l">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Benefits of Ranking Districts</a:t>
            </a:r>
            <a:r>
              <a:rPr lang="en-US" dirty="0">
                <a:latin typeface="Times New Roman" panose="02020603050405020304" pitchFamily="18" charset="0"/>
                <a:cs typeface="Times New Roman" panose="02020603050405020304" pitchFamily="18" charset="0"/>
              </a:rPr>
              <a:t>: To identify the high crime districts, districts with volatile crime rates, Districts with consistently low crime rates.</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6C51967-F4B7-B343-DC1D-A97C12668C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6523" y="3733800"/>
            <a:ext cx="4006215" cy="2398087"/>
          </a:xfrm>
          <a:prstGeom prst="rect">
            <a:avLst/>
          </a:prstGeom>
          <a:noFill/>
          <a:ln>
            <a:noFill/>
          </a:ln>
        </p:spPr>
      </p:pic>
      <p:pic>
        <p:nvPicPr>
          <p:cNvPr id="2" name="object 4">
            <a:extLst>
              <a:ext uri="{FF2B5EF4-FFF2-40B4-BE49-F238E27FC236}">
                <a16:creationId xmlns:a16="http://schemas.microsoft.com/office/drawing/2014/main" id="{98AA1BE5-3743-B81B-B897-DCD5C45A3A33}"/>
              </a:ext>
            </a:extLst>
          </p:cNvPr>
          <p:cNvPicPr/>
          <p:nvPr/>
        </p:nvPicPr>
        <p:blipFill>
          <a:blip r:embed="rId3" cstate="print"/>
          <a:stretch>
            <a:fillRect/>
          </a:stretch>
        </p:blipFill>
        <p:spPr>
          <a:xfrm>
            <a:off x="10791825" y="228600"/>
            <a:ext cx="1123950" cy="1181100"/>
          </a:xfrm>
          <a:prstGeom prst="rect">
            <a:avLst/>
          </a:prstGeom>
        </p:spPr>
      </p:pic>
      <p:sp>
        <p:nvSpPr>
          <p:cNvPr id="4" name="object 4">
            <a:extLst>
              <a:ext uri="{FF2B5EF4-FFF2-40B4-BE49-F238E27FC236}">
                <a16:creationId xmlns:a16="http://schemas.microsoft.com/office/drawing/2014/main" id="{6532B2B8-1374-42E1-F9BE-C9A3915DCE76}"/>
              </a:ext>
            </a:extLst>
          </p:cNvPr>
          <p:cNvSpPr txBox="1">
            <a:spLocks noGrp="1"/>
          </p:cNvSpPr>
          <p:nvPr>
            <p:ph type="ftr" sz="quarter" idx="5"/>
          </p:nvPr>
        </p:nvSpPr>
        <p:spPr>
          <a:xfrm>
            <a:off x="9096375" y="6393418"/>
            <a:ext cx="3034029" cy="307777"/>
          </a:xfrm>
          <a:prstGeom prst="rect">
            <a:avLst/>
          </a:prstGeom>
        </p:spPr>
        <p:txBody>
          <a:bodyPr vert="horz" wrap="square" lIns="0" tIns="0" rIns="0" bIns="0" rtlCol="0">
            <a:spAutoFit/>
          </a:bodyPr>
          <a:lstStyle/>
          <a:p>
            <a:pPr marR="5080" algn="r">
              <a:lnSpc>
                <a:spcPts val="1145"/>
              </a:lnSpc>
            </a:pPr>
            <a:r>
              <a:rPr dirty="0"/>
              <a:t>S</a:t>
            </a:r>
            <a:r>
              <a:rPr spc="-15" dirty="0"/>
              <a:t>E</a:t>
            </a:r>
            <a:r>
              <a:rPr spc="10" dirty="0"/>
              <a:t>T</a:t>
            </a:r>
            <a:r>
              <a:rPr spc="15" dirty="0"/>
              <a:t> </a:t>
            </a:r>
            <a:r>
              <a:rPr spc="5" dirty="0"/>
              <a:t>I</a:t>
            </a:r>
            <a:r>
              <a:rPr spc="-25" dirty="0"/>
              <a:t>D</a:t>
            </a:r>
            <a:r>
              <a:rPr spc="5" dirty="0"/>
              <a:t>:</a:t>
            </a:r>
            <a:r>
              <a:rPr spc="-35" dirty="0"/>
              <a:t> </a:t>
            </a:r>
            <a:r>
              <a:rPr lang="en-IN" sz="1100" b="1" spc="-35" dirty="0">
                <a:latin typeface="Calibri" panose="020F0502020204030204"/>
                <a:cs typeface="Calibri" panose="020F0502020204030204"/>
              </a:rPr>
              <a:t>224105</a:t>
            </a:r>
            <a:endParaRPr spc="10" dirty="0"/>
          </a:p>
          <a:p>
            <a:pPr marL="12700">
              <a:lnSpc>
                <a:spcPts val="1300"/>
              </a:lnSpc>
            </a:pPr>
            <a:r>
              <a:rPr lang="en-IN" spc="45" dirty="0"/>
              <a:t>              Sriya S Pillai, Gopika K.V. , Yash Mishra</a:t>
            </a:r>
            <a:endParaRPr spc="10" dirty="0"/>
          </a:p>
        </p:txBody>
      </p:sp>
    </p:spTree>
    <p:extLst>
      <p:ext uri="{BB962C8B-B14F-4D97-AF65-F5344CB8AC3E}">
        <p14:creationId xmlns:p14="http://schemas.microsoft.com/office/powerpoint/2010/main" val="947127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1808</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Calibri</vt:lpstr>
      <vt:lpstr>Times New Roman</vt:lpstr>
      <vt:lpstr>Office Theme</vt:lpstr>
      <vt:lpstr>Application of scan statistics in implementation and modeling of hotspot of total cognization IPC crimes in India: An inferential perspective</vt:lpstr>
      <vt:lpstr>CONTENT</vt:lpstr>
      <vt:lpstr>MOTIVATION AND RELEVANCE</vt:lpstr>
      <vt:lpstr>INTRODUCTION</vt:lpstr>
      <vt:lpstr>OBJECTIVES</vt:lpstr>
      <vt:lpstr>LITERATURE SURVEY</vt:lpstr>
      <vt:lpstr>PowerPoint Presentation</vt:lpstr>
      <vt:lpstr>METHODOLOGY</vt:lpstr>
      <vt:lpstr>PowerPoint Presentation</vt:lpstr>
      <vt:lpstr>PowerPoint Presentation</vt:lpstr>
      <vt:lpstr>SCAN STATISTICS</vt:lpstr>
      <vt:lpstr>RESULTS  AND DISCUSSIONS</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scan statistics in implementation and modeling of hotspot of total cognization IPC crimes in India: An inferential perspective</dc:title>
  <dc:creator>GREAT PC</dc:creator>
  <cp:lastModifiedBy>SRIYA S PILLAI</cp:lastModifiedBy>
  <cp:revision>10</cp:revision>
  <dcterms:created xsi:type="dcterms:W3CDTF">2024-04-24T16:19:00Z</dcterms:created>
  <dcterms:modified xsi:type="dcterms:W3CDTF">2024-04-25T19:00:50Z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2023-11-23T05:30:00Z</vt:filetime>
  </property>
  <property fmtid="{D5CDD505-2E9C-101B-9397-08002B2CF9AE}" pid="3" name="LastSaved">
    <vt:filetime>2024-04-24T05:30:00Z</vt:filetime>
  </property>
  <property fmtid="{D5CDD505-2E9C-101B-9397-08002B2CF9AE}" pid="4" name="ICV">
    <vt:lpwstr>E54B039D1CD14F7F81C39D2164C993A2_13</vt:lpwstr>
  </property>
  <property fmtid="{D5CDD505-2E9C-101B-9397-08002B2CF9AE}" pid="5" name="KSOProductBuildVer">
    <vt:lpwstr>1033-12.2.0.16731</vt:lpwstr>
  </property>
</Properties>
</file>