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9"/>
  </p:notesMasterIdLst>
  <p:sldIdLst>
    <p:sldId id="278" r:id="rId2"/>
    <p:sldId id="279" r:id="rId3"/>
    <p:sldId id="297" r:id="rId4"/>
    <p:sldId id="280" r:id="rId5"/>
    <p:sldId id="294" r:id="rId6"/>
    <p:sldId id="299" r:id="rId7"/>
    <p:sldId id="300" r:id="rId8"/>
    <p:sldId id="281" r:id="rId9"/>
    <p:sldId id="301" r:id="rId10"/>
    <p:sldId id="303" r:id="rId11"/>
    <p:sldId id="305" r:id="rId12"/>
    <p:sldId id="304" r:id="rId13"/>
    <p:sldId id="306" r:id="rId14"/>
    <p:sldId id="307" r:id="rId15"/>
    <p:sldId id="308" r:id="rId16"/>
    <p:sldId id="302" r:id="rId17"/>
    <p:sldId id="293"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C77637-99E7-4F91-9E86-2CCB6C65DA70}" v="258" dt="2023-01-15T15:21:26.564"/>
    <p1510:client id="{50CA309A-0CFD-4F8D-A28B-5347EABFC382}" v="184" dt="2023-01-15T15:15:32.618"/>
    <p1510:client id="{6E70E124-6CF1-4005-B840-722EAE12E3B0}" v="57" dt="2023-01-15T18:00:51.617"/>
    <p1510:client id="{748CAB9D-FA9C-4A37-A01F-C12200E348EA}" v="78" dt="2023-01-15T15:39:49.680"/>
    <p1510:client id="{74C2B38B-5DE5-4BD2-B0B2-144B08423E27}" v="164" dt="2023-01-15T22:36:41.842"/>
    <p1510:client id="{901E25EA-4E98-47EC-948C-458C4A508AF3}" v="137" dt="2023-01-15T17:49:33.01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endParaRPr lang="en-US"/>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endParaRPr lang="en-US"/>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endParaRPr lang="en-US"/>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endParaRPr lang="en-US"/>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mc:AlternateContent xmlns:mc="http://schemas.openxmlformats.org/markup-compatibility/2006" xmlns:p14="http://schemas.microsoft.com/office/powerpoint/2010/main">
    <mc:Choice Requires="p14">
      <p:transition p14:dur="0">
        <p:cut/>
      </p:transition>
    </mc:Choice>
    <mc:Fallback xmlns="">
      <p:transition>
        <p:cut/>
      </p:transition>
    </mc:Fallback>
  </mc:AlternateConten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raw.githubusercontent.com/SRJ-ai/connect4/main/connect4.css" TargetMode="External"/><Relationship Id="rId2" Type="http://schemas.openxmlformats.org/officeDocument/2006/relationships/hyperlink" Target="https://raw.githubusercontent.com/SRJ-ai/connect4/main/project.html" TargetMode="External"/><Relationship Id="rId1" Type="http://schemas.openxmlformats.org/officeDocument/2006/relationships/slideLayout" Target="../slideLayouts/slideLayout4.xml"/><Relationship Id="rId4" Type="http://schemas.openxmlformats.org/officeDocument/2006/relationships/hyperlink" Target="https://raw.githubusercontent.com/SRJ-ai/connect4/main/connect4.j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3D pattern of ring shapes connected by lines">
            <a:extLst>
              <a:ext uri="{FF2B5EF4-FFF2-40B4-BE49-F238E27FC236}">
                <a16:creationId xmlns:a16="http://schemas.microsoft.com/office/drawing/2014/main" id="{7BA6273A-8DF3-A3EA-8D3A-EA4DA7A4A673}"/>
              </a:ext>
            </a:extLst>
          </p:cNvPr>
          <p:cNvPicPr>
            <a:picLocks noChangeAspect="1"/>
          </p:cNvPicPr>
          <p:nvPr/>
        </p:nvPicPr>
        <p:blipFill rotWithShape="1">
          <a:blip r:embed="rId2"/>
          <a:srcRect r="35364" b="9091"/>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477981" y="1122363"/>
            <a:ext cx="4023360" cy="3204134"/>
          </a:xfrm>
        </p:spPr>
        <p:txBody>
          <a:bodyPr anchor="b">
            <a:normAutofit/>
          </a:bodyPr>
          <a:lstStyle/>
          <a:p>
            <a:pPr algn="l"/>
            <a:r>
              <a:rPr lang="en-US" sz="4800"/>
              <a:t>CONNECT-4</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477980" y="4872922"/>
            <a:ext cx="4023359" cy="1208141"/>
          </a:xfrm>
        </p:spPr>
        <p:txBody>
          <a:bodyPr vert="horz" lIns="0" tIns="0" rIns="0" bIns="0" rtlCol="0">
            <a:normAutofit/>
          </a:bodyPr>
          <a:lstStyle/>
          <a:p>
            <a:pPr algn="l"/>
            <a:r>
              <a:rPr lang="en-US" sz="2000"/>
              <a:t>BY TEAM PHEONIX​</a:t>
            </a:r>
          </a:p>
          <a:p>
            <a:pPr algn="l"/>
            <a:endParaRPr lang="en-US" sz="2000"/>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1568492"/>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dirty="0">
                <a:latin typeface="Arial Black"/>
                <a:cs typeface="Arial Black" panose="020B0604020202020204" pitchFamily="34" charset="0"/>
              </a:rPr>
              <a:t>About </a:t>
            </a:r>
            <a:r>
              <a:rPr lang="en-US" dirty="0" err="1">
                <a:latin typeface="Arial Black"/>
                <a:cs typeface="Arial Black" panose="020B0604020202020204" pitchFamily="34" charset="0"/>
              </a:rPr>
              <a:t>javascript</a:t>
            </a:r>
            <a:endParaRPr lang="en-US" sz="4400" b="1" dirty="0" err="1">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2262997" y="2446682"/>
            <a:ext cx="7637252" cy="5069686"/>
          </a:xfrm>
        </p:spPr>
        <p:txBody>
          <a:bodyPr vert="horz" lIns="0" tIns="0" rIns="0" bIns="0" rtlCol="0" anchor="t">
            <a:noAutofit/>
          </a:bodyPr>
          <a:lstStyle/>
          <a:p>
            <a:r>
              <a:rPr lang="en-US" sz="2000" dirty="0">
                <a:ea typeface="+mn-lt"/>
                <a:cs typeface="+mn-lt"/>
              </a:rPr>
              <a:t>This is a JavaScript code that implements a Connect 4 game. The game board is represented by a table in an HTML file, and the JavaScript code is used to determine the winner of the game by checking the background color of the table cells. The </a:t>
            </a:r>
            <a:r>
              <a:rPr lang="en-US" sz="2000" b="1" dirty="0">
                <a:ea typeface="+mn-lt"/>
                <a:cs typeface="+mn-lt"/>
              </a:rPr>
              <a:t>check()</a:t>
            </a:r>
            <a:r>
              <a:rPr lang="en-US" sz="2000" dirty="0">
                <a:ea typeface="+mn-lt"/>
                <a:cs typeface="+mn-lt"/>
              </a:rPr>
              <a:t> function checks if the background color of four consecutive cells in a row, column, or diagonal is the same as the specified player's color, which is either "red" or "yellow". If the function finds such a sequence of cells, it alerts the winner and reloads the page. The </a:t>
            </a:r>
            <a:r>
              <a:rPr lang="en-US" sz="2000" b="1" dirty="0" err="1">
                <a:ea typeface="+mn-lt"/>
                <a:cs typeface="+mn-lt"/>
              </a:rPr>
              <a:t>document.querySelectorAll</a:t>
            </a:r>
            <a:r>
              <a:rPr lang="en-US" sz="2000" b="1" dirty="0">
                <a:ea typeface="+mn-lt"/>
                <a:cs typeface="+mn-lt"/>
              </a:rPr>
              <a:t>(".column")</a:t>
            </a:r>
            <a:r>
              <a:rPr lang="en-US" sz="2000" dirty="0">
                <a:ea typeface="+mn-lt"/>
                <a:cs typeface="+mn-lt"/>
              </a:rPr>
              <a:t> selects all elements with the class "column" and adds a click event listener to each of them, so that when the user clicks on a column, the corresponding cell at the bottom of that column will be colored with the current player's color, and the turn will switch to the other player.</a:t>
            </a:r>
            <a:endParaRPr lang="en-US" sz="2000">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2271623" y="4137459"/>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2701443686"/>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dirty="0">
                <a:latin typeface="Arial Black"/>
                <a:cs typeface="Arial Black" panose="020B0604020202020204" pitchFamily="34" charset="0"/>
              </a:rPr>
              <a:t>About </a:t>
            </a:r>
            <a:r>
              <a:rPr lang="en-US" dirty="0" err="1">
                <a:latin typeface="Arial Black"/>
                <a:cs typeface="Arial Black" panose="020B0604020202020204" pitchFamily="34" charset="0"/>
              </a:rPr>
              <a:t>javascript</a:t>
            </a:r>
            <a:endParaRPr lang="en-US" sz="4400" b="1" dirty="0" err="1">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1572884" y="2461059"/>
            <a:ext cx="7637252" cy="5069686"/>
          </a:xfrm>
        </p:spPr>
        <p:txBody>
          <a:bodyPr vert="horz" lIns="0" tIns="0" rIns="0" bIns="0" rtlCol="0" anchor="t">
            <a:noAutofit/>
          </a:bodyPr>
          <a:lstStyle/>
          <a:p>
            <a:r>
              <a:rPr lang="en-US" dirty="0">
                <a:ea typeface="+mn-lt"/>
                <a:cs typeface="+mn-lt"/>
              </a:rPr>
              <a:t>Yes, that is correct. Additionally, the code also uses variables </a:t>
            </a:r>
            <a:r>
              <a:rPr lang="en-US" b="1" dirty="0">
                <a:ea typeface="+mn-lt"/>
                <a:cs typeface="+mn-lt"/>
              </a:rPr>
              <a:t>val_c1</a:t>
            </a:r>
            <a:r>
              <a:rPr lang="en-US" dirty="0">
                <a:ea typeface="+mn-lt"/>
                <a:cs typeface="+mn-lt"/>
              </a:rPr>
              <a:t> through </a:t>
            </a:r>
            <a:r>
              <a:rPr lang="en-US" b="1" dirty="0">
                <a:ea typeface="+mn-lt"/>
                <a:cs typeface="+mn-lt"/>
              </a:rPr>
              <a:t>val_c7</a:t>
            </a:r>
            <a:r>
              <a:rPr lang="en-US" dirty="0">
                <a:ea typeface="+mn-lt"/>
                <a:cs typeface="+mn-lt"/>
              </a:rPr>
              <a:t> to keep track of the number of chips already placed in each column, so that the new chip is placed at the bottom of the column. It also uses the </a:t>
            </a:r>
            <a:r>
              <a:rPr lang="en-US" b="1" dirty="0">
                <a:ea typeface="+mn-lt"/>
                <a:cs typeface="+mn-lt"/>
              </a:rPr>
              <a:t>turn</a:t>
            </a:r>
            <a:r>
              <a:rPr lang="en-US" dirty="0">
                <a:ea typeface="+mn-lt"/>
                <a:cs typeface="+mn-lt"/>
              </a:rPr>
              <a:t> variable to alternate between players and the </a:t>
            </a:r>
            <a:r>
              <a:rPr lang="en-US" b="1" dirty="0" err="1">
                <a:ea typeface="+mn-lt"/>
                <a:cs typeface="+mn-lt"/>
              </a:rPr>
              <a:t>whosturn</a:t>
            </a:r>
            <a:r>
              <a:rPr lang="en-US" dirty="0">
                <a:ea typeface="+mn-lt"/>
                <a:cs typeface="+mn-lt"/>
              </a:rPr>
              <a:t> element to display the current player's turn. It's also worth noting that the code uses </a:t>
            </a:r>
            <a:r>
              <a:rPr lang="en-US" b="1" dirty="0" err="1">
                <a:ea typeface="+mn-lt"/>
                <a:cs typeface="+mn-lt"/>
              </a:rPr>
              <a:t>setTimeout</a:t>
            </a:r>
            <a:r>
              <a:rPr lang="en-US" dirty="0">
                <a:ea typeface="+mn-lt"/>
                <a:cs typeface="+mn-lt"/>
              </a:rPr>
              <a:t> function which delays the execution of check function by 200ms which allows the chip to be placed before checking the winner.</a:t>
            </a:r>
            <a:endParaRPr lang="en-US" dirty="0"/>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2271623" y="4137459"/>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3706295222"/>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sz="4000" dirty="0">
                <a:latin typeface="Arial Black"/>
                <a:cs typeface="Arial Black" panose="020B0604020202020204" pitchFamily="34" charset="0"/>
              </a:rPr>
              <a:t>About </a:t>
            </a:r>
            <a:r>
              <a:rPr lang="en-US" sz="4000" dirty="0" err="1">
                <a:latin typeface="Arial Black"/>
                <a:cs typeface="Arial Black" panose="020B0604020202020204" pitchFamily="34" charset="0"/>
              </a:rPr>
              <a:t>css</a:t>
            </a:r>
            <a:endParaRPr lang="en-US" sz="4000" b="1" dirty="0">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2176733" y="1296494"/>
            <a:ext cx="7637252" cy="5299723"/>
          </a:xfrm>
        </p:spPr>
        <p:txBody>
          <a:bodyPr vert="horz" lIns="0" tIns="0" rIns="0" bIns="0" rtlCol="0" anchor="t">
            <a:noAutofit/>
          </a:bodyPr>
          <a:lstStyle/>
          <a:p>
            <a:r>
              <a:rPr lang="en-US" sz="2000" b="1" dirty="0">
                <a:ea typeface="+mn-lt"/>
                <a:cs typeface="+mn-lt"/>
              </a:rPr>
              <a:t>T</a:t>
            </a:r>
            <a:r>
              <a:rPr lang="en-US" sz="2000" b="1" dirty="0">
                <a:solidFill>
                  <a:schemeClr val="tx1"/>
                </a:solidFill>
                <a:ea typeface="+mn-lt"/>
                <a:cs typeface="+mn-lt"/>
              </a:rPr>
              <a:t>his is a CSS code that styles the Connect 4 game. It sets the overall layout of the game by using the display: grid and place-items: center properties to center the game board and other elements on the page. It also styles the h1 and h2 elements to center the text and add margins.</a:t>
            </a:r>
            <a:endParaRPr lang="en-US" b="1">
              <a:solidFill>
                <a:schemeClr val="tx1"/>
              </a:solidFill>
              <a:cs typeface="Sabon Next LT"/>
            </a:endParaRPr>
          </a:p>
          <a:p>
            <a:r>
              <a:rPr lang="en-US" sz="2000" b="1" dirty="0">
                <a:solidFill>
                  <a:schemeClr val="tx1"/>
                </a:solidFill>
                <a:ea typeface="+mn-lt"/>
                <a:cs typeface="+mn-lt"/>
              </a:rPr>
              <a:t>The code defines the .board class with the display: grid property and grid-template-columns: repeat(7,1fr) which creates a grid with 7 equal columns, and also sets the border and background color of the board.</a:t>
            </a:r>
            <a:endParaRPr lang="en-US" b="1">
              <a:solidFill>
                <a:schemeClr val="tx1"/>
              </a:solidFill>
              <a:cs typeface="Sabon Next LT"/>
            </a:endParaRPr>
          </a:p>
          <a:p>
            <a:r>
              <a:rPr lang="en-US" sz="2000" b="1" dirty="0">
                <a:solidFill>
                  <a:schemeClr val="tx1"/>
                </a:solidFill>
                <a:ea typeface="+mn-lt"/>
                <a:cs typeface="+mn-lt"/>
              </a:rPr>
              <a:t>The </a:t>
            </a:r>
            <a:r>
              <a:rPr lang="en-US" sz="2000" b="1" err="1">
                <a:solidFill>
                  <a:schemeClr val="tx1"/>
                </a:solidFill>
                <a:ea typeface="+mn-lt"/>
                <a:cs typeface="+mn-lt"/>
              </a:rPr>
              <a:t>ul</a:t>
            </a:r>
            <a:r>
              <a:rPr lang="en-US" sz="2000" b="1" dirty="0">
                <a:solidFill>
                  <a:schemeClr val="tx1"/>
                </a:solidFill>
                <a:ea typeface="+mn-lt"/>
                <a:cs typeface="+mn-lt"/>
              </a:rPr>
              <a:t> class is used to style the individual cells of the game board, and the p elements inside </a:t>
            </a:r>
            <a:r>
              <a:rPr lang="en-US" sz="2000" b="1" err="1">
                <a:solidFill>
                  <a:schemeClr val="tx1"/>
                </a:solidFill>
                <a:ea typeface="+mn-lt"/>
                <a:cs typeface="+mn-lt"/>
              </a:rPr>
              <a:t>ul</a:t>
            </a:r>
            <a:r>
              <a:rPr lang="en-US" sz="2000" b="1" dirty="0">
                <a:solidFill>
                  <a:schemeClr val="tx1"/>
                </a:solidFill>
                <a:ea typeface="+mn-lt"/>
                <a:cs typeface="+mn-lt"/>
              </a:rPr>
              <a:t> are used to create the circles on the board. The code sets the size, border, and background color of the cells, and also changes the cursor to a pointer when the user hovers over them.</a:t>
            </a:r>
            <a:endParaRPr lang="en-US" b="1">
              <a:solidFill>
                <a:schemeClr val="tx1"/>
              </a:solidFill>
              <a:cs typeface="Sabon Next LT"/>
            </a:endParaRPr>
          </a:p>
          <a:p>
            <a:r>
              <a:rPr lang="en-US" sz="2000" b="1" dirty="0">
                <a:solidFill>
                  <a:schemeClr val="tx1"/>
                </a:solidFill>
                <a:ea typeface="+mn-lt"/>
                <a:cs typeface="+mn-lt"/>
              </a:rPr>
              <a:t>The CSS code also includes several @media rules that adjust the layout and size of the game board and cells based on the width of the screen. These rules ensure that the game looks good on different screen sizes and devices.</a:t>
            </a:r>
            <a:endParaRPr lang="en-US" b="1">
              <a:solidFill>
                <a:schemeClr val="tx1"/>
              </a:solidFill>
              <a:cs typeface="Sabon Next LT"/>
            </a:endParaRPr>
          </a:p>
          <a:p>
            <a:br>
              <a:rPr lang="en-US" dirty="0"/>
            </a:br>
            <a:endParaRPr lang="en-US" dirty="0"/>
          </a:p>
          <a:p>
            <a:endParaRPr lang="en-US" sz="2000" dirty="0">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1121434" y="3562365"/>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2185546763"/>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sz="4000" dirty="0">
                <a:latin typeface="Arial Black"/>
                <a:cs typeface="Arial Black" panose="020B0604020202020204" pitchFamily="34" charset="0"/>
              </a:rPr>
              <a:t>About </a:t>
            </a:r>
            <a:r>
              <a:rPr lang="en-US" sz="4000" dirty="0" err="1">
                <a:latin typeface="Arial Black"/>
                <a:cs typeface="Arial Black" panose="020B0604020202020204" pitchFamily="34" charset="0"/>
              </a:rPr>
              <a:t>css</a:t>
            </a:r>
            <a:endParaRPr lang="en-US" sz="4000" b="1" dirty="0">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2176733" y="1296494"/>
            <a:ext cx="7637252" cy="5299723"/>
          </a:xfrm>
        </p:spPr>
        <p:txBody>
          <a:bodyPr vert="horz" lIns="0" tIns="0" rIns="0" bIns="0" rtlCol="0" anchor="t">
            <a:noAutofit/>
          </a:bodyPr>
          <a:lstStyle/>
          <a:p>
            <a:r>
              <a:rPr lang="en-US" sz="2000" b="1" dirty="0">
                <a:solidFill>
                  <a:schemeClr val="tx1"/>
                </a:solidFill>
                <a:ea typeface="+mn-lt"/>
                <a:cs typeface="+mn-lt"/>
              </a:rPr>
              <a:t>The body element is set to display: grid and place-items: center, which centers all the elements inside it horizontally and vertically. The .board class is also set to display: grid and grid-template-columns: repeat(7,1fr), which creates a grid with 7 columns, each of them taking up 1 fraction of the available space. The border, width, and background-color properties are used to style the board and give it a border and a specific background color. The </a:t>
            </a:r>
            <a:r>
              <a:rPr lang="en-US" sz="2000" b="1" dirty="0" err="1">
                <a:solidFill>
                  <a:schemeClr val="tx1"/>
                </a:solidFill>
                <a:ea typeface="+mn-lt"/>
                <a:cs typeface="+mn-lt"/>
              </a:rPr>
              <a:t>ul</a:t>
            </a:r>
            <a:r>
              <a:rPr lang="en-US" sz="2000" b="1" dirty="0">
                <a:solidFill>
                  <a:schemeClr val="tx1"/>
                </a:solidFill>
                <a:ea typeface="+mn-lt"/>
                <a:cs typeface="+mn-lt"/>
              </a:rPr>
              <a:t> element is set to display: grid and place-items: center, which centers the items inside it horizontally and vertically. The p element inside it is given specific width, height, border, and background color properties. The media queries at the bottom of the code are used to change the layout and styles of the elements based on the screen size. For example, if the screen width is less than 700px, the width of the board and the chip size are reduced. This CSS code is used to make the Connect 4 game visually appealing and responsive to different screen sizes.</a:t>
            </a:r>
            <a:endParaRPr lang="en-US" b="1">
              <a:solidFill>
                <a:schemeClr val="tx1"/>
              </a:solidFill>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1121434" y="3562365"/>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703901413"/>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sz="4000" dirty="0">
                <a:latin typeface="Arial Black"/>
                <a:cs typeface="Arial Black" panose="020B0604020202020204" pitchFamily="34" charset="0"/>
              </a:rPr>
              <a:t>ABOUT HTML</a:t>
            </a:r>
            <a:endParaRPr lang="en-US" sz="4000" b="1" dirty="0">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2191110" y="1368381"/>
            <a:ext cx="7637252" cy="5299723"/>
          </a:xfrm>
        </p:spPr>
        <p:txBody>
          <a:bodyPr vert="horz" lIns="0" tIns="0" rIns="0" bIns="0" rtlCol="0" anchor="t">
            <a:noAutofit/>
          </a:bodyPr>
          <a:lstStyle/>
          <a:p>
            <a:r>
              <a:rPr lang="en-US" sz="2000" dirty="0">
                <a:ea typeface="+mn-lt"/>
                <a:cs typeface="+mn-lt"/>
              </a:rPr>
              <a:t>This is an HTML file that represents the user interface of the Connect 4 game. It uses the </a:t>
            </a:r>
            <a:r>
              <a:rPr lang="en-US" sz="2000" b="1" dirty="0">
                <a:ea typeface="+mn-lt"/>
                <a:cs typeface="+mn-lt"/>
              </a:rPr>
              <a:t>&lt;html&gt;</a:t>
            </a:r>
            <a:r>
              <a:rPr lang="en-US" sz="2000" dirty="0">
                <a:ea typeface="+mn-lt"/>
                <a:cs typeface="+mn-lt"/>
              </a:rPr>
              <a:t>, </a:t>
            </a:r>
            <a:r>
              <a:rPr lang="en-US" sz="2000" b="1" dirty="0">
                <a:ea typeface="+mn-lt"/>
                <a:cs typeface="+mn-lt"/>
              </a:rPr>
              <a:t>&lt;head&gt;</a:t>
            </a:r>
            <a:r>
              <a:rPr lang="en-US" sz="2000" dirty="0">
                <a:ea typeface="+mn-lt"/>
                <a:cs typeface="+mn-lt"/>
              </a:rPr>
              <a:t>, </a:t>
            </a:r>
            <a:r>
              <a:rPr lang="en-US" sz="2000" b="1" dirty="0">
                <a:ea typeface="+mn-lt"/>
                <a:cs typeface="+mn-lt"/>
              </a:rPr>
              <a:t>&lt;meta&gt;</a:t>
            </a:r>
            <a:r>
              <a:rPr lang="en-US" sz="2000" dirty="0">
                <a:ea typeface="+mn-lt"/>
                <a:cs typeface="+mn-lt"/>
              </a:rPr>
              <a:t>, </a:t>
            </a:r>
            <a:r>
              <a:rPr lang="en-US" sz="2000" b="1" dirty="0">
                <a:ea typeface="+mn-lt"/>
                <a:cs typeface="+mn-lt"/>
              </a:rPr>
              <a:t>&lt;title&gt;</a:t>
            </a:r>
            <a:r>
              <a:rPr lang="en-US" sz="2000" dirty="0">
                <a:ea typeface="+mn-lt"/>
                <a:cs typeface="+mn-lt"/>
              </a:rPr>
              <a:t>, </a:t>
            </a:r>
            <a:r>
              <a:rPr lang="en-US" sz="2000" b="1" dirty="0">
                <a:ea typeface="+mn-lt"/>
                <a:cs typeface="+mn-lt"/>
              </a:rPr>
              <a:t>&lt;link&gt;</a:t>
            </a:r>
            <a:r>
              <a:rPr lang="en-US" sz="2000" dirty="0">
                <a:ea typeface="+mn-lt"/>
                <a:cs typeface="+mn-lt"/>
              </a:rPr>
              <a:t>, </a:t>
            </a:r>
            <a:r>
              <a:rPr lang="en-US" sz="2000" b="1" dirty="0">
                <a:ea typeface="+mn-lt"/>
                <a:cs typeface="+mn-lt"/>
              </a:rPr>
              <a:t>&lt;body&gt;</a:t>
            </a:r>
            <a:r>
              <a:rPr lang="en-US" sz="2000" dirty="0">
                <a:ea typeface="+mn-lt"/>
                <a:cs typeface="+mn-lt"/>
              </a:rPr>
              <a:t>, </a:t>
            </a:r>
            <a:r>
              <a:rPr lang="en-US" sz="2000" b="1" dirty="0">
                <a:ea typeface="+mn-lt"/>
                <a:cs typeface="+mn-lt"/>
              </a:rPr>
              <a:t>&lt;h1&gt;</a:t>
            </a:r>
            <a:r>
              <a:rPr lang="en-US" sz="2000" dirty="0">
                <a:ea typeface="+mn-lt"/>
                <a:cs typeface="+mn-lt"/>
              </a:rPr>
              <a:t>, </a:t>
            </a:r>
            <a:r>
              <a:rPr lang="en-US" sz="2000" b="1" dirty="0">
                <a:ea typeface="+mn-lt"/>
                <a:cs typeface="+mn-lt"/>
              </a:rPr>
              <a:t>&lt;h2&gt;</a:t>
            </a:r>
            <a:r>
              <a:rPr lang="en-US" sz="2000" dirty="0">
                <a:ea typeface="+mn-lt"/>
                <a:cs typeface="+mn-lt"/>
              </a:rPr>
              <a:t>, </a:t>
            </a:r>
            <a:r>
              <a:rPr lang="en-US" sz="2000" b="1" dirty="0">
                <a:ea typeface="+mn-lt"/>
                <a:cs typeface="+mn-lt"/>
              </a:rPr>
              <a:t>&lt;div&gt;</a:t>
            </a:r>
            <a:r>
              <a:rPr lang="en-US" sz="2000" dirty="0">
                <a:ea typeface="+mn-lt"/>
                <a:cs typeface="+mn-lt"/>
              </a:rPr>
              <a:t>, </a:t>
            </a:r>
            <a:r>
              <a:rPr lang="en-US" sz="2000" b="1" dirty="0">
                <a:ea typeface="+mn-lt"/>
                <a:cs typeface="+mn-lt"/>
              </a:rPr>
              <a:t>&lt;</a:t>
            </a:r>
            <a:r>
              <a:rPr lang="en-US" sz="2000" b="1" dirty="0" err="1">
                <a:ea typeface="+mn-lt"/>
                <a:cs typeface="+mn-lt"/>
              </a:rPr>
              <a:t>ul</a:t>
            </a:r>
            <a:r>
              <a:rPr lang="en-US" sz="2000" b="1" dirty="0">
                <a:ea typeface="+mn-lt"/>
                <a:cs typeface="+mn-lt"/>
              </a:rPr>
              <a:t>&gt;</a:t>
            </a:r>
            <a:r>
              <a:rPr lang="en-US" sz="2000" dirty="0">
                <a:ea typeface="+mn-lt"/>
                <a:cs typeface="+mn-lt"/>
              </a:rPr>
              <a:t>, and </a:t>
            </a:r>
            <a:r>
              <a:rPr lang="en-US" sz="2000" b="1" dirty="0">
                <a:ea typeface="+mn-lt"/>
                <a:cs typeface="+mn-lt"/>
              </a:rPr>
              <a:t>&lt;p&gt;</a:t>
            </a:r>
            <a:r>
              <a:rPr lang="en-US" sz="2000" dirty="0">
                <a:ea typeface="+mn-lt"/>
                <a:cs typeface="+mn-lt"/>
              </a:rPr>
              <a:t> elements to create the layout of the game.</a:t>
            </a:r>
            <a:endParaRPr lang="en-US" dirty="0"/>
          </a:p>
          <a:p>
            <a:r>
              <a:rPr lang="en-US" sz="2000" dirty="0">
                <a:ea typeface="+mn-lt"/>
                <a:cs typeface="+mn-lt"/>
              </a:rPr>
              <a:t>The </a:t>
            </a:r>
            <a:r>
              <a:rPr lang="en-US" sz="2000" b="1" dirty="0">
                <a:ea typeface="+mn-lt"/>
                <a:cs typeface="+mn-lt"/>
              </a:rPr>
              <a:t>&lt;head&gt;</a:t>
            </a:r>
            <a:r>
              <a:rPr lang="en-US" sz="2000" dirty="0">
                <a:ea typeface="+mn-lt"/>
                <a:cs typeface="+mn-lt"/>
              </a:rPr>
              <a:t> element contains the </a:t>
            </a:r>
            <a:r>
              <a:rPr lang="en-US" sz="2000" b="1" dirty="0">
                <a:ea typeface="+mn-lt"/>
                <a:cs typeface="+mn-lt"/>
              </a:rPr>
              <a:t>&lt;meta&gt;</a:t>
            </a:r>
            <a:r>
              <a:rPr lang="en-US" sz="2000" dirty="0">
                <a:ea typeface="+mn-lt"/>
                <a:cs typeface="+mn-lt"/>
              </a:rPr>
              <a:t> element that sets the character encoding and the </a:t>
            </a:r>
            <a:r>
              <a:rPr lang="en-US" sz="2000" b="1" dirty="0">
                <a:ea typeface="+mn-lt"/>
                <a:cs typeface="+mn-lt"/>
              </a:rPr>
              <a:t>&lt;link&gt;</a:t>
            </a:r>
            <a:r>
              <a:rPr lang="en-US" sz="2000" dirty="0">
                <a:ea typeface="+mn-lt"/>
                <a:cs typeface="+mn-lt"/>
              </a:rPr>
              <a:t> element that links the external CSS file that styles the game.</a:t>
            </a:r>
            <a:endParaRPr lang="en-US" dirty="0"/>
          </a:p>
          <a:p>
            <a:r>
              <a:rPr lang="en-US" sz="2000" dirty="0">
                <a:ea typeface="+mn-lt"/>
                <a:cs typeface="+mn-lt"/>
              </a:rPr>
              <a:t>The </a:t>
            </a:r>
            <a:r>
              <a:rPr lang="en-US" sz="2000" b="1" dirty="0">
                <a:ea typeface="+mn-lt"/>
                <a:cs typeface="+mn-lt"/>
              </a:rPr>
              <a:t>&lt;body&gt;</a:t>
            </a:r>
            <a:r>
              <a:rPr lang="en-US" sz="2000" dirty="0">
                <a:ea typeface="+mn-lt"/>
                <a:cs typeface="+mn-lt"/>
              </a:rPr>
              <a:t> element contains all the elements that make up the game, such as the title, the message displaying whose turn it is, and the game board. The background image is set to cover the entire body and center it by using the </a:t>
            </a:r>
            <a:r>
              <a:rPr lang="en-US" sz="2000" b="1" dirty="0">
                <a:ea typeface="+mn-lt"/>
                <a:cs typeface="+mn-lt"/>
              </a:rPr>
              <a:t>background-image</a:t>
            </a:r>
            <a:r>
              <a:rPr lang="en-US" sz="2000" dirty="0">
                <a:ea typeface="+mn-lt"/>
                <a:cs typeface="+mn-lt"/>
              </a:rPr>
              <a:t>, </a:t>
            </a:r>
            <a:r>
              <a:rPr lang="en-US" sz="2000" b="1" dirty="0">
                <a:ea typeface="+mn-lt"/>
                <a:cs typeface="+mn-lt"/>
              </a:rPr>
              <a:t>background-size</a:t>
            </a:r>
            <a:r>
              <a:rPr lang="en-US" sz="2000" dirty="0">
                <a:ea typeface="+mn-lt"/>
                <a:cs typeface="+mn-lt"/>
              </a:rPr>
              <a:t>, </a:t>
            </a:r>
            <a:r>
              <a:rPr lang="en-US" sz="2000" b="1" dirty="0">
                <a:ea typeface="+mn-lt"/>
                <a:cs typeface="+mn-lt"/>
              </a:rPr>
              <a:t>background-position</a:t>
            </a:r>
            <a:r>
              <a:rPr lang="en-US" sz="2000" dirty="0">
                <a:ea typeface="+mn-lt"/>
                <a:cs typeface="+mn-lt"/>
              </a:rPr>
              <a:t>, and </a:t>
            </a:r>
            <a:r>
              <a:rPr lang="en-US" sz="2000" b="1" dirty="0">
                <a:ea typeface="+mn-lt"/>
                <a:cs typeface="+mn-lt"/>
              </a:rPr>
              <a:t>background-repeat</a:t>
            </a:r>
            <a:r>
              <a:rPr lang="en-US" sz="2000" dirty="0">
                <a:ea typeface="+mn-lt"/>
                <a:cs typeface="+mn-lt"/>
              </a:rPr>
              <a:t> properties.</a:t>
            </a:r>
            <a:endParaRPr lang="en-US" dirty="0"/>
          </a:p>
          <a:p>
            <a:r>
              <a:rPr lang="en-US" sz="2000" dirty="0">
                <a:ea typeface="+mn-lt"/>
                <a:cs typeface="+mn-lt"/>
              </a:rPr>
              <a:t>The </a:t>
            </a:r>
            <a:r>
              <a:rPr lang="en-US" sz="2000" b="1" dirty="0">
                <a:ea typeface="+mn-lt"/>
                <a:cs typeface="+mn-lt"/>
              </a:rPr>
              <a:t>&lt;h1&gt;</a:t>
            </a:r>
            <a:r>
              <a:rPr lang="en-US" sz="2000" dirty="0">
                <a:ea typeface="+mn-lt"/>
                <a:cs typeface="+mn-lt"/>
              </a:rPr>
              <a:t> element displays the title of the game, and the </a:t>
            </a:r>
            <a:r>
              <a:rPr lang="en-US" sz="2000" b="1" dirty="0">
                <a:ea typeface="+mn-lt"/>
                <a:cs typeface="+mn-lt"/>
              </a:rPr>
              <a:t>&lt;h2&gt;</a:t>
            </a:r>
            <a:r>
              <a:rPr lang="en-US" sz="2000" dirty="0">
                <a:ea typeface="+mn-lt"/>
                <a:cs typeface="+mn-lt"/>
              </a:rPr>
              <a:t> element displays the message about whose turn it is.</a:t>
            </a:r>
            <a:endParaRPr lang="en-US" dirty="0"/>
          </a:p>
          <a:p>
            <a:r>
              <a:rPr lang="en-US" sz="2000" dirty="0">
                <a:ea typeface="+mn-lt"/>
                <a:cs typeface="+mn-lt"/>
              </a:rPr>
              <a:t>The </a:t>
            </a:r>
            <a:r>
              <a:rPr lang="en-US" sz="2000" b="1" dirty="0">
                <a:ea typeface="+mn-lt"/>
                <a:cs typeface="+mn-lt"/>
              </a:rPr>
              <a:t>&lt;div&gt;</a:t>
            </a:r>
            <a:r>
              <a:rPr lang="en-US" sz="2000" dirty="0">
                <a:ea typeface="+mn-lt"/>
                <a:cs typeface="+mn-lt"/>
              </a:rPr>
              <a:t> element with the class "board" contains all the elements that make up the game board. The "board" class is styled with CSS to create the grid layout of the game board.</a:t>
            </a:r>
            <a:endParaRPr lang="en-US" dirty="0"/>
          </a:p>
          <a:p>
            <a:r>
              <a:rPr lang="en-US" sz="2000" dirty="0">
                <a:ea typeface="+mn-lt"/>
                <a:cs typeface="+mn-lt"/>
              </a:rPr>
              <a:t>T</a:t>
            </a:r>
            <a:endParaRPr lang="en-US" sz="2000" dirty="0">
              <a:solidFill>
                <a:srgbClr val="1F2C8F"/>
              </a:solidFill>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1121434" y="3562365"/>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832116162"/>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932317" y="642208"/>
            <a:ext cx="6400800" cy="1558851"/>
          </a:xfrm>
        </p:spPr>
        <p:txBody>
          <a:bodyPr/>
          <a:lstStyle/>
          <a:p>
            <a:r>
              <a:rPr lang="en-US" sz="4000" dirty="0">
                <a:latin typeface="Arial Black"/>
                <a:cs typeface="Arial Black" panose="020B0604020202020204" pitchFamily="34" charset="0"/>
              </a:rPr>
              <a:t>ABOUT HTML</a:t>
            </a:r>
            <a:endParaRPr lang="en-US" sz="4000" b="1" dirty="0">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1457865" y="2590456"/>
            <a:ext cx="7637252" cy="4825271"/>
          </a:xfrm>
        </p:spPr>
        <p:txBody>
          <a:bodyPr vert="horz" lIns="0" tIns="0" rIns="0" bIns="0" rtlCol="0" anchor="t">
            <a:noAutofit/>
          </a:bodyPr>
          <a:lstStyle/>
          <a:p>
            <a:r>
              <a:rPr lang="en-US" sz="2000" dirty="0">
                <a:ea typeface="+mn-lt"/>
                <a:cs typeface="+mn-lt"/>
              </a:rPr>
              <a:t>The </a:t>
            </a:r>
            <a:r>
              <a:rPr lang="en-US" sz="2000" b="1" dirty="0">
                <a:ea typeface="+mn-lt"/>
                <a:cs typeface="+mn-lt"/>
              </a:rPr>
              <a:t>&lt;</a:t>
            </a:r>
            <a:r>
              <a:rPr lang="en-US" sz="2000" b="1" dirty="0" err="1">
                <a:ea typeface="+mn-lt"/>
                <a:cs typeface="+mn-lt"/>
              </a:rPr>
              <a:t>ul</a:t>
            </a:r>
            <a:r>
              <a:rPr lang="en-US" sz="2000" b="1" dirty="0">
                <a:ea typeface="+mn-lt"/>
                <a:cs typeface="+mn-lt"/>
              </a:rPr>
              <a:t>&gt;</a:t>
            </a:r>
            <a:r>
              <a:rPr lang="en-US" sz="2000" dirty="0">
                <a:ea typeface="+mn-lt"/>
                <a:cs typeface="+mn-lt"/>
              </a:rPr>
              <a:t> element with the class "column" is used to create the columns of the game board. Each </a:t>
            </a:r>
            <a:r>
              <a:rPr lang="en-US" sz="2000" b="1" dirty="0">
                <a:ea typeface="+mn-lt"/>
                <a:cs typeface="+mn-lt"/>
              </a:rPr>
              <a:t>&lt;</a:t>
            </a:r>
            <a:r>
              <a:rPr lang="en-US" sz="2000" b="1" dirty="0" err="1">
                <a:ea typeface="+mn-lt"/>
                <a:cs typeface="+mn-lt"/>
              </a:rPr>
              <a:t>ul</a:t>
            </a:r>
            <a:r>
              <a:rPr lang="en-US" sz="2000" b="1" dirty="0">
                <a:ea typeface="+mn-lt"/>
                <a:cs typeface="+mn-lt"/>
              </a:rPr>
              <a:t>&gt;</a:t>
            </a:r>
            <a:r>
              <a:rPr lang="en-US" sz="2000" dirty="0">
                <a:ea typeface="+mn-lt"/>
                <a:cs typeface="+mn-lt"/>
              </a:rPr>
              <a:t> element has an id that corresponds to the column number, and it contains several </a:t>
            </a:r>
            <a:r>
              <a:rPr lang="en-US" sz="2000" b="1" dirty="0">
                <a:ea typeface="+mn-lt"/>
                <a:cs typeface="+mn-lt"/>
              </a:rPr>
              <a:t>&lt;p&gt;</a:t>
            </a:r>
            <a:r>
              <a:rPr lang="en-US" sz="2000" dirty="0">
                <a:ea typeface="+mn-lt"/>
                <a:cs typeface="+mn-lt"/>
              </a:rPr>
              <a:t> elements that represent the cells of the game board. Each </a:t>
            </a:r>
            <a:r>
              <a:rPr lang="en-US" sz="2000" b="1" dirty="0">
                <a:ea typeface="+mn-lt"/>
                <a:cs typeface="+mn-lt"/>
              </a:rPr>
              <a:t>&lt;p&gt;</a:t>
            </a:r>
            <a:r>
              <a:rPr lang="en-US" sz="2000" dirty="0">
                <a:ea typeface="+mn-lt"/>
                <a:cs typeface="+mn-lt"/>
              </a:rPr>
              <a:t> element has an id that corresponds to the row and column numbers.</a:t>
            </a:r>
          </a:p>
          <a:p>
            <a:r>
              <a:rPr lang="en-US" sz="2000" dirty="0">
                <a:ea typeface="+mn-lt"/>
                <a:cs typeface="+mn-lt"/>
              </a:rPr>
              <a:t>The script tag at the bottom of the file links to the external JavaScript file that controls the logic of the game.</a:t>
            </a:r>
          </a:p>
          <a:p>
            <a:r>
              <a:rPr lang="en-US" sz="2000" dirty="0">
                <a:ea typeface="+mn-lt"/>
                <a:cs typeface="+mn-lt"/>
              </a:rPr>
              <a:t>Overall, this HTML file creates the structure and layout of the Connect 4 game, and it uses CSS and JavaScript to control the appearance and behavior of the elements on the page.</a:t>
            </a:r>
          </a:p>
          <a:p>
            <a:endParaRPr lang="en-US" sz="2000" dirty="0">
              <a:ea typeface="+mn-lt"/>
              <a:cs typeface="+mn-lt"/>
            </a:endParaRPr>
          </a:p>
          <a:p>
            <a:endParaRPr lang="en-US" sz="2000" dirty="0">
              <a:solidFill>
                <a:srgbClr val="1F2C8F"/>
              </a:solidFill>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1624642" y="3576742"/>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endParaRPr lang="en-US" sz="4000" b="1" dirty="0">
              <a:cs typeface="Sabon Next LT"/>
            </a:endParaRPr>
          </a:p>
        </p:txBody>
      </p:sp>
    </p:spTree>
    <p:extLst>
      <p:ext uri="{BB962C8B-B14F-4D97-AF65-F5344CB8AC3E}">
        <p14:creationId xmlns:p14="http://schemas.microsoft.com/office/powerpoint/2010/main" val="1979441501"/>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665562" y="1936170"/>
            <a:ext cx="6630837" cy="1558850"/>
          </a:xfrm>
        </p:spPr>
        <p:txBody>
          <a:bodyPr/>
          <a:lstStyle/>
          <a:p>
            <a:r>
              <a:rPr lang="en-US" dirty="0">
                <a:latin typeface="Arial Black"/>
                <a:cs typeface="Arial Black" panose="020B0604020202020204" pitchFamily="34" charset="0"/>
              </a:rPr>
              <a:t>Link to </a:t>
            </a:r>
            <a:r>
              <a:rPr lang="en-US" dirty="0" err="1">
                <a:latin typeface="Arial Black"/>
                <a:cs typeface="Arial Black" panose="020B0604020202020204" pitchFamily="34" charset="0"/>
              </a:rPr>
              <a:t>our's</a:t>
            </a:r>
            <a:r>
              <a:rPr lang="en-US" dirty="0">
                <a:latin typeface="Arial Black"/>
                <a:cs typeface="Arial Black" panose="020B0604020202020204" pitchFamily="34" charset="0"/>
              </a:rPr>
              <a:t> project</a:t>
            </a:r>
            <a:endParaRPr lang="en-US" sz="4400" b="1" dirty="0">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2895600" y="4013814"/>
            <a:ext cx="6400800" cy="1216554"/>
          </a:xfrm>
        </p:spPr>
        <p:txBody>
          <a:bodyPr vert="horz" lIns="0" tIns="0" rIns="0" bIns="0" rtlCol="0" anchor="t">
            <a:noAutofit/>
          </a:bodyPr>
          <a:lstStyle/>
          <a:p>
            <a:pPr algn="ctr"/>
            <a:r>
              <a:rPr lang="en-US" sz="3200" dirty="0">
                <a:ea typeface="+mn-lt"/>
                <a:cs typeface="+mn-lt"/>
              </a:rPr>
              <a:t>https://github.com/SRJ-ai/connect4.git</a:t>
            </a:r>
          </a:p>
        </p:txBody>
      </p:sp>
    </p:spTree>
    <p:extLst>
      <p:ext uri="{BB962C8B-B14F-4D97-AF65-F5344CB8AC3E}">
        <p14:creationId xmlns:p14="http://schemas.microsoft.com/office/powerpoint/2010/main" val="1794629740"/>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vert="horz" lIns="91440" tIns="0" rIns="91440" bIns="0" rtlCol="0" anchor="t">
            <a:noAutofit/>
          </a:bodyPr>
          <a:lstStyle/>
          <a:p>
            <a:r>
              <a:rPr lang="en-US" dirty="0">
                <a:cs typeface="Sabon Next LT"/>
              </a:rPr>
              <a:t>     -TEAM PHEONIX</a:t>
            </a:r>
          </a:p>
        </p:txBody>
      </p:sp>
    </p:spTree>
    <p:extLst>
      <p:ext uri="{BB962C8B-B14F-4D97-AF65-F5344CB8AC3E}">
        <p14:creationId xmlns:p14="http://schemas.microsoft.com/office/powerpoint/2010/main" val="1003962426"/>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6937" y="334820"/>
            <a:ext cx="5693664" cy="768096"/>
          </a:xfrm>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endParaRPr lang="en-US">
              <a:cs typeface="Sabon Next LT"/>
            </a:endParaRPr>
          </a:p>
          <a:p>
            <a:r>
              <a:rPr lang="en-US"/>
              <a:t>​</a:t>
            </a:r>
            <a:endParaRPr lang="en-US">
              <a:cs typeface="Sabon Next LT"/>
            </a:endParaRPr>
          </a:p>
          <a:p>
            <a:endParaRPr lang="en-US">
              <a:cs typeface="Sabon Next LT"/>
            </a:endParaRPr>
          </a:p>
          <a:p>
            <a:endParaRPr lang="en-US">
              <a:cs typeface="Sabon Next LT"/>
            </a:endParaRPr>
          </a:p>
        </p:txBody>
      </p:sp>
      <p:sp>
        <p:nvSpPr>
          <p:cNvPr id="4" name="Oval 3">
            <a:extLst>
              <a:ext uri="{FF2B5EF4-FFF2-40B4-BE49-F238E27FC236}">
                <a16:creationId xmlns:a16="http://schemas.microsoft.com/office/drawing/2014/main" id="{DF2DAEAD-D0C3-1A04-2D33-920E845FDD50}"/>
              </a:ext>
            </a:extLst>
          </p:cNvPr>
          <p:cNvSpPr/>
          <p:nvPr/>
        </p:nvSpPr>
        <p:spPr>
          <a:xfrm>
            <a:off x="862330" y="1489933"/>
            <a:ext cx="1552753" cy="127958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lumMod val="95000"/>
                    <a:lumOff val="5000"/>
                  </a:schemeClr>
                </a:solidFill>
                <a:highlight>
                  <a:srgbClr val="FFFF00"/>
                </a:highlight>
                <a:cs typeface="Sabon Next LT"/>
              </a:rPr>
              <a:t>TEAM</a:t>
            </a:r>
            <a:endParaRPr lang="en-US">
              <a:solidFill>
                <a:schemeClr val="tx1">
                  <a:lumMod val="95000"/>
                  <a:lumOff val="5000"/>
                </a:schemeClr>
              </a:solidFill>
              <a:highlight>
                <a:srgbClr val="FFFF00"/>
              </a:highlight>
              <a:cs typeface="Sabon Next LT"/>
            </a:endParaRPr>
          </a:p>
        </p:txBody>
      </p:sp>
      <p:sp>
        <p:nvSpPr>
          <p:cNvPr id="5" name="Rectangle: Rounded Corners 4">
            <a:extLst>
              <a:ext uri="{FF2B5EF4-FFF2-40B4-BE49-F238E27FC236}">
                <a16:creationId xmlns:a16="http://schemas.microsoft.com/office/drawing/2014/main" id="{79EFD414-4807-809F-08E4-04C4AE7ADE6B}"/>
              </a:ext>
            </a:extLst>
          </p:cNvPr>
          <p:cNvSpPr/>
          <p:nvPr/>
        </p:nvSpPr>
        <p:spPr>
          <a:xfrm>
            <a:off x="3688730" y="1979387"/>
            <a:ext cx="2271621" cy="145211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Sabon Next LT"/>
              </a:rPr>
              <a:t>Description</a:t>
            </a:r>
          </a:p>
        </p:txBody>
      </p:sp>
      <p:sp>
        <p:nvSpPr>
          <p:cNvPr id="6" name="Arrow: Left 5">
            <a:extLst>
              <a:ext uri="{FF2B5EF4-FFF2-40B4-BE49-F238E27FC236}">
                <a16:creationId xmlns:a16="http://schemas.microsoft.com/office/drawing/2014/main" id="{7422F503-2391-B09C-9A8A-38DB3C2B598F}"/>
              </a:ext>
            </a:extLst>
          </p:cNvPr>
          <p:cNvSpPr/>
          <p:nvPr/>
        </p:nvSpPr>
        <p:spPr>
          <a:xfrm>
            <a:off x="4091608" y="4422913"/>
            <a:ext cx="2170980" cy="15383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Sabon Next LT"/>
              </a:rPr>
              <a:t>REFERENCES</a:t>
            </a:r>
          </a:p>
        </p:txBody>
      </p:sp>
      <p:sp>
        <p:nvSpPr>
          <p:cNvPr id="7" name="Arrow: Right 6">
            <a:extLst>
              <a:ext uri="{FF2B5EF4-FFF2-40B4-BE49-F238E27FC236}">
                <a16:creationId xmlns:a16="http://schemas.microsoft.com/office/drawing/2014/main" id="{515D69BD-8A45-BA23-5A95-4AE96A82A5C4}"/>
              </a:ext>
            </a:extLst>
          </p:cNvPr>
          <p:cNvSpPr/>
          <p:nvPr/>
        </p:nvSpPr>
        <p:spPr>
          <a:xfrm>
            <a:off x="927652" y="3975652"/>
            <a:ext cx="2142226" cy="21566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lumMod val="95000"/>
                    <a:lumOff val="5000"/>
                  </a:schemeClr>
                </a:solidFill>
                <a:cs typeface="Sabon Next LT"/>
              </a:rPr>
              <a:t>MY</a:t>
            </a:r>
            <a:r>
              <a:rPr lang="en-US">
                <a:cs typeface="Sabon Next LT"/>
              </a:rPr>
              <a:t> </a:t>
            </a:r>
            <a:r>
              <a:rPr lang="en-US">
                <a:solidFill>
                  <a:schemeClr val="tx1">
                    <a:lumMod val="95000"/>
                    <a:lumOff val="5000"/>
                  </a:schemeClr>
                </a:solidFill>
                <a:cs typeface="Sabon Next LT"/>
              </a:rPr>
              <a:t>PROJECT</a:t>
            </a:r>
            <a:r>
              <a:rPr lang="en-US">
                <a:cs typeface="Sabon Next LT"/>
              </a:rPr>
              <a:t> </a:t>
            </a:r>
            <a:endParaRPr lang="en-US"/>
          </a:p>
        </p:txBody>
      </p:sp>
    </p:spTree>
    <p:extLst>
      <p:ext uri="{BB962C8B-B14F-4D97-AF65-F5344CB8AC3E}">
        <p14:creationId xmlns:p14="http://schemas.microsoft.com/office/powerpoint/2010/main" val="3855531800"/>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D8FC7-DD3E-184E-4017-EE1F2CFA19ED}"/>
              </a:ext>
            </a:extLst>
          </p:cNvPr>
          <p:cNvSpPr>
            <a:spLocks noGrp="1"/>
          </p:cNvSpPr>
          <p:nvPr>
            <p:ph type="ctrTitle"/>
          </p:nvPr>
        </p:nvSpPr>
        <p:spPr/>
        <p:txBody>
          <a:bodyPr/>
          <a:lstStyle/>
          <a:p>
            <a:r>
              <a:rPr lang="en-US" dirty="0"/>
              <a:t>Team</a:t>
            </a:r>
          </a:p>
        </p:txBody>
      </p:sp>
      <p:sp>
        <p:nvSpPr>
          <p:cNvPr id="3" name="Subtitle 2">
            <a:extLst>
              <a:ext uri="{FF2B5EF4-FFF2-40B4-BE49-F238E27FC236}">
                <a16:creationId xmlns:a16="http://schemas.microsoft.com/office/drawing/2014/main" id="{0A9F6874-EDFE-6ED5-4125-ACFA524260DB}"/>
              </a:ext>
            </a:extLst>
          </p:cNvPr>
          <p:cNvSpPr>
            <a:spLocks noGrp="1"/>
          </p:cNvSpPr>
          <p:nvPr>
            <p:ph type="subTitle" idx="1"/>
          </p:nvPr>
        </p:nvSpPr>
        <p:spPr>
          <a:xfrm>
            <a:off x="4349496" y="3038166"/>
            <a:ext cx="3493008" cy="1324606"/>
          </a:xfrm>
        </p:spPr>
        <p:txBody>
          <a:bodyPr vert="horz" lIns="0" tIns="0" rIns="0" bIns="0" rtlCol="0" anchor="t">
            <a:noAutofit/>
          </a:bodyPr>
          <a:lstStyle/>
          <a:p>
            <a:r>
              <a:rPr lang="en-US" dirty="0">
                <a:cs typeface="Sabon Next LT"/>
              </a:rPr>
              <a:t>1.Jagadeeshwar.</a:t>
            </a:r>
          </a:p>
          <a:p>
            <a:r>
              <a:rPr lang="en-US" dirty="0">
                <a:cs typeface="Sabon Next LT"/>
              </a:rPr>
              <a:t>2.Bhanu Prakash.</a:t>
            </a:r>
          </a:p>
        </p:txBody>
      </p:sp>
    </p:spTree>
    <p:extLst>
      <p:ext uri="{BB962C8B-B14F-4D97-AF65-F5344CB8AC3E}">
        <p14:creationId xmlns:p14="http://schemas.microsoft.com/office/powerpoint/2010/main" val="3584852162"/>
      </p:ext>
    </p:extLst>
  </p:cSld>
  <p:clrMapOvr>
    <a:masterClrMapping/>
  </p:clrMapOvr>
  <mc:AlternateContent xmlns:mc="http://schemas.openxmlformats.org/markup-compatibility/2006" xmlns:p14="http://schemas.microsoft.com/office/powerpoint/2010/main">
    <mc:Choice Requires="p14">
      <p:transition p14:dur="250">
        <p:cut thruBlk="1"/>
      </p:transition>
    </mc:Choice>
    <mc:Fallback xmlns="">
      <p:transition>
        <p:cut thruBlk="1"/>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96307" y="2393201"/>
            <a:ext cx="3352512" cy="691371"/>
          </a:xfrm>
        </p:spPr>
        <p:txBody>
          <a:bodyPr>
            <a:normAutofit/>
          </a:bodyPr>
          <a:lstStyle/>
          <a:p>
            <a:r>
              <a:rPr lang="en-US" sz="3300" dirty="0">
                <a:solidFill>
                  <a:schemeClr val="tx2"/>
                </a:solidFill>
              </a:rPr>
              <a:t>ABOUT GAME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6172200" y="804672"/>
            <a:ext cx="5221224" cy="5230368"/>
          </a:xfrm>
        </p:spPr>
        <p:txBody>
          <a:bodyPr anchor="ctr">
            <a:normAutofit/>
          </a:bodyPr>
          <a:lstStyle/>
          <a:p>
            <a:r>
              <a:rPr lang="en-US" sz="1800">
                <a:solidFill>
                  <a:schemeClr val="tx2"/>
                </a:solidFill>
                <a:cs typeface="Sabon Next LT"/>
              </a:rPr>
              <a:t>THIS IS A CONNECT-4 GAME.</a:t>
            </a:r>
          </a:p>
          <a:p>
            <a:r>
              <a:rPr lang="en-US" sz="1800">
                <a:solidFill>
                  <a:schemeClr val="tx2"/>
                </a:solidFill>
                <a:cs typeface="Sabon Next LT"/>
              </a:rPr>
              <a:t>THIS IS A 2-PLAYER GAME.</a:t>
            </a:r>
          </a:p>
          <a:p>
            <a:r>
              <a:rPr lang="en-US" sz="1800">
                <a:solidFill>
                  <a:schemeClr val="tx2"/>
                </a:solidFill>
                <a:cs typeface="Sabon Next LT"/>
              </a:rPr>
              <a:t>SCORING DEPENDS ON CONNECTING OF 4 SAME COLOURS.</a:t>
            </a:r>
          </a:p>
          <a:p>
            <a:r>
              <a:rPr lang="en-US" sz="1800">
                <a:solidFill>
                  <a:schemeClr val="tx2"/>
                </a:solidFill>
                <a:cs typeface="Sabon Next LT"/>
              </a:rPr>
              <a:t>HORIZONTALLY,DIAGONALLY,VERTICALLY.</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latin typeface="Arial"/>
                <a:cs typeface="Arial"/>
              </a:rPr>
              <a:t>Connect-4</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4</a:t>
            </a:fld>
            <a:endParaRPr lang="en-US"/>
          </a:p>
        </p:txBody>
      </p:sp>
    </p:spTree>
    <p:extLst>
      <p:ext uri="{BB962C8B-B14F-4D97-AF65-F5344CB8AC3E}">
        <p14:creationId xmlns:p14="http://schemas.microsoft.com/office/powerpoint/2010/main" val="979622006"/>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406937" y="334820"/>
            <a:ext cx="5693664" cy="768096"/>
          </a:xfrm>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vert="horz" lIns="91440" tIns="45720" rIns="91440" bIns="45720" rtlCol="0" anchor="t">
            <a:noAutofit/>
          </a:bodyPr>
          <a:lstStyle/>
          <a:p>
            <a:endParaRPr lang="en-US">
              <a:cs typeface="Sabon Next LT"/>
            </a:endParaRPr>
          </a:p>
          <a:p>
            <a:r>
              <a:rPr lang="en-US"/>
              <a:t>​</a:t>
            </a:r>
            <a:endParaRPr lang="en-US">
              <a:cs typeface="Sabon Next LT"/>
            </a:endParaRPr>
          </a:p>
          <a:p>
            <a:endParaRPr lang="en-US">
              <a:cs typeface="Sabon Next LT"/>
            </a:endParaRPr>
          </a:p>
          <a:p>
            <a:endParaRPr lang="en-US">
              <a:cs typeface="Sabon Next LT"/>
            </a:endParaRPr>
          </a:p>
        </p:txBody>
      </p:sp>
      <p:sp>
        <p:nvSpPr>
          <p:cNvPr id="5" name="Rectangle: Rounded Corners 4">
            <a:extLst>
              <a:ext uri="{FF2B5EF4-FFF2-40B4-BE49-F238E27FC236}">
                <a16:creationId xmlns:a16="http://schemas.microsoft.com/office/drawing/2014/main" id="{79EFD414-4807-809F-08E4-04C4AE7ADE6B}"/>
              </a:ext>
            </a:extLst>
          </p:cNvPr>
          <p:cNvSpPr/>
          <p:nvPr/>
        </p:nvSpPr>
        <p:spPr>
          <a:xfrm>
            <a:off x="2121598" y="1706218"/>
            <a:ext cx="2774828" cy="21853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i="1" dirty="0">
                <a:solidFill>
                  <a:schemeClr val="tx1">
                    <a:lumMod val="95000"/>
                    <a:lumOff val="5000"/>
                  </a:schemeClr>
                </a:solidFill>
                <a:cs typeface="Sabon Next LT"/>
              </a:rPr>
              <a:t>Description</a:t>
            </a:r>
          </a:p>
        </p:txBody>
      </p:sp>
      <p:sp>
        <p:nvSpPr>
          <p:cNvPr id="6" name="Arrow: Left 5">
            <a:extLst>
              <a:ext uri="{FF2B5EF4-FFF2-40B4-BE49-F238E27FC236}">
                <a16:creationId xmlns:a16="http://schemas.microsoft.com/office/drawing/2014/main" id="{7422F503-2391-B09C-9A8A-38DB3C2B598F}"/>
              </a:ext>
            </a:extLst>
          </p:cNvPr>
          <p:cNvSpPr/>
          <p:nvPr/>
        </p:nvSpPr>
        <p:spPr>
          <a:xfrm rot="1920000">
            <a:off x="4091608" y="4422913"/>
            <a:ext cx="2170980" cy="153837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lumMod val="95000"/>
                  <a:lumOff val="5000"/>
                </a:schemeClr>
              </a:solidFill>
              <a:cs typeface="Sabon Next LT"/>
            </a:endParaRPr>
          </a:p>
        </p:txBody>
      </p:sp>
      <p:sp>
        <p:nvSpPr>
          <p:cNvPr id="7" name="Arrow: Right 6">
            <a:extLst>
              <a:ext uri="{FF2B5EF4-FFF2-40B4-BE49-F238E27FC236}">
                <a16:creationId xmlns:a16="http://schemas.microsoft.com/office/drawing/2014/main" id="{515D69BD-8A45-BA23-5A95-4AE96A82A5C4}"/>
              </a:ext>
            </a:extLst>
          </p:cNvPr>
          <p:cNvSpPr/>
          <p:nvPr/>
        </p:nvSpPr>
        <p:spPr>
          <a:xfrm rot="2220000" flipH="1">
            <a:off x="4464482" y="4737652"/>
            <a:ext cx="1006413" cy="7332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dirty="0">
              <a:solidFill>
                <a:schemeClr val="tx1">
                  <a:lumMod val="95000"/>
                  <a:lumOff val="5000"/>
                </a:schemeClr>
              </a:solidFill>
              <a:cs typeface="Sabon Next LT"/>
            </a:endParaRPr>
          </a:p>
        </p:txBody>
      </p:sp>
    </p:spTree>
    <p:extLst>
      <p:ext uri="{BB962C8B-B14F-4D97-AF65-F5344CB8AC3E}">
        <p14:creationId xmlns:p14="http://schemas.microsoft.com/office/powerpoint/2010/main" val="2988383796"/>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4" name="Group 2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5" name="Freeform: Shape 2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4038600" y="6356350"/>
            <a:ext cx="4114800" cy="365125"/>
          </a:xfrm>
        </p:spPr>
        <p:txBody>
          <a:bodyPr>
            <a:normAutofit/>
          </a:bodyPr>
          <a:lstStyle/>
          <a:p>
            <a:pPr>
              <a:spcAft>
                <a:spcPts val="600"/>
              </a:spcAft>
            </a:pPr>
            <a:r>
              <a:rPr lang="en-US" dirty="0">
                <a:latin typeface="Arial"/>
                <a:cs typeface="Arial"/>
              </a:rPr>
              <a:t>Connect-4</a:t>
            </a:r>
            <a:endParaRPr lang="en-US"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8610600" y="6356350"/>
            <a:ext cx="2743200" cy="365125"/>
          </a:xfrm>
        </p:spPr>
        <p:txBody>
          <a:bodyPr>
            <a:normAutofit/>
          </a:bodyPr>
          <a:lstStyle/>
          <a:p>
            <a:pPr>
              <a:spcAft>
                <a:spcPts val="600"/>
              </a:spcAft>
            </a:pPr>
            <a:fld id="{48F63A3B-78C7-47BE-AE5E-E10140E04643}" type="slidenum">
              <a:rPr lang="en-US" smtClean="0"/>
              <a:pPr>
                <a:spcAft>
                  <a:spcPts val="600"/>
                </a:spcAft>
              </a:pPr>
              <a:t>6</a:t>
            </a:fld>
            <a:endParaRPr lang="en-US"/>
          </a:p>
        </p:txBody>
      </p:sp>
      <p:sp>
        <p:nvSpPr>
          <p:cNvPr id="5" name="Title 4">
            <a:extLst>
              <a:ext uri="{FF2B5EF4-FFF2-40B4-BE49-F238E27FC236}">
                <a16:creationId xmlns:a16="http://schemas.microsoft.com/office/drawing/2014/main" id="{89345E2E-496F-D889-8739-78F1A13FDAFF}"/>
              </a:ext>
            </a:extLst>
          </p:cNvPr>
          <p:cNvSpPr>
            <a:spLocks noGrp="1"/>
          </p:cNvSpPr>
          <p:nvPr>
            <p:ph type="title"/>
          </p:nvPr>
        </p:nvSpPr>
        <p:spPr>
          <a:xfrm>
            <a:off x="55094" y="1327950"/>
            <a:ext cx="6766560" cy="768096"/>
          </a:xfrm>
        </p:spPr>
        <p:txBody>
          <a:bodyPr/>
          <a:lstStyle/>
          <a:p>
            <a:r>
              <a:rPr lang="en-US"/>
              <a:t>DESCRIPTION</a:t>
            </a:r>
          </a:p>
        </p:txBody>
      </p:sp>
      <p:sp>
        <p:nvSpPr>
          <p:cNvPr id="7" name="TextBox 6">
            <a:extLst>
              <a:ext uri="{FF2B5EF4-FFF2-40B4-BE49-F238E27FC236}">
                <a16:creationId xmlns:a16="http://schemas.microsoft.com/office/drawing/2014/main" id="{33A97ED5-0AF2-64D3-4D16-1C6B4B2B4715}"/>
              </a:ext>
            </a:extLst>
          </p:cNvPr>
          <p:cNvSpPr txBox="1"/>
          <p:nvPr/>
        </p:nvSpPr>
        <p:spPr>
          <a:xfrm>
            <a:off x="4681268" y="626853"/>
            <a:ext cx="7099539" cy="843307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buAutoNum type="arabicPeriod"/>
            </a:pPr>
            <a:r>
              <a:rPr lang="en-US" sz="2000" dirty="0">
                <a:solidFill>
                  <a:srgbClr val="222222"/>
                </a:solidFill>
                <a:latin typeface="Arial"/>
                <a:cs typeface="Arial"/>
              </a:rPr>
              <a:t>Goal: To arrange four game chips in a row, horizontally, vertically, or diagonally.</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r>
              <a:rPr lang="en-US" sz="2000" dirty="0">
                <a:solidFill>
                  <a:srgbClr val="222222"/>
                </a:solidFill>
                <a:latin typeface="Arial"/>
                <a:cs typeface="Arial"/>
              </a:rPr>
              <a:t>Divide the class into two teams (red &amp; yellow)</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r>
              <a:rPr lang="en-US" sz="2000" dirty="0">
                <a:solidFill>
                  <a:srgbClr val="222222"/>
                </a:solidFill>
                <a:latin typeface="Arial"/>
                <a:cs typeface="Arial"/>
              </a:rPr>
              <a:t>A student from the red team selects a cell location.</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r>
              <a:rPr lang="en-US" sz="2000" dirty="0">
                <a:solidFill>
                  <a:srgbClr val="222222"/>
                </a:solidFill>
                <a:latin typeface="Arial"/>
                <a:cs typeface="Arial"/>
              </a:rPr>
              <a:t>If the correct answer is chosen, the team wins the cell and a chip is dropped into position.</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r>
              <a:rPr lang="en-US" sz="2000" dirty="0">
                <a:solidFill>
                  <a:srgbClr val="222222"/>
                </a:solidFill>
                <a:latin typeface="Arial"/>
                <a:cs typeface="Arial"/>
              </a:rPr>
              <a:t>If an incorrect response is chosen, </a:t>
            </a:r>
            <a:r>
              <a:rPr lang="en-US" sz="2000" dirty="0" err="1">
                <a:solidFill>
                  <a:srgbClr val="222222"/>
                </a:solidFill>
                <a:latin typeface="Arial"/>
                <a:cs typeface="Arial"/>
              </a:rPr>
              <a:t>tteam</a:t>
            </a:r>
            <a:r>
              <a:rPr lang="en-US" sz="2000" dirty="0">
                <a:solidFill>
                  <a:srgbClr val="222222"/>
                </a:solidFill>
                <a:latin typeface="Arial"/>
                <a:cs typeface="Arial"/>
              </a:rPr>
              <a:t> play switches to the yellow team without securing the position.</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r>
              <a:rPr lang="en-US" sz="2000" dirty="0">
                <a:solidFill>
                  <a:srgbClr val="222222"/>
                </a:solidFill>
                <a:latin typeface="Arial"/>
                <a:cs typeface="Arial"/>
              </a:rPr>
              <a:t>• Play alternates between teams until one team secures four consecutive game slots, horizontally, vertically, or diagonally.</a:t>
            </a:r>
          </a:p>
          <a:p>
            <a:pPr marL="800100" lvl="1" indent="-342900">
              <a:buAutoNum type="arabicPeriod"/>
            </a:pPr>
            <a:endParaRPr lang="en-US" sz="2000" dirty="0">
              <a:solidFill>
                <a:srgbClr val="222222"/>
              </a:solidFill>
              <a:latin typeface="Arial"/>
              <a:cs typeface="Arial"/>
            </a:endParaRPr>
          </a:p>
          <a:p>
            <a:pPr marL="800100" lvl="1" indent="-342900">
              <a:buAutoNum type="arabicPeriod"/>
            </a:pPr>
            <a:endParaRPr lang="en-US" sz="2000" dirty="0">
              <a:solidFill>
                <a:srgbClr val="222222"/>
              </a:solidFill>
              <a:latin typeface="Arial"/>
              <a:cs typeface="Arial"/>
            </a:endParaRPr>
          </a:p>
          <a:p>
            <a:endParaRPr lang="en-US">
              <a:solidFill>
                <a:srgbClr val="222222"/>
              </a:solidFill>
              <a:latin typeface="Arial"/>
              <a:cs typeface="Arial"/>
            </a:endParaRPr>
          </a:p>
          <a:p>
            <a:endParaRPr lang="en-US">
              <a:solidFill>
                <a:srgbClr val="222222"/>
              </a:solidFill>
              <a:latin typeface="Arial"/>
              <a:cs typeface="Arial"/>
            </a:endParaRPr>
          </a:p>
          <a:p>
            <a:endParaRPr lang="en-US">
              <a:solidFill>
                <a:srgbClr val="222222"/>
              </a:solidFill>
              <a:latin typeface="Google Sans"/>
            </a:endParaRPr>
          </a:p>
          <a:p>
            <a:endParaRPr lang="en-US">
              <a:solidFill>
                <a:srgbClr val="222222"/>
              </a:solidFill>
              <a:latin typeface="Google Sans"/>
            </a:endParaRPr>
          </a:p>
          <a:p>
            <a:endParaRPr lang="en-US">
              <a:solidFill>
                <a:srgbClr val="222222"/>
              </a:solidFill>
              <a:latin typeface="Google Sans"/>
            </a:endParaRPr>
          </a:p>
          <a:p>
            <a:endParaRPr lang="en-US">
              <a:solidFill>
                <a:srgbClr val="222222"/>
              </a:solidFill>
              <a:latin typeface="Google Sans"/>
            </a:endParaRPr>
          </a:p>
          <a:p>
            <a:endParaRPr lang="en-US">
              <a:solidFill>
                <a:srgbClr val="222222"/>
              </a:solidFill>
              <a:latin typeface="Google Sans"/>
            </a:endParaRPr>
          </a:p>
          <a:p>
            <a:endParaRPr lang="en-US">
              <a:solidFill>
                <a:srgbClr val="222222"/>
              </a:solidFill>
              <a:latin typeface="Google Sans"/>
            </a:endParaRPr>
          </a:p>
          <a:p>
            <a:endParaRPr lang="en-US">
              <a:solidFill>
                <a:srgbClr val="222222"/>
              </a:solidFill>
              <a:latin typeface="Google Sans"/>
            </a:endParaRPr>
          </a:p>
        </p:txBody>
      </p:sp>
    </p:spTree>
    <p:extLst>
      <p:ext uri="{BB962C8B-B14F-4D97-AF65-F5344CB8AC3E}">
        <p14:creationId xmlns:p14="http://schemas.microsoft.com/office/powerpoint/2010/main" val="419609008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latin typeface="Arial"/>
                <a:cs typeface="Arial"/>
              </a:rPr>
              <a:t>Connect-4</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7</a:t>
            </a:fld>
            <a:endParaRPr lang="en-US"/>
          </a:p>
        </p:txBody>
      </p:sp>
      <p:pic>
        <p:nvPicPr>
          <p:cNvPr id="2" name="Picture 5">
            <a:extLst>
              <a:ext uri="{FF2B5EF4-FFF2-40B4-BE49-F238E27FC236}">
                <a16:creationId xmlns:a16="http://schemas.microsoft.com/office/drawing/2014/main" id="{5D55B817-6FD8-3C10-5520-AF3460DBFEFE}"/>
              </a:ext>
            </a:extLst>
          </p:cNvPr>
          <p:cNvPicPr>
            <a:picLocks noGrp="1" noChangeAspect="1"/>
          </p:cNvPicPr>
          <p:nvPr>
            <p:ph idx="1"/>
          </p:nvPr>
        </p:nvPicPr>
        <p:blipFill>
          <a:blip r:embed="rId2"/>
          <a:stretch>
            <a:fillRect/>
          </a:stretch>
        </p:blipFill>
        <p:spPr>
          <a:xfrm>
            <a:off x="2956276" y="1893416"/>
            <a:ext cx="5716257" cy="4315903"/>
          </a:xfrm>
        </p:spPr>
      </p:pic>
      <p:sp>
        <p:nvSpPr>
          <p:cNvPr id="7" name="Title 6">
            <a:extLst>
              <a:ext uri="{FF2B5EF4-FFF2-40B4-BE49-F238E27FC236}">
                <a16:creationId xmlns:a16="http://schemas.microsoft.com/office/drawing/2014/main" id="{9DBB86A9-1A83-801E-38F4-AC6A3E13BD8C}"/>
              </a:ext>
            </a:extLst>
          </p:cNvPr>
          <p:cNvSpPr>
            <a:spLocks noGrp="1"/>
          </p:cNvSpPr>
          <p:nvPr>
            <p:ph type="title"/>
          </p:nvPr>
        </p:nvSpPr>
        <p:spPr>
          <a:xfrm>
            <a:off x="444835" y="733475"/>
            <a:ext cx="6766560" cy="768096"/>
          </a:xfrm>
        </p:spPr>
        <p:txBody>
          <a:bodyPr/>
          <a:lstStyle/>
          <a:p>
            <a:r>
              <a:rPr lang="en-US" dirty="0"/>
              <a:t>Description</a:t>
            </a:r>
          </a:p>
        </p:txBody>
      </p:sp>
    </p:spTree>
    <p:extLst>
      <p:ext uri="{BB962C8B-B14F-4D97-AF65-F5344CB8AC3E}">
        <p14:creationId xmlns:p14="http://schemas.microsoft.com/office/powerpoint/2010/main" val="2207175544"/>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a:latin typeface="Arial Black"/>
                <a:cs typeface="Arial Black" panose="020B0604020202020204" pitchFamily="34" charset="0"/>
              </a:rPr>
              <a:t>REFERNCES</a:t>
            </a:r>
            <a:endParaRPr lang="en-US" sz="4400" b="1">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vert="horz" lIns="0" tIns="0" rIns="0" bIns="0" rtlCol="0" anchor="t">
            <a:noAutofit/>
          </a:bodyPr>
          <a:lstStyle/>
          <a:p>
            <a:pPr algn="ctr"/>
            <a:r>
              <a:rPr lang="en-US">
                <a:ea typeface="+mn-lt"/>
                <a:cs typeface="+mn-lt"/>
              </a:rPr>
              <a:t>https://github.com/RedEdge967/connect-four</a:t>
            </a:r>
            <a:endParaRPr lang="en-US"/>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2895600" y="469680"/>
            <a:ext cx="6400800" cy="1659492"/>
          </a:xfrm>
        </p:spPr>
        <p:txBody>
          <a:bodyPr/>
          <a:lstStyle/>
          <a:p>
            <a:r>
              <a:rPr lang="en-US" dirty="0">
                <a:latin typeface="Arial Black" panose="020B0604020202020204" pitchFamily="34" charset="0"/>
                <a:cs typeface="Arial Black" panose="020B0604020202020204" pitchFamily="34" charset="0"/>
                <a:hlinkClick r:id="rId2"/>
              </a:rPr>
              <a:t>CLICK TO SEE HTML </a:t>
            </a:r>
            <a:endParaRPr lang="en-US" sz="4400" b="1" dirty="0">
              <a:latin typeface="Arial Black" panose="020B0604020202020204" pitchFamily="34" charset="0"/>
              <a:cs typeface="Arial Black" panose="020B0604020202020204" pitchFamily="34" charset="0"/>
            </a:endParaRPr>
          </a:p>
        </p:txBody>
      </p:sp>
      <p:sp>
        <p:nvSpPr>
          <p:cNvPr id="5" name="Text Placeholder 4">
            <a:extLst>
              <a:ext uri="{FF2B5EF4-FFF2-40B4-BE49-F238E27FC236}">
                <a16:creationId xmlns:a16="http://schemas.microsoft.com/office/drawing/2014/main" id="{E8189F26-5F2B-9DFD-622B-413CE3BAD2D6}"/>
              </a:ext>
            </a:extLst>
          </p:cNvPr>
          <p:cNvSpPr>
            <a:spLocks noGrp="1"/>
          </p:cNvSpPr>
          <p:nvPr>
            <p:ph type="body" idx="1"/>
          </p:nvPr>
        </p:nvSpPr>
        <p:spPr>
          <a:xfrm>
            <a:off x="2262997" y="2446682"/>
            <a:ext cx="7033403" cy="1432215"/>
          </a:xfrm>
        </p:spPr>
        <p:txBody>
          <a:bodyPr vert="horz" lIns="0" tIns="0" rIns="0" bIns="0" rtlCol="0" anchor="t">
            <a:noAutofit/>
          </a:bodyPr>
          <a:lstStyle/>
          <a:p>
            <a:r>
              <a:rPr lang="en-US" sz="4000" b="1" dirty="0">
                <a:cs typeface="Sabon Next LT"/>
                <a:hlinkClick r:id="rId3"/>
              </a:rPr>
              <a:t>CLICK TO SEE CSS</a:t>
            </a:r>
            <a:endParaRPr lang="en-US" sz="3200" b="1">
              <a:cs typeface="Sabon Next LT"/>
            </a:endParaRPr>
          </a:p>
        </p:txBody>
      </p:sp>
      <p:sp>
        <p:nvSpPr>
          <p:cNvPr id="6" name="TextBox 5">
            <a:extLst>
              <a:ext uri="{FF2B5EF4-FFF2-40B4-BE49-F238E27FC236}">
                <a16:creationId xmlns:a16="http://schemas.microsoft.com/office/drawing/2014/main" id="{9F264DBA-BB9E-FD61-8D52-1821641BF346}"/>
              </a:ext>
            </a:extLst>
          </p:cNvPr>
          <p:cNvSpPr txBox="1"/>
          <p:nvPr/>
        </p:nvSpPr>
        <p:spPr>
          <a:xfrm>
            <a:off x="4292840" y="4389088"/>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8" name="Text Placeholder 4">
            <a:extLst>
              <a:ext uri="{FF2B5EF4-FFF2-40B4-BE49-F238E27FC236}">
                <a16:creationId xmlns:a16="http://schemas.microsoft.com/office/drawing/2014/main" id="{5D99297D-E5F2-C7E8-3F2F-3B8AEA67900A}"/>
              </a:ext>
            </a:extLst>
          </p:cNvPr>
          <p:cNvSpPr txBox="1">
            <a:spLocks/>
          </p:cNvSpPr>
          <p:nvPr/>
        </p:nvSpPr>
        <p:spPr>
          <a:xfrm>
            <a:off x="2271623" y="4137459"/>
            <a:ext cx="7033403" cy="1432215"/>
          </a:xfrm>
          <a:prstGeom prst="rect">
            <a:avLst/>
          </a:prstGeom>
        </p:spPr>
        <p:txBody>
          <a:bodyPr vert="horz" lIns="0" tIns="0" rIns="0" bIns="0" rtlCol="0" anchor="t">
            <a:noAutofit/>
          </a:bodyPr>
          <a:lstStyle>
            <a:lvl1pPr marL="0" indent="0" algn="ctr" defTabSz="914400" rtl="0" eaLnBrk="1" latinLnBrk="0" hangingPunct="1">
              <a:lnSpc>
                <a:spcPct val="100000"/>
              </a:lnSpc>
              <a:spcBef>
                <a:spcPts val="0"/>
              </a:spcBef>
              <a:buFont typeface="Arial" panose="020B0604020202020204" pitchFamily="34" charset="0"/>
              <a:buNone/>
              <a:defRPr sz="2400" kern="1200">
                <a:solidFill>
                  <a:schemeClr val="accent6"/>
                </a:solidFill>
                <a:latin typeface="+mn-lt"/>
                <a:ea typeface="+mn-ea"/>
                <a:cs typeface="+mn-cs"/>
              </a:defRPr>
            </a:lvl1pPr>
            <a:lvl2pPr marL="457200" indent="0" algn="l" defTabSz="914400" rtl="0" eaLnBrk="1" latinLnBrk="0" hangingPunct="1">
              <a:lnSpc>
                <a:spcPct val="100000"/>
              </a:lnSpc>
              <a:spcBef>
                <a:spcPts val="36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100000"/>
              </a:lnSpc>
              <a:spcBef>
                <a:spcPts val="36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100000"/>
              </a:lnSpc>
              <a:spcBef>
                <a:spcPts val="36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r>
              <a:rPr lang="en-US" sz="4000" b="1" dirty="0">
                <a:cs typeface="Sabon Next LT"/>
              </a:rPr>
              <a:t>CLICK TO SEE </a:t>
            </a:r>
            <a:r>
              <a:rPr lang="en-US" sz="4000" b="1" dirty="0">
                <a:cs typeface="Sabon Next LT"/>
                <a:hlinkClick r:id="rId4"/>
              </a:rPr>
              <a:t>JAVASCRIPT</a:t>
            </a:r>
            <a:endParaRPr lang="en-US" sz="3200" b="1">
              <a:cs typeface="Sabon Next LT"/>
            </a:endParaRPr>
          </a:p>
        </p:txBody>
      </p:sp>
    </p:spTree>
    <p:extLst>
      <p:ext uri="{BB962C8B-B14F-4D97-AF65-F5344CB8AC3E}">
        <p14:creationId xmlns:p14="http://schemas.microsoft.com/office/powerpoint/2010/main" val="4170454009"/>
      </p:ext>
    </p:extLst>
  </p:cSld>
  <p:clrMapOvr>
    <a:masterClrMapping/>
  </p:clrMapOvr>
  <mc:AlternateContent xmlns:mc="http://schemas.openxmlformats.org/markup-compatibility/2006">
    <mc:Choice xmlns:p14="http://schemas.microsoft.com/office/powerpoint/2010/main" Requires="p14">
      <p:transition p14:dur="0">
        <p:cut/>
      </p:transition>
    </mc:Choice>
    <mc:Fallback>
      <p:transition>
        <p:cut/>
      </p:transition>
    </mc:Fallback>
  </mc:AlternateContent>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 id="{18518462-57BD-4B9F-9628-24DEFF39786A}" vid="{86105DA6-E613-46C4-BC07-43C4C2AF651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CONNECT-4</vt:lpstr>
      <vt:lpstr>AGENDA</vt:lpstr>
      <vt:lpstr>Team</vt:lpstr>
      <vt:lpstr>ABOUT GAME</vt:lpstr>
      <vt:lpstr>AGENDA</vt:lpstr>
      <vt:lpstr>DESCRIPTION</vt:lpstr>
      <vt:lpstr>Description</vt:lpstr>
      <vt:lpstr>REFERNCES</vt:lpstr>
      <vt:lpstr>CLICK TO SEE HTML </vt:lpstr>
      <vt:lpstr>About javascript</vt:lpstr>
      <vt:lpstr>About javascript</vt:lpstr>
      <vt:lpstr>About css</vt:lpstr>
      <vt:lpstr>About css</vt:lpstr>
      <vt:lpstr>ABOUT HTML</vt:lpstr>
      <vt:lpstr>ABOUT HTML</vt:lpstr>
      <vt:lpstr>Link to our's project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
  <cp:revision>185</cp:revision>
  <dcterms:created xsi:type="dcterms:W3CDTF">2023-01-15T15:06:21Z</dcterms:created>
  <dcterms:modified xsi:type="dcterms:W3CDTF">2023-01-15T22:39:17Z</dcterms:modified>
</cp:coreProperties>
</file>