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7" r:id="rId6"/>
    <p:sldId id="308" r:id="rId7"/>
    <p:sldId id="278" r:id="rId8"/>
    <p:sldId id="309" r:id="rId9"/>
    <p:sldId id="318" r:id="rId10"/>
    <p:sldId id="319" r:id="rId11"/>
    <p:sldId id="320" r:id="rId12"/>
    <p:sldId id="263" r:id="rId13"/>
    <p:sldId id="310" r:id="rId14"/>
    <p:sldId id="321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C953-EB48-EB06-F826-1E7EF78EC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58B8D-17AB-A757-63E0-5949F746D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006454-CB3E-F5EC-F727-7912098CC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5488B-A8C1-335D-C9CE-3AA631B81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549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9ECB3-AA53-8F81-AA38-3B8BF8735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10A74-73CA-F76F-DC00-1FA14DD18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C04BB-BA97-9C37-A353-9C5E8A6B9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8E8A-63D3-6693-4760-934A4779B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26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EAD23-AC6A-A79B-F99B-D52C4D0B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EE365-8321-ED1B-3201-87045C1EB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3AE5F-7ED4-9C78-ED45-A6E3FCB89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9D9EC-59B6-51C6-76B1-D5238E2DD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975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A8F7-4815-1730-66C8-EB494FAE9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DABF-7AC7-0E02-1D1B-765B7409C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2A595-A2B1-96E1-C4A9-A7CB27DA8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8033C-5F99-C160-A926-1142D9B67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5866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laventanaciudadana.cl/vida-comunitaria-y-salud-mental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adobetech/going-serverless-for-event-driven-applications-insights-from-adobe-i-os-sandeep-paliwal-eb51118ce2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Supporting Mental Health in Tech Workplaces</a:t>
            </a:r>
            <a:br>
              <a:rPr lang="en-US" dirty="0"/>
            </a:br>
            <a:br>
              <a:rPr lang="en-US" dirty="0"/>
            </a:br>
            <a:r>
              <a:rPr lang="en-US" sz="4200" dirty="0"/>
              <a:t>Saurav Jadhav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Key Recommendations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IN" b="1" dirty="0"/>
              <a:t>More Freedom at Workplace</a:t>
            </a:r>
            <a:endParaRPr lang="en-IN" dirty="0"/>
          </a:p>
          <a:p>
            <a:pPr lvl="0"/>
            <a:r>
              <a:rPr lang="en-IN" dirty="0"/>
              <a:t>Monitor and support employees where mental health interferes with work.</a:t>
            </a:r>
          </a:p>
          <a:p>
            <a:pPr lvl="0"/>
            <a:r>
              <a:rPr lang="en-IN" dirty="0"/>
              <a:t>Offer flexible schedules and mental health days.</a:t>
            </a:r>
          </a:p>
          <a:p>
            <a:r>
              <a:rPr lang="en-IN" b="1" dirty="0"/>
              <a:t>Promote Awareness and Reduce Stigma</a:t>
            </a:r>
            <a:endParaRPr lang="en-IN" dirty="0"/>
          </a:p>
          <a:p>
            <a:pPr lvl="0"/>
            <a:r>
              <a:rPr lang="en-IN" dirty="0"/>
              <a:t>Run campaigns to normalize mental health treatment.</a:t>
            </a:r>
          </a:p>
          <a:p>
            <a:pPr lvl="0"/>
            <a:r>
              <a:rPr lang="en-IN" dirty="0"/>
              <a:t>Highlight leadership support for mental well-being.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IN" b="1" dirty="0"/>
              <a:t>Enhance Access to Care</a:t>
            </a:r>
            <a:endParaRPr lang="en-IN" dirty="0"/>
          </a:p>
          <a:p>
            <a:pPr lvl="0"/>
            <a:r>
              <a:rPr lang="en-IN" dirty="0"/>
              <a:t>Provide clear care options, </a:t>
            </a:r>
            <a:r>
              <a:rPr lang="en-IN" dirty="0" err="1"/>
              <a:t>counseling</a:t>
            </a:r>
            <a:r>
              <a:rPr lang="en-IN" dirty="0"/>
              <a:t> services, and benefits.</a:t>
            </a:r>
          </a:p>
          <a:p>
            <a:pPr lvl="0"/>
            <a:r>
              <a:rPr lang="en-IN" dirty="0"/>
              <a:t>Simplify the process to request leave for mental health reasons.</a:t>
            </a:r>
          </a:p>
          <a:p>
            <a:r>
              <a:rPr lang="en-IN" b="1" dirty="0"/>
              <a:t>Foster a Supportive Culture</a:t>
            </a:r>
            <a:endParaRPr lang="en-IN" dirty="0"/>
          </a:p>
          <a:p>
            <a:pPr lvl="0"/>
            <a:r>
              <a:rPr lang="en-IN" dirty="0"/>
              <a:t>Encourage manager training to recognize and respond to mental health needs.</a:t>
            </a:r>
          </a:p>
          <a:p>
            <a:pPr lvl="0"/>
            <a:r>
              <a:rPr lang="en-IN" dirty="0"/>
              <a:t>Develop policies that explicitly state no negative career impact for seeking treatment.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08BAF-0C9F-37A2-B344-3A3EE6CA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459953-DA07-98E7-3C59-12F2B340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Additional Recommendations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D57015-CA21-EEF4-E1D0-9B57520957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38495" y="2066545"/>
            <a:ext cx="8292318" cy="3877055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Ensure small teams and startups have equal access to mental health resources.</a:t>
            </a:r>
          </a:p>
          <a:p>
            <a:pPr lvl="0"/>
            <a:endParaRPr lang="en-IN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N" dirty="0"/>
              <a:t>Provide anonymous external support options where internal HR is limited.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69CB7-B211-3508-E7F8-D0C5086FD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4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0588-E07F-BDCB-15B2-68FC903204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82565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Key Insights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Recommendations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Appendix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306984"/>
            <a:ext cx="5641848" cy="50292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Introduction</a:t>
            </a:r>
            <a:br>
              <a:rPr lang="en-US" b="1" dirty="0">
                <a:latin typeface="+mn-lt"/>
              </a:rPr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This dataset is from a 2014 survey that measures attitudes towards mental health and frequency of mental health disorders in the tech workplace.</a:t>
            </a:r>
          </a:p>
        </p:txBody>
      </p:sp>
      <p:pic>
        <p:nvPicPr>
          <p:cNvPr id="6" name="Picture Placeholder 5" descr="A group of people watering a head&#10;&#10;AI-generated content may be incorrect.">
            <a:extLst>
              <a:ext uri="{FF2B5EF4-FFF2-40B4-BE49-F238E27FC236}">
                <a16:creationId xmlns:a16="http://schemas.microsoft.com/office/drawing/2014/main" id="{37CF3888-2594-178E-4780-E357EAD3BF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277" r="21277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295B6-C11E-AC23-093C-8476566D0E89}"/>
              </a:ext>
            </a:extLst>
          </p:cNvPr>
          <p:cNvSpPr txBox="1"/>
          <p:nvPr/>
        </p:nvSpPr>
        <p:spPr>
          <a:xfrm>
            <a:off x="7401941" y="6587067"/>
            <a:ext cx="4790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laventanaciudadana.cl/vida-comunitaria-y-salud-mental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/3.0/"/>
              </a:rPr>
              <a:t>CC BY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Key Insights</a:t>
            </a:r>
          </a:p>
        </p:txBody>
      </p:sp>
      <p:pic>
        <p:nvPicPr>
          <p:cNvPr id="7" name="Picture Placeholder 6" descr="A white cloud with gears with The World in the background&#10;&#10;AI-generated content may be incorrect.">
            <a:extLst>
              <a:ext uri="{FF2B5EF4-FFF2-40B4-BE49-F238E27FC236}">
                <a16:creationId xmlns:a16="http://schemas.microsoft.com/office/drawing/2014/main" id="{9C92AB26-89B3-6EA2-0D42-733D882742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497" r="24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9" y="747251"/>
            <a:ext cx="7534656" cy="914400"/>
          </a:xfrm>
        </p:spPr>
        <p:txBody>
          <a:bodyPr/>
          <a:lstStyle/>
          <a:p>
            <a:r>
              <a:rPr lang="en-US" dirty="0"/>
              <a:t>Does Age have an impact on Mental Health?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24461-3701-2E66-3BB5-592A05C8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9" y="1828800"/>
            <a:ext cx="7315661" cy="36245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108BD-49A7-86B9-7813-BCB76E1894FB}"/>
              </a:ext>
            </a:extLst>
          </p:cNvPr>
          <p:cNvSpPr txBox="1"/>
          <p:nvPr/>
        </p:nvSpPr>
        <p:spPr>
          <a:xfrm>
            <a:off x="8868697" y="1976284"/>
            <a:ext cx="2015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age distribution indicates people with age&gt;30 are less likely to get the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7478-B4FD-3CAA-7B27-98DA6F806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5CCCB16-E43E-9AE4-0C26-D73635AD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9" y="747251"/>
            <a:ext cx="7534656" cy="914400"/>
          </a:xfrm>
        </p:spPr>
        <p:txBody>
          <a:bodyPr/>
          <a:lstStyle/>
          <a:p>
            <a:r>
              <a:rPr lang="en-US" dirty="0"/>
              <a:t>Does the family history affect the people seeking treatment?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12683-808C-C2AD-6938-FEBC3271C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2E075-3D10-09DE-5B4F-7925746552C6}"/>
              </a:ext>
            </a:extLst>
          </p:cNvPr>
          <p:cNvSpPr txBox="1"/>
          <p:nvPr/>
        </p:nvSpPr>
        <p:spPr>
          <a:xfrm>
            <a:off x="8868697" y="1976284"/>
            <a:ext cx="26743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Employees with family history are more aware and more likely to seek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D0984-D916-A8AF-0D6B-713FA88B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019" y="1748144"/>
            <a:ext cx="7504671" cy="37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1F5AD-EBCE-431E-8D43-510A2C1A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460D9E1-E48C-1E42-1429-413DC400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019" y="747251"/>
            <a:ext cx="7534656" cy="914400"/>
          </a:xfrm>
        </p:spPr>
        <p:txBody>
          <a:bodyPr/>
          <a:lstStyle/>
          <a:p>
            <a:r>
              <a:rPr lang="en-US" dirty="0"/>
              <a:t>Is there any inclination on seeking treatment based on the leave policy?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903D3-7101-2F81-381C-0106BA5AD5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66639-BE97-99F4-7EF0-4F510943E28B}"/>
              </a:ext>
            </a:extLst>
          </p:cNvPr>
          <p:cNvSpPr txBox="1"/>
          <p:nvPr/>
        </p:nvSpPr>
        <p:spPr>
          <a:xfrm>
            <a:off x="8868697" y="1976284"/>
            <a:ext cx="2674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Leave policy is the indication of how much the company cares for the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observe that where there’s difficulty in getting leaves, more employees are seeking treatment.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EA30F-1ED7-D9E1-F8DC-B3CDF88FD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639" y="1661651"/>
            <a:ext cx="6348832" cy="38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EF14F-0197-29A9-EE38-A23DF0309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2C720C7-0EFC-B8BC-83DD-D7AE7488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83" y="1061884"/>
            <a:ext cx="7534656" cy="914400"/>
          </a:xfrm>
        </p:spPr>
        <p:txBody>
          <a:bodyPr/>
          <a:lstStyle/>
          <a:p>
            <a:r>
              <a:rPr lang="en-US" dirty="0"/>
              <a:t>Does more work interference implies more employees seeking treatment?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205708-4166-A483-04EE-217C19963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67A0-CB3B-7BFE-64E5-447DA8961535}"/>
              </a:ext>
            </a:extLst>
          </p:cNvPr>
          <p:cNvSpPr txBox="1"/>
          <p:nvPr/>
        </p:nvSpPr>
        <p:spPr>
          <a:xfrm>
            <a:off x="8868697" y="1976284"/>
            <a:ext cx="2674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plot we can suspect that, employees with more work interference are more inclined towards seeking treatment.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fact we can also observe the contrary, the employees whose work is never interfered are highly unlikely to seek treatment.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98282-82A0-8DCC-EBF9-A28804F3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70" y="1519084"/>
            <a:ext cx="7028723" cy="40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Recommendations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{BBCC3AE0-D006-477F-AA4A-F7F1D99F8FF8}tf11964407_win32</Template>
  <TotalTime>88</TotalTime>
  <Words>364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Supporting Mental Health in Tech Workplaces  Saurav Jadhav</vt:lpstr>
      <vt:lpstr>agenda</vt:lpstr>
      <vt:lpstr>Introduction       This dataset is from a 2014 survey that measures attitudes towards mental health and frequency of mental health disorders in the tech workplace.</vt:lpstr>
      <vt:lpstr>Key Insights</vt:lpstr>
      <vt:lpstr>Does Age have an impact on Mental Health?</vt:lpstr>
      <vt:lpstr>Does the family history affect the people seeking treatment?</vt:lpstr>
      <vt:lpstr>Is there any inclination on seeking treatment based on the leave policy?</vt:lpstr>
      <vt:lpstr>Does more work interference implies more employees seeking treatment? </vt:lpstr>
      <vt:lpstr>Recommendations </vt:lpstr>
      <vt:lpstr>Key Recommendations</vt:lpstr>
      <vt:lpstr>Additional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sauravjadhav69@outlook.com</dc:creator>
  <cp:lastModifiedBy>sauravjadhav69@outlook.com</cp:lastModifiedBy>
  <cp:revision>2</cp:revision>
  <dcterms:created xsi:type="dcterms:W3CDTF">2025-06-21T07:20:26Z</dcterms:created>
  <dcterms:modified xsi:type="dcterms:W3CDTF">2025-06-21T08:49:52Z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