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7" r:id="rId5"/>
    <p:sldId id="258" r:id="rId6"/>
    <p:sldId id="259" r:id="rId7"/>
    <p:sldId id="261" r:id="rId8"/>
    <p:sldId id="268" r:id="rId9"/>
    <p:sldId id="262" r:id="rId10"/>
    <p:sldId id="269" r:id="rId11"/>
    <p:sldId id="263" r:id="rId12"/>
    <p:sldId id="270" r:id="rId13"/>
    <p:sldId id="264" r:id="rId14"/>
    <p:sldId id="271" r:id="rId15"/>
    <p:sldId id="272" r:id="rId16"/>
    <p:sldId id="273" r:id="rId17"/>
    <p:sldId id="265" r:id="rId18"/>
    <p:sldId id="275" r:id="rId19"/>
    <p:sldId id="276" r:id="rId20"/>
    <p:sldId id="267" r:id="rId21"/>
    <p:sldId id="274"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66FF66"/>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08" y="27"/>
      </p:cViewPr>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sman.bvp@gmail.co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760921"/>
            <a:ext cx="10993549" cy="590444"/>
          </a:xfrm>
        </p:spPr>
        <p:txBody>
          <a:bodyPr>
            <a:normAutofit fontScale="90000"/>
          </a:bodyPr>
          <a:lstStyle/>
          <a:p>
            <a:r>
              <a:rPr lang="en-GB" dirty="0"/>
              <a:t>S</a:t>
            </a:r>
            <a:r>
              <a:rPr lang="en-GB" sz="3600" dirty="0"/>
              <a:t>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4292600"/>
            <a:ext cx="11260667" cy="2099733"/>
          </a:xfrm>
          <a:prstGeom prst="rect">
            <a:avLst/>
          </a:prstGeom>
        </p:spPr>
      </p:pic>
      <p:sp>
        <p:nvSpPr>
          <p:cNvPr id="7" name="TextBox 6">
            <a:extLst>
              <a:ext uri="{FF2B5EF4-FFF2-40B4-BE49-F238E27FC236}">
                <a16:creationId xmlns:a16="http://schemas.microsoft.com/office/drawing/2014/main" id="{5D572599-70F0-6E1D-FFE0-B1C204024254}"/>
              </a:ext>
            </a:extLst>
          </p:cNvPr>
          <p:cNvSpPr txBox="1"/>
          <p:nvPr/>
        </p:nvSpPr>
        <p:spPr>
          <a:xfrm>
            <a:off x="446534" y="1286874"/>
            <a:ext cx="7186165" cy="3002169"/>
          </a:xfrm>
          <a:prstGeom prst="rect">
            <a:avLst/>
          </a:prstGeom>
          <a:noFill/>
        </p:spPr>
        <p:txBody>
          <a:bodyPr wrap="square" rtlCol="0">
            <a:spAutoFit/>
          </a:bodyPr>
          <a:lstStyle/>
          <a:p>
            <a:pPr>
              <a:lnSpc>
                <a:spcPct val="150000"/>
              </a:lnSpc>
            </a:pPr>
            <a:r>
              <a:rPr lang="en-GB" sz="1800" b="1" dirty="0">
                <a:solidFill>
                  <a:schemeClr val="accent1"/>
                </a:solidFill>
                <a:latin typeface="Arial Black" panose="020B0A04020102020204" pitchFamily="34" charset="0"/>
              </a:rPr>
              <a:t>Name  :  </a:t>
            </a:r>
            <a:r>
              <a:rPr lang="en-GB" dirty="0">
                <a:latin typeface="Arial" panose="020B0604020202020204" pitchFamily="34" charset="0"/>
                <a:cs typeface="Arial" panose="020B0604020202020204" pitchFamily="34" charset="0"/>
              </a:rPr>
              <a:t>Somineni Veerendra</a:t>
            </a:r>
            <a:endParaRPr lang="en-GB" sz="1800" dirty="0">
              <a:latin typeface="Arial" panose="020B0604020202020204" pitchFamily="34" charset="0"/>
              <a:cs typeface="Arial" panose="020B0604020202020204" pitchFamily="34" charset="0"/>
            </a:endParaRPr>
          </a:p>
          <a:p>
            <a:pPr>
              <a:lnSpc>
                <a:spcPct val="150000"/>
              </a:lnSpc>
            </a:pPr>
            <a:r>
              <a:rPr lang="en-GB" sz="1800" b="1" dirty="0">
                <a:solidFill>
                  <a:schemeClr val="accent1"/>
                </a:solidFill>
                <a:latin typeface="Arial Black" panose="020B0A04020102020204" pitchFamily="34" charset="0"/>
              </a:rPr>
              <a:t>Skills build email id : </a:t>
            </a:r>
            <a:r>
              <a:rPr lang="en-GB" u="sng" dirty="0">
                <a:latin typeface="Arial" panose="020B0604020202020204" pitchFamily="34" charset="0"/>
                <a:cs typeface="Arial" panose="020B0604020202020204" pitchFamily="34" charset="0"/>
              </a:rPr>
              <a:t>veerendrasomineni</a:t>
            </a:r>
            <a:r>
              <a:rPr lang="en-GB" sz="18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@gmail.com</a:t>
            </a:r>
            <a:endParaRPr lang="en-GB" sz="1800" dirty="0">
              <a:latin typeface="Arial" panose="020B0604020202020204" pitchFamily="34" charset="0"/>
              <a:cs typeface="Arial" panose="020B0604020202020204" pitchFamily="34" charset="0"/>
            </a:endParaRPr>
          </a:p>
          <a:p>
            <a:pPr>
              <a:lnSpc>
                <a:spcPct val="150000"/>
              </a:lnSpc>
            </a:pPr>
            <a:r>
              <a:rPr lang="en-GB" sz="1800" b="1" dirty="0">
                <a:solidFill>
                  <a:schemeClr val="accent1"/>
                </a:solidFill>
                <a:latin typeface="Arial Black" panose="020B0A04020102020204" pitchFamily="34" charset="0"/>
              </a:rPr>
              <a:t>College name : </a:t>
            </a:r>
            <a:r>
              <a:rPr lang="en-GB" sz="1800" dirty="0">
                <a:latin typeface="Arial" panose="020B0604020202020204" pitchFamily="34" charset="0"/>
                <a:cs typeface="Arial" panose="020B0604020202020204" pitchFamily="34" charset="0"/>
              </a:rPr>
              <a:t>R.V.R &amp; JC </a:t>
            </a:r>
            <a:r>
              <a:rPr lang="en-GB" dirty="0">
                <a:latin typeface="Arial" panose="020B0604020202020204" pitchFamily="34" charset="0"/>
                <a:cs typeface="Arial" panose="020B0604020202020204" pitchFamily="34" charset="0"/>
              </a:rPr>
              <a:t>Col</a:t>
            </a:r>
            <a:r>
              <a:rPr lang="en-GB" sz="1800" dirty="0">
                <a:latin typeface="Arial" panose="020B0604020202020204" pitchFamily="34" charset="0"/>
                <a:cs typeface="Arial" panose="020B0604020202020204" pitchFamily="34" charset="0"/>
              </a:rPr>
              <a:t>lege of Engineering, Guntur</a:t>
            </a:r>
          </a:p>
          <a:p>
            <a:pPr>
              <a:lnSpc>
                <a:spcPct val="150000"/>
              </a:lnSpc>
            </a:pPr>
            <a:r>
              <a:rPr lang="en-GB" sz="1800" b="1" dirty="0">
                <a:solidFill>
                  <a:schemeClr val="accent1"/>
                </a:solidFill>
                <a:latin typeface="Arial Black" panose="020B0A04020102020204" pitchFamily="34" charset="0"/>
              </a:rPr>
              <a:t>College state :  </a:t>
            </a:r>
            <a:r>
              <a:rPr lang="en-GB" sz="1800" dirty="0">
                <a:latin typeface="Arial" panose="020B0604020202020204" pitchFamily="34" charset="0"/>
                <a:cs typeface="Arial" panose="020B0604020202020204" pitchFamily="34" charset="0"/>
              </a:rPr>
              <a:t>Andhra Pradesh</a:t>
            </a:r>
          </a:p>
          <a:p>
            <a:pPr>
              <a:lnSpc>
                <a:spcPct val="150000"/>
              </a:lnSpc>
            </a:pPr>
            <a:r>
              <a:rPr lang="en-GB" sz="1800" b="1" dirty="0">
                <a:solidFill>
                  <a:schemeClr val="accent1"/>
                </a:solidFill>
                <a:latin typeface="Arial Black" panose="020B0A04020102020204" pitchFamily="34" charset="0"/>
              </a:rPr>
              <a:t>Internship domain :  </a:t>
            </a:r>
            <a:r>
              <a:rPr lang="en-GB" dirty="0">
                <a:latin typeface="Arial" panose="020B0604020202020204" pitchFamily="34" charset="0"/>
                <a:cs typeface="Arial" panose="020B0604020202020204" pitchFamily="34" charset="0"/>
              </a:rPr>
              <a:t>A</a:t>
            </a:r>
            <a:r>
              <a:rPr lang="en-GB" sz="1800" dirty="0">
                <a:latin typeface="Arial" panose="020B0604020202020204" pitchFamily="34" charset="0"/>
                <a:cs typeface="Arial" panose="020B0604020202020204" pitchFamily="34" charset="0"/>
              </a:rPr>
              <a:t>rtificial Intelligence and Machine Learning</a:t>
            </a:r>
          </a:p>
          <a:p>
            <a:pPr>
              <a:lnSpc>
                <a:spcPct val="150000"/>
              </a:lnSpc>
            </a:pPr>
            <a:r>
              <a:rPr lang="en-GB" sz="2000" b="1" dirty="0">
                <a:solidFill>
                  <a:schemeClr val="accent1"/>
                </a:solidFill>
                <a:latin typeface="Arial Black" panose="020B0A04020102020204" pitchFamily="34" charset="0"/>
                <a:ea typeface="MS UI Gothic" panose="020B0600070205080204" pitchFamily="34" charset="-128"/>
              </a:rPr>
              <a:t>Internship start date  </a:t>
            </a:r>
            <a:r>
              <a:rPr lang="en-GB" sz="1800" b="1" dirty="0">
                <a:solidFill>
                  <a:schemeClr val="accent1"/>
                </a:solidFill>
                <a:latin typeface="Arial Black" panose="020B0A04020102020204" pitchFamily="34" charset="0"/>
              </a:rPr>
              <a:t>:  </a:t>
            </a:r>
            <a:r>
              <a:rPr lang="en-GB" sz="1800" dirty="0">
                <a:latin typeface="Arial" panose="020B0604020202020204" pitchFamily="34" charset="0"/>
                <a:cs typeface="Arial" panose="020B0604020202020204" pitchFamily="34" charset="0"/>
              </a:rPr>
              <a:t>03/06/2024 </a:t>
            </a:r>
          </a:p>
          <a:p>
            <a:pPr>
              <a:lnSpc>
                <a:spcPct val="150000"/>
              </a:lnSpc>
            </a:pPr>
            <a:r>
              <a:rPr lang="en-GB" sz="1800" b="1" dirty="0">
                <a:solidFill>
                  <a:schemeClr val="accent1"/>
                </a:solidFill>
                <a:latin typeface="Arial Black" panose="020B0A04020102020204" pitchFamily="34" charset="0"/>
              </a:rPr>
              <a:t>Internship end date  </a:t>
            </a:r>
            <a:r>
              <a:rPr lang="en-GB" sz="1800" b="1" dirty="0"/>
              <a:t>:  </a:t>
            </a:r>
            <a:r>
              <a:rPr lang="en-GB" dirty="0">
                <a:latin typeface="Arial" panose="020B0604020202020204" pitchFamily="34" charset="0"/>
                <a:cs typeface="Arial" panose="020B0604020202020204" pitchFamily="34" charset="0"/>
              </a:rPr>
              <a:t>15</a:t>
            </a:r>
            <a:r>
              <a:rPr lang="en-GB" sz="1800" dirty="0">
                <a:latin typeface="Arial" panose="020B0604020202020204" pitchFamily="34" charset="0"/>
                <a:cs typeface="Arial" panose="020B0604020202020204" pitchFamily="34" charset="0"/>
              </a:rPr>
              <a:t>/07/2024</a:t>
            </a:r>
          </a:p>
        </p:txBody>
      </p:sp>
      <p:pic>
        <p:nvPicPr>
          <p:cNvPr id="10" name="Picture 9">
            <a:extLst>
              <a:ext uri="{FF2B5EF4-FFF2-40B4-BE49-F238E27FC236}">
                <a16:creationId xmlns:a16="http://schemas.microsoft.com/office/drawing/2014/main" id="{EA1E6B4F-03C3-CB21-AC7F-18D6838E7948}"/>
              </a:ext>
            </a:extLst>
          </p:cNvPr>
          <p:cNvPicPr>
            <a:picLocks noChangeAspect="1"/>
          </p:cNvPicPr>
          <p:nvPr/>
        </p:nvPicPr>
        <p:blipFill>
          <a:blip r:embed="rId4"/>
          <a:stretch>
            <a:fillRect/>
          </a:stretch>
        </p:blipFill>
        <p:spPr>
          <a:xfrm>
            <a:off x="7945150" y="764478"/>
            <a:ext cx="3798117" cy="3451922"/>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6" name="TextBox 5">
            <a:extLst>
              <a:ext uri="{FF2B5EF4-FFF2-40B4-BE49-F238E27FC236}">
                <a16:creationId xmlns:a16="http://schemas.microsoft.com/office/drawing/2014/main" id="{B866C167-4BEE-1293-2E47-B8A5E5565BB3}"/>
              </a:ext>
            </a:extLst>
          </p:cNvPr>
          <p:cNvSpPr txBox="1"/>
          <p:nvPr/>
        </p:nvSpPr>
        <p:spPr>
          <a:xfrm>
            <a:off x="581191" y="1483489"/>
            <a:ext cx="11029616" cy="2246769"/>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How I Customized and Made the Project My Own:</a:t>
            </a:r>
            <a:endParaRPr lang="en-US" sz="2000" dirty="0">
              <a:latin typeface="Arial" panose="020B0604020202020204" pitchFamily="34" charset="0"/>
              <a:cs typeface="Arial" panose="020B0604020202020204" pitchFamily="34" charset="0"/>
            </a:endParaRPr>
          </a:p>
          <a:p>
            <a:pPr marL="342900" indent="-342900">
              <a:buClr>
                <a:schemeClr val="accent1"/>
              </a:buClr>
              <a:buFont typeface="Wingdings" panose="05000000000000000000" pitchFamily="2" charset="2"/>
              <a:buChar char="v"/>
            </a:pPr>
            <a:r>
              <a:rPr lang="en-US" sz="2000" b="1" dirty="0">
                <a:latin typeface="Arial" panose="020B0604020202020204" pitchFamily="34" charset="0"/>
                <a:cs typeface="Arial" panose="020B0604020202020204" pitchFamily="34" charset="0"/>
              </a:rPr>
              <a:t>Data Visualization:</a:t>
            </a:r>
            <a:endParaRPr lang="en-US" sz="2000" dirty="0">
              <a:latin typeface="Arial" panose="020B0604020202020204" pitchFamily="34" charset="0"/>
              <a:cs typeface="Arial" panose="020B0604020202020204" pitchFamily="34" charset="0"/>
            </a:endParaRPr>
          </a:p>
          <a:p>
            <a:pPr marL="800100" lvl="1" indent="-342900">
              <a:buClr>
                <a:schemeClr val="accent1"/>
              </a:buClr>
              <a:buFont typeface="Wingdings" panose="05000000000000000000" pitchFamily="2" charset="2"/>
              <a:buChar char="Ø"/>
            </a:pPr>
            <a:r>
              <a:rPr lang="en-US" sz="2000" b="1" dirty="0">
                <a:latin typeface="Arial" panose="020B0604020202020204" pitchFamily="34" charset="0"/>
                <a:cs typeface="Arial" panose="020B0604020202020204" pitchFamily="34" charset="0"/>
              </a:rPr>
              <a:t>Plot Distribution on Burn Rate:</a:t>
            </a:r>
            <a:r>
              <a:rPr lang="en-US" sz="2000" dirty="0">
                <a:latin typeface="Arial" panose="020B0604020202020204" pitchFamily="34" charset="0"/>
                <a:cs typeface="Arial" panose="020B0604020202020204" pitchFamily="34" charset="0"/>
              </a:rPr>
              <a:t> Analyzed and visualized the distribution of the burn rate related to every column in the Excel file. This involved creating histograms, bar charts, and scatter plots to understand the relationship between different variables and the burn rate. These visualizations provided insights into which factors were most strongly correlated with burnout.</a:t>
            </a:r>
          </a:p>
        </p:txBody>
      </p:sp>
      <p:pic>
        <p:nvPicPr>
          <p:cNvPr id="2050" name="Picture 2">
            <a:extLst>
              <a:ext uri="{FF2B5EF4-FFF2-40B4-BE49-F238E27FC236}">
                <a16:creationId xmlns:a16="http://schemas.microsoft.com/office/drawing/2014/main" id="{AA5862B1-B880-1FD9-6D3F-F7E1D9D53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3730258"/>
            <a:ext cx="3927309" cy="30642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C7817C3-05FC-EBDC-CD18-0A20B1DDC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3050" y="3538537"/>
            <a:ext cx="3717758" cy="32559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AF4F2BD-17E6-D3AB-D0B3-9CFA02A81A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500" y="3590557"/>
            <a:ext cx="3384549" cy="3064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38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28DEC9-76CE-35BA-5653-85880A21121B}"/>
              </a:ext>
            </a:extLst>
          </p:cNvPr>
          <p:cNvPicPr>
            <a:picLocks noChangeAspect="1"/>
          </p:cNvPicPr>
          <p:nvPr/>
        </p:nvPicPr>
        <p:blipFill>
          <a:blip r:embed="rId2"/>
          <a:stretch>
            <a:fillRect/>
          </a:stretch>
        </p:blipFill>
        <p:spPr>
          <a:xfrm>
            <a:off x="587375" y="679449"/>
            <a:ext cx="11017250" cy="2749551"/>
          </a:xfrm>
          <a:prstGeom prst="rect">
            <a:avLst/>
          </a:prstGeom>
        </p:spPr>
      </p:pic>
      <p:pic>
        <p:nvPicPr>
          <p:cNvPr id="5" name="Picture 4">
            <a:extLst>
              <a:ext uri="{FF2B5EF4-FFF2-40B4-BE49-F238E27FC236}">
                <a16:creationId xmlns:a16="http://schemas.microsoft.com/office/drawing/2014/main" id="{FD98B8DA-B055-3D90-3271-B8B5C242C3F3}"/>
              </a:ext>
            </a:extLst>
          </p:cNvPr>
          <p:cNvPicPr>
            <a:picLocks noChangeAspect="1"/>
          </p:cNvPicPr>
          <p:nvPr/>
        </p:nvPicPr>
        <p:blipFill>
          <a:blip r:embed="rId3"/>
          <a:stretch>
            <a:fillRect/>
          </a:stretch>
        </p:blipFill>
        <p:spPr>
          <a:xfrm>
            <a:off x="739774" y="3517900"/>
            <a:ext cx="10817225" cy="2984500"/>
          </a:xfrm>
          <a:prstGeom prst="rect">
            <a:avLst/>
          </a:prstGeom>
        </p:spPr>
      </p:pic>
    </p:spTree>
    <p:extLst>
      <p:ext uri="{BB962C8B-B14F-4D97-AF65-F5344CB8AC3E}">
        <p14:creationId xmlns:p14="http://schemas.microsoft.com/office/powerpoint/2010/main" val="2321850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34156-068F-F931-4C2E-302470AAA4D7}"/>
              </a:ext>
            </a:extLst>
          </p:cNvPr>
          <p:cNvPicPr>
            <a:picLocks noChangeAspect="1"/>
          </p:cNvPicPr>
          <p:nvPr/>
        </p:nvPicPr>
        <p:blipFill>
          <a:blip r:embed="rId2"/>
          <a:stretch>
            <a:fillRect/>
          </a:stretch>
        </p:blipFill>
        <p:spPr>
          <a:xfrm>
            <a:off x="666751" y="704850"/>
            <a:ext cx="10890249" cy="2971800"/>
          </a:xfrm>
          <a:prstGeom prst="rect">
            <a:avLst/>
          </a:prstGeom>
        </p:spPr>
      </p:pic>
      <p:pic>
        <p:nvPicPr>
          <p:cNvPr id="5" name="Picture 4">
            <a:extLst>
              <a:ext uri="{FF2B5EF4-FFF2-40B4-BE49-F238E27FC236}">
                <a16:creationId xmlns:a16="http://schemas.microsoft.com/office/drawing/2014/main" id="{C6CC64CC-63E0-3D1B-1D39-87FD034A900E}"/>
              </a:ext>
            </a:extLst>
          </p:cNvPr>
          <p:cNvPicPr>
            <a:picLocks noChangeAspect="1"/>
          </p:cNvPicPr>
          <p:nvPr/>
        </p:nvPicPr>
        <p:blipFill>
          <a:blip r:embed="rId3"/>
          <a:stretch>
            <a:fillRect/>
          </a:stretch>
        </p:blipFill>
        <p:spPr>
          <a:xfrm>
            <a:off x="666750" y="3676650"/>
            <a:ext cx="10890249" cy="3016250"/>
          </a:xfrm>
          <a:prstGeom prst="rect">
            <a:avLst/>
          </a:prstGeom>
        </p:spPr>
      </p:pic>
    </p:spTree>
    <p:extLst>
      <p:ext uri="{BB962C8B-B14F-4D97-AF65-F5344CB8AC3E}">
        <p14:creationId xmlns:p14="http://schemas.microsoft.com/office/powerpoint/2010/main" val="147633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7CD481-DC1C-59F3-F4DE-BB7941AE0AAA}"/>
              </a:ext>
            </a:extLst>
          </p:cNvPr>
          <p:cNvSpPr txBox="1"/>
          <p:nvPr/>
        </p:nvSpPr>
        <p:spPr>
          <a:xfrm>
            <a:off x="527050" y="952143"/>
            <a:ext cx="11068050" cy="3354765"/>
          </a:xfrm>
          <a:prstGeom prst="rect">
            <a:avLst/>
          </a:prstGeom>
          <a:noFill/>
        </p:spPr>
        <p:txBody>
          <a:bodyPr wrap="square">
            <a:spAutoFit/>
          </a:bodyPr>
          <a:lstStyle/>
          <a:p>
            <a:pPr marL="342900" indent="-342900">
              <a:buClr>
                <a:schemeClr val="accent1"/>
              </a:buClr>
              <a:buFont typeface="Wingdings" panose="05000000000000000000" pitchFamily="2" charset="2"/>
              <a:buChar char="v"/>
            </a:pPr>
            <a:r>
              <a:rPr lang="en-US" sz="2000" b="1" dirty="0">
                <a:latin typeface="Arial" panose="020B0604020202020204" pitchFamily="34" charset="0"/>
                <a:cs typeface="Arial" panose="020B0604020202020204" pitchFamily="34" charset="0"/>
              </a:rPr>
              <a:t>Model Implementation:</a:t>
            </a:r>
            <a:endParaRPr lang="en-US" sz="2000" dirty="0">
              <a:latin typeface="Arial" panose="020B0604020202020204" pitchFamily="34" charset="0"/>
              <a:cs typeface="Arial" panose="020B0604020202020204" pitchFamily="34" charset="0"/>
            </a:endParaRPr>
          </a:p>
          <a:p>
            <a:pPr marL="800100" lvl="1" indent="-342900">
              <a:buClr>
                <a:schemeClr val="accent1"/>
              </a:buClr>
              <a:buFont typeface="Wingdings" panose="05000000000000000000" pitchFamily="2" charset="2"/>
              <a:buChar char="Ø"/>
            </a:pPr>
            <a:r>
              <a:rPr lang="en-US" sz="2000" b="1" dirty="0">
                <a:latin typeface="Arial" panose="020B0604020202020204" pitchFamily="34" charset="0"/>
                <a:cs typeface="Arial" panose="020B0604020202020204" pitchFamily="34" charset="0"/>
              </a:rPr>
              <a:t>Support Vector Machine (SVM) Regression:</a:t>
            </a:r>
            <a:endParaRPr lang="en-US" sz="2000" dirty="0">
              <a:latin typeface="Arial" panose="020B0604020202020204" pitchFamily="34" charset="0"/>
              <a:cs typeface="Arial" panose="020B0604020202020204" pitchFamily="34" charset="0"/>
            </a:endParaRPr>
          </a:p>
          <a:p>
            <a:pPr marL="1257300" lvl="2" indent="-342900" algn="just">
              <a:buClr>
                <a:schemeClr val="accent1"/>
              </a:buClr>
              <a:buFont typeface="Courier New" panose="02070309020205020404" pitchFamily="49" charset="0"/>
              <a:buChar char="o"/>
            </a:pPr>
            <a:r>
              <a:rPr lang="en-US" sz="1900" dirty="0">
                <a:latin typeface="Arial" panose="020B0604020202020204" pitchFamily="34" charset="0"/>
                <a:cs typeface="Arial" panose="020B0604020202020204" pitchFamily="34" charset="0"/>
              </a:rPr>
              <a:t>Implemented SVM regression models with both linear and RBF kernels.</a:t>
            </a:r>
          </a:p>
          <a:p>
            <a:pPr marL="1257300" lvl="2" indent="-342900" algn="just">
              <a:buClr>
                <a:schemeClr val="accent1"/>
              </a:buClr>
              <a:buFont typeface="Courier New" panose="02070309020205020404" pitchFamily="49" charset="0"/>
              <a:buChar char="o"/>
            </a:pPr>
            <a:r>
              <a:rPr lang="en-US" sz="1900" dirty="0">
                <a:latin typeface="Arial" panose="020B0604020202020204" pitchFamily="34" charset="0"/>
                <a:cs typeface="Arial" panose="020B0604020202020204" pitchFamily="34" charset="0"/>
              </a:rPr>
              <a:t>The linear kernel provided a straightforward model for understanding the relationship between features and burnout.</a:t>
            </a:r>
          </a:p>
          <a:p>
            <a:pPr marL="1257300" lvl="2" indent="-342900" algn="just">
              <a:buClr>
                <a:schemeClr val="accent1"/>
              </a:buClr>
              <a:buFont typeface="Courier New" panose="02070309020205020404" pitchFamily="49" charset="0"/>
              <a:buChar char="o"/>
            </a:pPr>
            <a:r>
              <a:rPr lang="en-US" sz="1900" dirty="0">
                <a:latin typeface="Arial" panose="020B0604020202020204" pitchFamily="34" charset="0"/>
                <a:cs typeface="Arial" panose="020B0604020202020204" pitchFamily="34" charset="0"/>
              </a:rPr>
              <a:t>The RBF kernel allowed for capturing more complex, non-linear relationships in the data, enhancing prediction accuracy.</a:t>
            </a:r>
          </a:p>
          <a:p>
            <a:pPr marL="800100" lvl="1" indent="-342900">
              <a:buClr>
                <a:schemeClr val="accent1"/>
              </a:buClr>
              <a:buFont typeface="Wingdings" panose="05000000000000000000" pitchFamily="2" charset="2"/>
              <a:buChar char="Ø"/>
            </a:pPr>
            <a:r>
              <a:rPr lang="en-US" sz="2000" b="1" dirty="0">
                <a:latin typeface="Arial" panose="020B0604020202020204" pitchFamily="34" charset="0"/>
                <a:cs typeface="Arial" panose="020B0604020202020204" pitchFamily="34" charset="0"/>
              </a:rPr>
              <a:t>Decision Tree with AdaBoost Regressor:</a:t>
            </a:r>
          </a:p>
          <a:p>
            <a:pPr marL="1257300" lvl="2" indent="-342900" algn="just">
              <a:buClr>
                <a:schemeClr val="accent1"/>
              </a:buClr>
              <a:buFont typeface="Courier New" panose="02070309020205020404" pitchFamily="49" charset="0"/>
              <a:buChar char="o"/>
            </a:pPr>
            <a:r>
              <a:rPr lang="en-US" sz="1900" dirty="0">
                <a:latin typeface="Arial" panose="020B0604020202020204" pitchFamily="34" charset="0"/>
                <a:cs typeface="Arial" panose="020B0604020202020204" pitchFamily="34" charset="0"/>
              </a:rPr>
              <a:t>Used the AdaBoost algorithm to boost the performance of a decision tree regressor.</a:t>
            </a:r>
          </a:p>
          <a:p>
            <a:pPr marL="1257300" lvl="2" indent="-342900" algn="just">
              <a:buClr>
                <a:schemeClr val="accent1"/>
              </a:buClr>
              <a:buFont typeface="Courier New" panose="02070309020205020404" pitchFamily="49" charset="0"/>
              <a:buChar char="o"/>
            </a:pPr>
            <a:r>
              <a:rPr lang="en-US" sz="1900" dirty="0">
                <a:latin typeface="Arial" panose="020B0604020202020204" pitchFamily="34" charset="0"/>
                <a:cs typeface="Arial" panose="020B0604020202020204" pitchFamily="34" charset="0"/>
              </a:rPr>
              <a:t>The AdaBoost regressor helped in improving the robustness and accuracy of the model by combining multiple weak learners to form a strong predictor.</a:t>
            </a:r>
          </a:p>
        </p:txBody>
      </p:sp>
    </p:spTree>
    <p:extLst>
      <p:ext uri="{BB962C8B-B14F-4D97-AF65-F5344CB8AC3E}">
        <p14:creationId xmlns:p14="http://schemas.microsoft.com/office/powerpoint/2010/main" val="604367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659654"/>
            <a:ext cx="11029616" cy="456982"/>
          </a:xfrm>
        </p:spPr>
        <p:txBody>
          <a:bodyPr anchor="ctr">
            <a:normAutofit fontScale="90000"/>
          </a:bodyP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63650"/>
            <a:ext cx="11029615" cy="5327650"/>
          </a:xfrm>
        </p:spPr>
        <p:txBody>
          <a:bodyPr>
            <a:noAutofit/>
          </a:bodyPr>
          <a:lstStyle/>
          <a:p>
            <a:pPr marL="0" indent="0">
              <a:buNone/>
            </a:pPr>
            <a:r>
              <a:rPr lang="en-US" sz="1050" dirty="0">
                <a:latin typeface="Arial" panose="020B0604020202020204" pitchFamily="34" charset="0"/>
                <a:cs typeface="Arial" panose="020B0604020202020204" pitchFamily="34" charset="0"/>
              </a:rPr>
              <a:t>The step by step process of model building:</a:t>
            </a:r>
          </a:p>
          <a:p>
            <a:pPr>
              <a:buFont typeface="+mj-lt"/>
              <a:buAutoNum type="arabicPeriod"/>
            </a:pPr>
            <a:r>
              <a:rPr lang="en-US" sz="1050" b="1" dirty="0">
                <a:latin typeface="Arial" panose="020B0604020202020204" pitchFamily="34" charset="0"/>
                <a:cs typeface="Arial" panose="020B0604020202020204" pitchFamily="34" charset="0"/>
              </a:rPr>
              <a:t>Download Data Sheet:</a:t>
            </a:r>
            <a:endParaRPr lang="en-US" sz="1050" dirty="0">
              <a:latin typeface="Arial" panose="020B0604020202020204" pitchFamily="34" charset="0"/>
              <a:cs typeface="Arial" panose="020B0604020202020204" pitchFamily="34" charset="0"/>
            </a:endParaRPr>
          </a:p>
          <a:p>
            <a:pPr marL="742950" lvl="1" indent="-285750">
              <a:buFont typeface="+mj-lt"/>
              <a:buAutoNum type="arabicPeriod"/>
            </a:pPr>
            <a:r>
              <a:rPr lang="en-US" sz="1050" dirty="0">
                <a:latin typeface="Arial" panose="020B0604020202020204" pitchFamily="34" charset="0"/>
                <a:cs typeface="Arial" panose="020B0604020202020204" pitchFamily="34" charset="0"/>
              </a:rPr>
              <a:t>Obtain the Employee Burnout Analysis dataset, which includes various factors contributing to burnout such as workload, mental fatigue, job demands, and work-life balance.</a:t>
            </a:r>
          </a:p>
          <a:p>
            <a:pPr>
              <a:buFont typeface="+mj-lt"/>
              <a:buAutoNum type="arabicPeriod"/>
            </a:pPr>
            <a:r>
              <a:rPr lang="en-US" sz="1050" b="1" dirty="0">
                <a:latin typeface="Arial" panose="020B0604020202020204" pitchFamily="34" charset="0"/>
                <a:cs typeface="Arial" panose="020B0604020202020204" pitchFamily="34" charset="0"/>
              </a:rPr>
              <a:t>Upload Data Sheet:</a:t>
            </a:r>
            <a:endParaRPr lang="en-US" sz="1050" dirty="0">
              <a:latin typeface="Arial" panose="020B0604020202020204" pitchFamily="34" charset="0"/>
              <a:cs typeface="Arial" panose="020B0604020202020204" pitchFamily="34" charset="0"/>
            </a:endParaRPr>
          </a:p>
          <a:p>
            <a:pPr marL="742950" lvl="1" indent="-285750">
              <a:buFont typeface="+mj-lt"/>
              <a:buAutoNum type="arabicPeriod"/>
            </a:pPr>
            <a:r>
              <a:rPr lang="en-US" sz="1050" dirty="0">
                <a:latin typeface="Arial" panose="020B0604020202020204" pitchFamily="34" charset="0"/>
                <a:cs typeface="Arial" panose="020B0604020202020204" pitchFamily="34" charset="0"/>
              </a:rPr>
              <a:t>Use Google </a:t>
            </a:r>
            <a:r>
              <a:rPr lang="en-US" sz="1050" dirty="0" err="1">
                <a:latin typeface="Arial" panose="020B0604020202020204" pitchFamily="34" charset="0"/>
                <a:cs typeface="Arial" panose="020B0604020202020204" pitchFamily="34" charset="0"/>
              </a:rPr>
              <a:t>Colab</a:t>
            </a:r>
            <a:r>
              <a:rPr lang="en-US" sz="1050" dirty="0">
                <a:latin typeface="Arial" panose="020B0604020202020204" pitchFamily="34" charset="0"/>
                <a:cs typeface="Arial" panose="020B0604020202020204" pitchFamily="34" charset="0"/>
              </a:rPr>
              <a:t>, a cloud-based platform, for data analysis and model development. This allows for easy collaboration and access to powerful computing resources.</a:t>
            </a:r>
          </a:p>
          <a:p>
            <a:pPr>
              <a:buFont typeface="+mj-lt"/>
              <a:buAutoNum type="arabicPeriod"/>
            </a:pPr>
            <a:r>
              <a:rPr lang="en-US" sz="1050" b="1" dirty="0">
                <a:latin typeface="Arial" panose="020B0604020202020204" pitchFamily="34" charset="0"/>
                <a:cs typeface="Arial" panose="020B0604020202020204" pitchFamily="34" charset="0"/>
              </a:rPr>
              <a:t>Run Code:</a:t>
            </a:r>
            <a:endParaRPr lang="en-US" sz="1050" dirty="0">
              <a:latin typeface="Arial" panose="020B0604020202020204" pitchFamily="34" charset="0"/>
              <a:cs typeface="Arial" panose="020B0604020202020204" pitchFamily="34" charset="0"/>
            </a:endParaRPr>
          </a:p>
          <a:p>
            <a:pPr marL="742950" lvl="1" indent="-285750">
              <a:buFont typeface="+mj-lt"/>
              <a:buAutoNum type="arabicPeriod"/>
            </a:pPr>
            <a:r>
              <a:rPr lang="en-US" sz="1050" dirty="0">
                <a:latin typeface="Arial" panose="020B0604020202020204" pitchFamily="34" charset="0"/>
                <a:cs typeface="Arial" panose="020B0604020202020204" pitchFamily="34" charset="0"/>
              </a:rPr>
              <a:t>Utilize pandas, a powerful data manipulation library in Python, to load, clean, and explore the dataset. This includes handling missing values, encoding categorical variables, and scaling numerical features.</a:t>
            </a:r>
          </a:p>
          <a:p>
            <a:pPr>
              <a:buFont typeface="+mj-lt"/>
              <a:buAutoNum type="arabicPeriod"/>
            </a:pPr>
            <a:r>
              <a:rPr lang="en-US" sz="1050" b="1" dirty="0">
                <a:latin typeface="Arial" panose="020B0604020202020204" pitchFamily="34" charset="0"/>
                <a:cs typeface="Arial" panose="020B0604020202020204" pitchFamily="34" charset="0"/>
              </a:rPr>
              <a:t>Feature Selection:</a:t>
            </a:r>
            <a:endParaRPr lang="en-US" sz="1050" dirty="0">
              <a:latin typeface="Arial" panose="020B0604020202020204" pitchFamily="34" charset="0"/>
              <a:cs typeface="Arial" panose="020B0604020202020204" pitchFamily="34" charset="0"/>
            </a:endParaRPr>
          </a:p>
          <a:p>
            <a:pPr marL="742950" lvl="1" indent="-285750">
              <a:buFont typeface="+mj-lt"/>
              <a:buAutoNum type="arabicPeriod"/>
            </a:pPr>
            <a:r>
              <a:rPr lang="en-US" sz="1050" dirty="0">
                <a:latin typeface="Arial" panose="020B0604020202020204" pitchFamily="34" charset="0"/>
                <a:cs typeface="Arial" panose="020B0604020202020204" pitchFamily="34" charset="0"/>
              </a:rPr>
              <a:t>Identify key features that have a significant impact on predicting burnout. This step involves statistical analysis and domain knowledge to select the most relevant variables.</a:t>
            </a:r>
          </a:p>
          <a:p>
            <a:pPr>
              <a:buFont typeface="+mj-lt"/>
              <a:buAutoNum type="arabicPeriod"/>
            </a:pPr>
            <a:r>
              <a:rPr lang="en-US" sz="1050" b="1" dirty="0">
                <a:latin typeface="Arial" panose="020B0604020202020204" pitchFamily="34" charset="0"/>
                <a:cs typeface="Arial" panose="020B0604020202020204" pitchFamily="34" charset="0"/>
              </a:rPr>
              <a:t>Model Training:</a:t>
            </a:r>
            <a:endParaRPr lang="en-US" sz="1050" dirty="0">
              <a:latin typeface="Arial" panose="020B0604020202020204" pitchFamily="34" charset="0"/>
              <a:cs typeface="Arial" panose="020B0604020202020204" pitchFamily="34" charset="0"/>
            </a:endParaRPr>
          </a:p>
          <a:p>
            <a:pPr marL="742950" lvl="1" indent="-285750">
              <a:buFont typeface="+mj-lt"/>
              <a:buAutoNum type="arabicPeriod"/>
            </a:pPr>
            <a:r>
              <a:rPr lang="en-US" sz="1050" dirty="0">
                <a:latin typeface="Arial" panose="020B0604020202020204" pitchFamily="34" charset="0"/>
                <a:cs typeface="Arial" panose="020B0604020202020204" pitchFamily="34" charset="0"/>
              </a:rPr>
              <a:t>Train multiple models, including Linear Regression, Decision Tree, and Support Vector Machine (SVM) with both linear and radial basis function (RBF) kernels. Each model is trained on the selected features to predict burnout risk.</a:t>
            </a:r>
          </a:p>
          <a:p>
            <a:pPr>
              <a:buFont typeface="+mj-lt"/>
              <a:buAutoNum type="arabicPeriod"/>
            </a:pPr>
            <a:r>
              <a:rPr lang="en-US" sz="1050" b="1" dirty="0">
                <a:latin typeface="Arial" panose="020B0604020202020204" pitchFamily="34" charset="0"/>
                <a:cs typeface="Arial" panose="020B0604020202020204" pitchFamily="34" charset="0"/>
              </a:rPr>
              <a:t>Evaluate Models:</a:t>
            </a:r>
            <a:endParaRPr lang="en-US" sz="1050" dirty="0">
              <a:latin typeface="Arial" panose="020B0604020202020204" pitchFamily="34" charset="0"/>
              <a:cs typeface="Arial" panose="020B0604020202020204" pitchFamily="34" charset="0"/>
            </a:endParaRPr>
          </a:p>
          <a:p>
            <a:pPr marL="742950" lvl="1" indent="-285750">
              <a:buFont typeface="+mj-lt"/>
              <a:buAutoNum type="arabicPeriod"/>
            </a:pPr>
            <a:r>
              <a:rPr lang="en-US" sz="1050" dirty="0">
                <a:latin typeface="Arial" panose="020B0604020202020204" pitchFamily="34" charset="0"/>
                <a:cs typeface="Arial" panose="020B0604020202020204" pitchFamily="34" charset="0"/>
              </a:rPr>
              <a:t>Compare the performance of the trained models using metrics such as Mean Squared Error (MSE), Root Mean Squared Error (RMSE), Mean Absolute Error (MAE), and R-squared scores. These metrics help determine the accuracy and reliability of each model.</a:t>
            </a:r>
          </a:p>
          <a:p>
            <a:pPr>
              <a:buFont typeface="+mj-lt"/>
              <a:buAutoNum type="arabicPeriod"/>
            </a:pPr>
            <a:r>
              <a:rPr lang="en-US" sz="1050" b="1" dirty="0">
                <a:latin typeface="Arial" panose="020B0604020202020204" pitchFamily="34" charset="0"/>
                <a:cs typeface="Arial" panose="020B0604020202020204" pitchFamily="34" charset="0"/>
              </a:rPr>
              <a:t>Deploy Best Model:</a:t>
            </a:r>
            <a:endParaRPr lang="en-US" sz="1050" dirty="0">
              <a:latin typeface="Arial" panose="020B0604020202020204" pitchFamily="34" charset="0"/>
              <a:cs typeface="Arial" panose="020B0604020202020204" pitchFamily="34" charset="0"/>
            </a:endParaRPr>
          </a:p>
          <a:p>
            <a:pPr marL="742950" lvl="1" indent="-285750">
              <a:buFont typeface="+mj-lt"/>
              <a:buAutoNum type="arabicPeriod"/>
            </a:pPr>
            <a:r>
              <a:rPr lang="en-US" sz="1050" dirty="0">
                <a:latin typeface="Arial" panose="020B0604020202020204" pitchFamily="34" charset="0"/>
                <a:cs typeface="Arial" panose="020B0604020202020204" pitchFamily="34" charset="0"/>
              </a:rPr>
              <a:t>Select the model with the best performance metrics for deployment. This model will be used to identify employees at risk of burnout, allowing for proactive intervention and support.</a:t>
            </a:r>
          </a:p>
          <a:p>
            <a:endParaRPr lang="en-US"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408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06E0F3-5CCC-1D35-0D92-B6A6D36BBF98}"/>
              </a:ext>
            </a:extLst>
          </p:cNvPr>
          <p:cNvSpPr txBox="1"/>
          <p:nvPr/>
        </p:nvSpPr>
        <p:spPr>
          <a:xfrm>
            <a:off x="514350" y="697984"/>
            <a:ext cx="6096000" cy="584775"/>
          </a:xfrm>
          <a:prstGeom prst="rect">
            <a:avLst/>
          </a:prstGeom>
          <a:noFill/>
        </p:spPr>
        <p:txBody>
          <a:bodyPr wrap="square">
            <a:spAutoFit/>
          </a:bodyPr>
          <a:lstStyle/>
          <a:p>
            <a:r>
              <a:rPr lang="en-GB" sz="3200" b="1" dirty="0">
                <a:latin typeface="+mj-lt"/>
              </a:rPr>
              <a:t>Results</a:t>
            </a:r>
            <a:endParaRPr lang="en-IN" sz="3200" b="1" dirty="0">
              <a:latin typeface="+mj-lt"/>
            </a:endParaRPr>
          </a:p>
        </p:txBody>
      </p:sp>
      <p:sp>
        <p:nvSpPr>
          <p:cNvPr id="5" name="TextBox 4">
            <a:extLst>
              <a:ext uri="{FF2B5EF4-FFF2-40B4-BE49-F238E27FC236}">
                <a16:creationId xmlns:a16="http://schemas.microsoft.com/office/drawing/2014/main" id="{9BB5296C-5B77-4F6D-6CC6-1EC74E6BB875}"/>
              </a:ext>
            </a:extLst>
          </p:cNvPr>
          <p:cNvSpPr txBox="1"/>
          <p:nvPr/>
        </p:nvSpPr>
        <p:spPr>
          <a:xfrm>
            <a:off x="698500" y="1384985"/>
            <a:ext cx="5988050" cy="707886"/>
          </a:xfrm>
          <a:prstGeom prst="rect">
            <a:avLst/>
          </a:prstGeom>
          <a:noFill/>
        </p:spPr>
        <p:txBody>
          <a:bodyPr wrap="square">
            <a:spAutoFit/>
          </a:bodyPr>
          <a:lstStyle/>
          <a:p>
            <a:pPr marL="342900" indent="-342900">
              <a:buClr>
                <a:schemeClr val="accent1"/>
              </a:buCl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Two variables are strongly correlated with target variable, therefore , important to estimate it.</a:t>
            </a:r>
            <a:endParaRPr lang="en-IN" sz="2000" dirty="0">
              <a:solidFill>
                <a:schemeClr val="tx1"/>
              </a:solidFill>
              <a:latin typeface="Arial" panose="020B0604020202020204" pitchFamily="34" charset="0"/>
              <a:cs typeface="Arial" panose="020B0604020202020204" pitchFamily="34" charset="0"/>
            </a:endParaRPr>
          </a:p>
        </p:txBody>
      </p:sp>
      <p:pic>
        <p:nvPicPr>
          <p:cNvPr id="6" name="Content Placeholder 7">
            <a:extLst>
              <a:ext uri="{FF2B5EF4-FFF2-40B4-BE49-F238E27FC236}">
                <a16:creationId xmlns:a16="http://schemas.microsoft.com/office/drawing/2014/main" id="{A5F59FC5-0A97-1D11-596E-2FFEACEF4AC1}"/>
              </a:ext>
            </a:extLst>
          </p:cNvPr>
          <p:cNvPicPr>
            <a:picLocks noChangeAspect="1"/>
          </p:cNvPicPr>
          <p:nvPr/>
        </p:nvPicPr>
        <p:blipFill>
          <a:blip r:embed="rId2"/>
          <a:stretch>
            <a:fillRect/>
          </a:stretch>
        </p:blipFill>
        <p:spPr>
          <a:xfrm>
            <a:off x="952500" y="2195097"/>
            <a:ext cx="5143501" cy="3921864"/>
          </a:xfrm>
          <a:prstGeom prst="rect">
            <a:avLst/>
          </a:prstGeom>
        </p:spPr>
      </p:pic>
      <p:sp>
        <p:nvSpPr>
          <p:cNvPr id="8" name="TextBox 7">
            <a:extLst>
              <a:ext uri="{FF2B5EF4-FFF2-40B4-BE49-F238E27FC236}">
                <a16:creationId xmlns:a16="http://schemas.microsoft.com/office/drawing/2014/main" id="{AB7CD028-2AE0-4F53-92C5-D0433B2BDA6E}"/>
              </a:ext>
            </a:extLst>
          </p:cNvPr>
          <p:cNvSpPr txBox="1"/>
          <p:nvPr/>
        </p:nvSpPr>
        <p:spPr>
          <a:xfrm>
            <a:off x="6686550" y="1384985"/>
            <a:ext cx="4883150" cy="707886"/>
          </a:xfrm>
          <a:prstGeom prst="rect">
            <a:avLst/>
          </a:prstGeom>
          <a:noFill/>
        </p:spPr>
        <p:txBody>
          <a:bodyPr wrap="square">
            <a:spAutoFit/>
          </a:bodyPr>
          <a:lstStyle/>
          <a:p>
            <a:pPr marL="342900" indent="-342900" algn="just">
              <a:buClr>
                <a:schemeClr val="accent1"/>
              </a:buClr>
              <a:buFont typeface="Wingdings" panose="05000000000000000000" pitchFamily="2" charset="2"/>
              <a:buChar char="q"/>
            </a:pPr>
            <a:r>
              <a:rPr lang="en-US" sz="2000" dirty="0">
                <a:latin typeface="Arial" panose="020B0604020202020204" pitchFamily="34" charset="0"/>
                <a:cs typeface="Arial" panose="020B0604020202020204" pitchFamily="34" charset="0"/>
              </a:rPr>
              <a:t>Checking the correlation of Date of Joining with Target variable</a:t>
            </a:r>
            <a:endParaRPr lang="en-IN" sz="2000" dirty="0">
              <a:latin typeface="Arial" panose="020B0604020202020204" pitchFamily="34" charset="0"/>
              <a:cs typeface="Arial" panose="020B0604020202020204" pitchFamily="34" charset="0"/>
            </a:endParaRPr>
          </a:p>
        </p:txBody>
      </p:sp>
      <p:pic>
        <p:nvPicPr>
          <p:cNvPr id="9" name="Content Placeholder 9">
            <a:extLst>
              <a:ext uri="{FF2B5EF4-FFF2-40B4-BE49-F238E27FC236}">
                <a16:creationId xmlns:a16="http://schemas.microsoft.com/office/drawing/2014/main" id="{A3C3F13E-83FB-5D4F-E22C-42B6CB0F2535}"/>
              </a:ext>
            </a:extLst>
          </p:cNvPr>
          <p:cNvPicPr>
            <a:picLocks noChangeAspect="1"/>
          </p:cNvPicPr>
          <p:nvPr/>
        </p:nvPicPr>
        <p:blipFill>
          <a:blip r:embed="rId3"/>
          <a:stretch>
            <a:fillRect/>
          </a:stretch>
        </p:blipFill>
        <p:spPr>
          <a:xfrm>
            <a:off x="6610350" y="2195097"/>
            <a:ext cx="5286604" cy="3964919"/>
          </a:xfrm>
          <a:prstGeom prst="rect">
            <a:avLst/>
          </a:prstGeom>
        </p:spPr>
      </p:pic>
    </p:spTree>
    <p:extLst>
      <p:ext uri="{BB962C8B-B14F-4D97-AF65-F5344CB8AC3E}">
        <p14:creationId xmlns:p14="http://schemas.microsoft.com/office/powerpoint/2010/main" val="42216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8EBA8-9C4F-D305-FC21-DED4385F2F56}"/>
              </a:ext>
            </a:extLst>
          </p:cNvPr>
          <p:cNvSpPr txBox="1"/>
          <p:nvPr/>
        </p:nvSpPr>
        <p:spPr>
          <a:xfrm>
            <a:off x="749300" y="720636"/>
            <a:ext cx="5194300" cy="1631216"/>
          </a:xfrm>
          <a:prstGeom prst="rect">
            <a:avLst/>
          </a:prstGeom>
          <a:noFill/>
        </p:spPr>
        <p:txBody>
          <a:bodyPr wrap="square">
            <a:spAutoFit/>
          </a:bodyPr>
          <a:lstStyle/>
          <a:p>
            <a:pPr marL="342900" indent="-342900" algn="just">
              <a:buClr>
                <a:schemeClr val="accent1"/>
              </a:buClr>
              <a:buFont typeface="Wingdings" panose="05000000000000000000" pitchFamily="2" charset="2"/>
              <a:buChar char="q"/>
            </a:pPr>
            <a:r>
              <a:rPr lang="en-US" sz="2000" dirty="0">
                <a:latin typeface="Arial" panose="020B0604020202020204" pitchFamily="34" charset="0"/>
                <a:cs typeface="Arial" panose="020B0604020202020204" pitchFamily="34" charset="0"/>
              </a:rPr>
              <a:t>The number of observations of each category on each variable is equally distributed, except to the </a:t>
            </a:r>
            <a:r>
              <a:rPr lang="en-US" sz="2000" dirty="0" err="1">
                <a:latin typeface="Arial" panose="020B0604020202020204" pitchFamily="34" charset="0"/>
                <a:cs typeface="Arial" panose="020B0604020202020204" pitchFamily="34" charset="0"/>
              </a:rPr>
              <a:t>Company_Type</a:t>
            </a:r>
            <a:r>
              <a:rPr lang="en-US" sz="2000" dirty="0">
                <a:latin typeface="Arial" panose="020B0604020202020204" pitchFamily="34" charset="0"/>
                <a:cs typeface="Arial" panose="020B0604020202020204" pitchFamily="34" charset="0"/>
              </a:rPr>
              <a:t> where the number of service jobs its almost twice that of product ones.</a:t>
            </a:r>
            <a:endParaRPr lang="en-IN" sz="2000" dirty="0">
              <a:latin typeface="Arial" panose="020B0604020202020204" pitchFamily="34" charset="0"/>
              <a:cs typeface="Arial" panose="020B0604020202020204" pitchFamily="34" charset="0"/>
            </a:endParaRPr>
          </a:p>
        </p:txBody>
      </p:sp>
      <p:pic>
        <p:nvPicPr>
          <p:cNvPr id="4" name="Content Placeholder 6">
            <a:extLst>
              <a:ext uri="{FF2B5EF4-FFF2-40B4-BE49-F238E27FC236}">
                <a16:creationId xmlns:a16="http://schemas.microsoft.com/office/drawing/2014/main" id="{C936B3ED-2973-B644-F5CF-6440363D3F2C}"/>
              </a:ext>
            </a:extLst>
          </p:cNvPr>
          <p:cNvPicPr>
            <a:picLocks noChangeAspect="1"/>
          </p:cNvPicPr>
          <p:nvPr/>
        </p:nvPicPr>
        <p:blipFill>
          <a:blip r:embed="rId2"/>
          <a:srcRect/>
          <a:stretch/>
        </p:blipFill>
        <p:spPr>
          <a:xfrm>
            <a:off x="6343650" y="773205"/>
            <a:ext cx="5194300" cy="2655795"/>
          </a:xfrm>
          <a:prstGeom prst="rect">
            <a:avLst/>
          </a:prstGeom>
        </p:spPr>
      </p:pic>
      <p:sp>
        <p:nvSpPr>
          <p:cNvPr id="6" name="TextBox 5">
            <a:extLst>
              <a:ext uri="{FF2B5EF4-FFF2-40B4-BE49-F238E27FC236}">
                <a16:creationId xmlns:a16="http://schemas.microsoft.com/office/drawing/2014/main" id="{8EE72E6D-325C-9A5E-5966-433A0A5E2D25}"/>
              </a:ext>
            </a:extLst>
          </p:cNvPr>
          <p:cNvSpPr txBox="1"/>
          <p:nvPr/>
        </p:nvSpPr>
        <p:spPr>
          <a:xfrm>
            <a:off x="749300" y="3582819"/>
            <a:ext cx="5829300" cy="2862322"/>
          </a:xfrm>
          <a:prstGeom prst="rect">
            <a:avLst/>
          </a:prstGeom>
          <a:noFill/>
        </p:spPr>
        <p:txBody>
          <a:bodyPr wrap="square">
            <a:spAutoFit/>
          </a:bodyPr>
          <a:lstStyle/>
          <a:p>
            <a:pPr marL="342900" indent="-342900" algn="just">
              <a:buClr>
                <a:schemeClr val="accent1"/>
              </a:buClr>
              <a:buFont typeface="Wingdings" panose="05000000000000000000" pitchFamily="2" charset="2"/>
              <a:buChar char="q"/>
            </a:pPr>
            <a:r>
              <a:rPr lang="en-IN" sz="2000" dirty="0">
                <a:latin typeface="Arial" panose="020B0604020202020204" pitchFamily="34" charset="0"/>
                <a:cs typeface="Arial" panose="020B0604020202020204" pitchFamily="34" charset="0"/>
              </a:rPr>
              <a:t>Final result, tells that it has</a:t>
            </a:r>
            <a:r>
              <a:rPr lang="en-US" sz="2000" dirty="0">
                <a:latin typeface="Arial" panose="020B0604020202020204" pitchFamily="34" charset="0"/>
                <a:cs typeface="Arial" panose="020B0604020202020204" pitchFamily="34" charset="0"/>
              </a:rPr>
              <a:t> the lowest mean squared error, root mean squared error, and mean absolute error, indicating better accuracy and precision in its predictions. Additionally, it has the highest R-squared score, indicating a good fit to the data and explaining a higher proportion of the variance in the target variable. So we are choosing this model for deployment.</a:t>
            </a:r>
            <a:endParaRPr lang="en-IN"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1C3DD06-E233-8F6A-B5C8-F79847D67CD1}"/>
              </a:ext>
            </a:extLst>
          </p:cNvPr>
          <p:cNvPicPr>
            <a:picLocks noChangeAspect="1"/>
          </p:cNvPicPr>
          <p:nvPr/>
        </p:nvPicPr>
        <p:blipFill>
          <a:blip r:embed="rId3"/>
          <a:stretch>
            <a:fillRect/>
          </a:stretch>
        </p:blipFill>
        <p:spPr>
          <a:xfrm>
            <a:off x="6864350" y="3759200"/>
            <a:ext cx="4773627" cy="2685941"/>
          </a:xfrm>
          <a:prstGeom prst="rect">
            <a:avLst/>
          </a:prstGeom>
        </p:spPr>
      </p:pic>
    </p:spTree>
    <p:extLst>
      <p:ext uri="{BB962C8B-B14F-4D97-AF65-F5344CB8AC3E}">
        <p14:creationId xmlns:p14="http://schemas.microsoft.com/office/powerpoint/2010/main" val="61744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57B369-7186-C32C-A5B3-68FE183F3833}"/>
              </a:ext>
            </a:extLst>
          </p:cNvPr>
          <p:cNvPicPr>
            <a:picLocks noChangeAspect="1"/>
          </p:cNvPicPr>
          <p:nvPr/>
        </p:nvPicPr>
        <p:blipFill>
          <a:blip r:embed="rId2"/>
          <a:stretch>
            <a:fillRect/>
          </a:stretch>
        </p:blipFill>
        <p:spPr>
          <a:xfrm>
            <a:off x="884222" y="4368800"/>
            <a:ext cx="4773627" cy="1817588"/>
          </a:xfrm>
          <a:prstGeom prst="rect">
            <a:avLst/>
          </a:prstGeom>
        </p:spPr>
      </p:pic>
      <p:sp>
        <p:nvSpPr>
          <p:cNvPr id="11" name="TextBox 10">
            <a:extLst>
              <a:ext uri="{FF2B5EF4-FFF2-40B4-BE49-F238E27FC236}">
                <a16:creationId xmlns:a16="http://schemas.microsoft.com/office/drawing/2014/main" id="{73EA42ED-E2BE-C40D-5281-18DBC87CE85F}"/>
              </a:ext>
            </a:extLst>
          </p:cNvPr>
          <p:cNvSpPr txBox="1"/>
          <p:nvPr/>
        </p:nvSpPr>
        <p:spPr>
          <a:xfrm>
            <a:off x="768350" y="3855635"/>
            <a:ext cx="6096000" cy="400110"/>
          </a:xfrm>
          <a:prstGeom prst="rect">
            <a:avLst/>
          </a:prstGeom>
          <a:noFill/>
        </p:spPr>
        <p:txBody>
          <a:bodyPr wrap="square">
            <a:spAutoFit/>
          </a:bodyPr>
          <a:lstStyle/>
          <a:p>
            <a:pPr algn="l"/>
            <a:r>
              <a:rPr lang="en-IN" sz="2000" b="0" i="0" dirty="0">
                <a:effectLst/>
                <a:latin typeface="Roboto" panose="02000000000000000000" pitchFamily="2" charset="0"/>
              </a:rPr>
              <a:t>Linear Regression</a:t>
            </a:r>
          </a:p>
        </p:txBody>
      </p:sp>
      <p:sp>
        <p:nvSpPr>
          <p:cNvPr id="13" name="TextBox 12">
            <a:extLst>
              <a:ext uri="{FF2B5EF4-FFF2-40B4-BE49-F238E27FC236}">
                <a16:creationId xmlns:a16="http://schemas.microsoft.com/office/drawing/2014/main" id="{807CC3C5-E407-5A4F-B6C7-32BDC2BD09CB}"/>
              </a:ext>
            </a:extLst>
          </p:cNvPr>
          <p:cNvSpPr txBox="1"/>
          <p:nvPr/>
        </p:nvSpPr>
        <p:spPr>
          <a:xfrm>
            <a:off x="6096000" y="3855635"/>
            <a:ext cx="5762458" cy="400110"/>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Support Vector Machine(Linear Kernel)</a:t>
            </a:r>
          </a:p>
        </p:txBody>
      </p:sp>
      <p:pic>
        <p:nvPicPr>
          <p:cNvPr id="15" name="Picture 14">
            <a:extLst>
              <a:ext uri="{FF2B5EF4-FFF2-40B4-BE49-F238E27FC236}">
                <a16:creationId xmlns:a16="http://schemas.microsoft.com/office/drawing/2014/main" id="{78FE0213-0610-6849-AF07-CF42D7E62154}"/>
              </a:ext>
            </a:extLst>
          </p:cNvPr>
          <p:cNvPicPr>
            <a:picLocks noChangeAspect="1"/>
          </p:cNvPicPr>
          <p:nvPr/>
        </p:nvPicPr>
        <p:blipFill>
          <a:blip r:embed="rId3"/>
          <a:stretch>
            <a:fillRect/>
          </a:stretch>
        </p:blipFill>
        <p:spPr>
          <a:xfrm>
            <a:off x="6189579" y="4368800"/>
            <a:ext cx="5029237" cy="1817588"/>
          </a:xfrm>
          <a:prstGeom prst="rect">
            <a:avLst/>
          </a:prstGeom>
        </p:spPr>
      </p:pic>
      <p:sp>
        <p:nvSpPr>
          <p:cNvPr id="19" name="TextBox 18">
            <a:extLst>
              <a:ext uri="{FF2B5EF4-FFF2-40B4-BE49-F238E27FC236}">
                <a16:creationId xmlns:a16="http://schemas.microsoft.com/office/drawing/2014/main" id="{CD60B23C-8668-9439-5770-45B379FBE2E4}"/>
              </a:ext>
            </a:extLst>
          </p:cNvPr>
          <p:cNvSpPr txBox="1"/>
          <p:nvPr/>
        </p:nvSpPr>
        <p:spPr>
          <a:xfrm>
            <a:off x="768350" y="892283"/>
            <a:ext cx="10842458" cy="2723823"/>
          </a:xfrm>
          <a:prstGeom prst="rect">
            <a:avLst/>
          </a:prstGeom>
          <a:noFill/>
        </p:spPr>
        <p:txBody>
          <a:bodyPr wrap="square">
            <a:spAutoFit/>
          </a:bodyPr>
          <a:lstStyle/>
          <a:p>
            <a:r>
              <a:rPr lang="en-IN" sz="2000" b="1" dirty="0">
                <a:latin typeface="Arial" panose="020B0604020202020204" pitchFamily="34" charset="0"/>
                <a:cs typeface="Arial" panose="020B0604020202020204" pitchFamily="34" charset="0"/>
              </a:rPr>
              <a:t>Model Performance:</a:t>
            </a:r>
          </a:p>
          <a:p>
            <a:pPr marL="285750" indent="-285750" algn="just">
              <a:buClr>
                <a:schemeClr val="accent1"/>
              </a:buClr>
              <a:buFont typeface="Wingdings" panose="05000000000000000000" pitchFamily="2" charset="2"/>
              <a:buChar char="ü"/>
            </a:pPr>
            <a:r>
              <a:rPr lang="en-IN" sz="1900" dirty="0">
                <a:latin typeface="Arial" panose="020B0604020202020204" pitchFamily="34" charset="0"/>
                <a:cs typeface="Arial" panose="020B0604020202020204" pitchFamily="34" charset="0"/>
              </a:rPr>
              <a:t>Linear Regression: Selected for deployment due to lowest MSE, RMSE, MAE, and highest R-squared</a:t>
            </a:r>
            <a:r>
              <a:rPr lang="en-IN" dirty="0"/>
              <a:t>.</a:t>
            </a:r>
          </a:p>
          <a:p>
            <a:r>
              <a:rPr lang="en-IN" sz="2000" b="1" dirty="0">
                <a:latin typeface="Arial" panose="020B0604020202020204" pitchFamily="34" charset="0"/>
                <a:cs typeface="Arial" panose="020B0604020202020204" pitchFamily="34" charset="0"/>
              </a:rPr>
              <a:t>Insights:</a:t>
            </a:r>
          </a:p>
          <a:p>
            <a:pPr marL="285750" indent="-285750" algn="just">
              <a:buClr>
                <a:schemeClr val="accent1"/>
              </a:buClr>
              <a:buFont typeface="Wingdings" panose="05000000000000000000" pitchFamily="2" charset="2"/>
              <a:buChar char="ü"/>
            </a:pPr>
            <a:r>
              <a:rPr lang="en-IN" sz="1900" dirty="0">
                <a:latin typeface="Arial" panose="020B0604020202020204" pitchFamily="34" charset="0"/>
                <a:cs typeface="Arial" panose="020B0604020202020204" pitchFamily="34" charset="0"/>
              </a:rPr>
              <a:t>Key factors contributing to burnout identified.</a:t>
            </a:r>
          </a:p>
          <a:p>
            <a:pPr marL="285750" indent="-285750" algn="just">
              <a:buClr>
                <a:schemeClr val="accent1"/>
              </a:buClr>
              <a:buFont typeface="Wingdings" panose="05000000000000000000" pitchFamily="2" charset="2"/>
              <a:buChar char="ü"/>
            </a:pPr>
            <a:r>
              <a:rPr lang="en-IN" sz="1900" dirty="0">
                <a:latin typeface="Arial" panose="020B0604020202020204" pitchFamily="34" charset="0"/>
                <a:cs typeface="Arial" panose="020B0604020202020204" pitchFamily="34" charset="0"/>
              </a:rPr>
              <a:t>Proposed interventions based on data-driven insights.</a:t>
            </a:r>
          </a:p>
          <a:p>
            <a:pPr algn="just"/>
            <a:r>
              <a:rPr lang="en-IN" sz="2000" b="1" dirty="0">
                <a:latin typeface="Arial" panose="020B0604020202020204" pitchFamily="34" charset="0"/>
                <a:cs typeface="Arial" panose="020B0604020202020204" pitchFamily="34" charset="0"/>
              </a:rPr>
              <a:t>Impact:</a:t>
            </a:r>
          </a:p>
          <a:p>
            <a:pPr marL="285750" indent="-285750">
              <a:buClr>
                <a:schemeClr val="accent1"/>
              </a:buClr>
              <a:buFont typeface="Wingdings" panose="05000000000000000000" pitchFamily="2" charset="2"/>
              <a:buChar char="ü"/>
            </a:pPr>
            <a:r>
              <a:rPr lang="en-IN" dirty="0"/>
              <a:t>Improved understanding of burnout causes.</a:t>
            </a:r>
          </a:p>
          <a:p>
            <a:pPr marL="285750" indent="-285750">
              <a:buClr>
                <a:schemeClr val="accent1"/>
              </a:buClr>
              <a:buFont typeface="Wingdings" panose="05000000000000000000" pitchFamily="2" charset="2"/>
              <a:buChar char="ü"/>
            </a:pPr>
            <a:r>
              <a:rPr lang="en-IN" dirty="0"/>
              <a:t>Recommendations for reducing burnout and enhancing employee engagement.</a:t>
            </a:r>
          </a:p>
        </p:txBody>
      </p:sp>
    </p:spTree>
    <p:extLst>
      <p:ext uri="{BB962C8B-B14F-4D97-AF65-F5344CB8AC3E}">
        <p14:creationId xmlns:p14="http://schemas.microsoft.com/office/powerpoint/2010/main" val="3319627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73CF89-50C9-C2BD-2BA7-DEB0254009EC}"/>
              </a:ext>
            </a:extLst>
          </p:cNvPr>
          <p:cNvPicPr>
            <a:picLocks noChangeAspect="1"/>
          </p:cNvPicPr>
          <p:nvPr/>
        </p:nvPicPr>
        <p:blipFill>
          <a:blip r:embed="rId2"/>
          <a:stretch>
            <a:fillRect/>
          </a:stretch>
        </p:blipFill>
        <p:spPr>
          <a:xfrm>
            <a:off x="722293" y="1389058"/>
            <a:ext cx="5049856" cy="2073904"/>
          </a:xfrm>
          <a:prstGeom prst="rect">
            <a:avLst/>
          </a:prstGeom>
        </p:spPr>
      </p:pic>
      <p:sp>
        <p:nvSpPr>
          <p:cNvPr id="7" name="TextBox 6">
            <a:extLst>
              <a:ext uri="{FF2B5EF4-FFF2-40B4-BE49-F238E27FC236}">
                <a16:creationId xmlns:a16="http://schemas.microsoft.com/office/drawing/2014/main" id="{695126B8-C88B-31D3-B9E6-1B6D08E82A73}"/>
              </a:ext>
            </a:extLst>
          </p:cNvPr>
          <p:cNvSpPr txBox="1"/>
          <p:nvPr/>
        </p:nvSpPr>
        <p:spPr>
          <a:xfrm>
            <a:off x="595294" y="837684"/>
            <a:ext cx="6096000" cy="400110"/>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Support Vector Machine (RBF Kernel)</a:t>
            </a:r>
          </a:p>
        </p:txBody>
      </p:sp>
      <p:pic>
        <p:nvPicPr>
          <p:cNvPr id="9" name="Picture 8">
            <a:extLst>
              <a:ext uri="{FF2B5EF4-FFF2-40B4-BE49-F238E27FC236}">
                <a16:creationId xmlns:a16="http://schemas.microsoft.com/office/drawing/2014/main" id="{1D693D0A-C905-AC82-673A-1698146D5C84}"/>
              </a:ext>
            </a:extLst>
          </p:cNvPr>
          <p:cNvPicPr>
            <a:picLocks noChangeAspect="1"/>
          </p:cNvPicPr>
          <p:nvPr/>
        </p:nvPicPr>
        <p:blipFill>
          <a:blip r:embed="rId3"/>
          <a:stretch>
            <a:fillRect/>
          </a:stretch>
        </p:blipFill>
        <p:spPr>
          <a:xfrm>
            <a:off x="6419850" y="1389058"/>
            <a:ext cx="5049856" cy="2073904"/>
          </a:xfrm>
          <a:prstGeom prst="rect">
            <a:avLst/>
          </a:prstGeom>
        </p:spPr>
      </p:pic>
      <p:sp>
        <p:nvSpPr>
          <p:cNvPr id="11" name="TextBox 10">
            <a:extLst>
              <a:ext uri="{FF2B5EF4-FFF2-40B4-BE49-F238E27FC236}">
                <a16:creationId xmlns:a16="http://schemas.microsoft.com/office/drawing/2014/main" id="{3E0451AA-3D16-1168-5B07-F88650AC367A}"/>
              </a:ext>
            </a:extLst>
          </p:cNvPr>
          <p:cNvSpPr txBox="1"/>
          <p:nvPr/>
        </p:nvSpPr>
        <p:spPr>
          <a:xfrm>
            <a:off x="6419850" y="837684"/>
            <a:ext cx="5772150" cy="400110"/>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Random Forest </a:t>
            </a:r>
            <a:r>
              <a:rPr lang="en-IN" sz="2000" dirty="0" err="1">
                <a:latin typeface="Arial" panose="020B0604020202020204" pitchFamily="34" charset="0"/>
                <a:cs typeface="Arial" panose="020B0604020202020204" pitchFamily="34" charset="0"/>
              </a:rPr>
              <a:t>Reggressor</a:t>
            </a:r>
            <a:endParaRPr lang="en-IN" sz="20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AA1A7AC5-E298-2901-4BA0-E21F1DE9E77C}"/>
              </a:ext>
            </a:extLst>
          </p:cNvPr>
          <p:cNvPicPr>
            <a:picLocks noChangeAspect="1"/>
          </p:cNvPicPr>
          <p:nvPr/>
        </p:nvPicPr>
        <p:blipFill>
          <a:blip r:embed="rId4"/>
          <a:stretch>
            <a:fillRect/>
          </a:stretch>
        </p:blipFill>
        <p:spPr>
          <a:xfrm>
            <a:off x="792145" y="4329668"/>
            <a:ext cx="4980004" cy="1944132"/>
          </a:xfrm>
          <a:prstGeom prst="rect">
            <a:avLst/>
          </a:prstGeom>
        </p:spPr>
      </p:pic>
      <p:sp>
        <p:nvSpPr>
          <p:cNvPr id="15" name="TextBox 14">
            <a:extLst>
              <a:ext uri="{FF2B5EF4-FFF2-40B4-BE49-F238E27FC236}">
                <a16:creationId xmlns:a16="http://schemas.microsoft.com/office/drawing/2014/main" id="{F5691ECF-D573-0CA4-E093-BD4E930D3833}"/>
              </a:ext>
            </a:extLst>
          </p:cNvPr>
          <p:cNvSpPr txBox="1"/>
          <p:nvPr/>
        </p:nvSpPr>
        <p:spPr>
          <a:xfrm>
            <a:off x="722293" y="3810560"/>
            <a:ext cx="5100657" cy="400110"/>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Decision Tree Regressor</a:t>
            </a:r>
          </a:p>
        </p:txBody>
      </p:sp>
      <p:sp>
        <p:nvSpPr>
          <p:cNvPr id="19" name="TextBox 18">
            <a:extLst>
              <a:ext uri="{FF2B5EF4-FFF2-40B4-BE49-F238E27FC236}">
                <a16:creationId xmlns:a16="http://schemas.microsoft.com/office/drawing/2014/main" id="{D5C99E64-9E71-0C12-207C-6A09314E95FB}"/>
              </a:ext>
            </a:extLst>
          </p:cNvPr>
          <p:cNvSpPr txBox="1"/>
          <p:nvPr/>
        </p:nvSpPr>
        <p:spPr>
          <a:xfrm>
            <a:off x="6419850" y="3752334"/>
            <a:ext cx="6096000" cy="400110"/>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AdaBoost Regressor</a:t>
            </a:r>
          </a:p>
        </p:txBody>
      </p:sp>
      <p:pic>
        <p:nvPicPr>
          <p:cNvPr id="21" name="Picture 20">
            <a:extLst>
              <a:ext uri="{FF2B5EF4-FFF2-40B4-BE49-F238E27FC236}">
                <a16:creationId xmlns:a16="http://schemas.microsoft.com/office/drawing/2014/main" id="{E96E5C24-EA14-309B-6AA7-B4358D8A0A7E}"/>
              </a:ext>
            </a:extLst>
          </p:cNvPr>
          <p:cNvPicPr>
            <a:picLocks noChangeAspect="1"/>
          </p:cNvPicPr>
          <p:nvPr/>
        </p:nvPicPr>
        <p:blipFill>
          <a:blip r:embed="rId5"/>
          <a:stretch>
            <a:fillRect/>
          </a:stretch>
        </p:blipFill>
        <p:spPr>
          <a:xfrm>
            <a:off x="6419850" y="4329668"/>
            <a:ext cx="5049856" cy="1944132"/>
          </a:xfrm>
          <a:prstGeom prst="rect">
            <a:avLst/>
          </a:prstGeom>
        </p:spPr>
      </p:pic>
    </p:spTree>
    <p:extLst>
      <p:ext uri="{BB962C8B-B14F-4D97-AF65-F5344CB8AC3E}">
        <p14:creationId xmlns:p14="http://schemas.microsoft.com/office/powerpoint/2010/main" val="256453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58950"/>
            <a:ext cx="11029615" cy="629132"/>
          </a:xfrm>
        </p:spPr>
        <p:txBody>
          <a:bodyPr>
            <a:normAutofit/>
          </a:bodyPr>
          <a:lstStyle/>
          <a:p>
            <a:r>
              <a:rPr lang="en-US" sz="2000" dirty="0"/>
              <a:t>https://github.com/SRKVeerendra/Employee_Burnout_Analysis_and_Prediction/tree/main</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794764"/>
            <a:ext cx="11029615" cy="3634486"/>
          </a:xfrm>
        </p:spPr>
        <p:txBody>
          <a:bodyPr>
            <a:normAutofit/>
          </a:bodyPr>
          <a:lstStyle/>
          <a:p>
            <a:pPr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Employee burnout is a state of physical, emotional and mental exhaustion caused by excessive and prolonged stress. It can have serious consequences on an individual’s well-being and can lead to decreased productivity and job performance. In today’s fast-paced and constantly connected world, it is increasingly important to recognize and address the signs of burnout in order to maintain the health and well-being of employees.</a:t>
            </a:r>
          </a:p>
          <a:p>
            <a:pPr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We will be exploring the use of regression techniques to predict employee burnout. By analyzing a dataset containing various factors that may contribute to burnout such as workload, mental fatigue job and work-life balance, we can develop a model to identify individuals who may be at risk of burnout. By proactively addressing these risk factors, organizations can help prevent burnout and promote the well-being of their employees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3" y="1890876"/>
            <a:ext cx="11029615" cy="3634486"/>
          </a:xfrm>
        </p:spPr>
        <p:txBody>
          <a:bodyPr>
            <a:noAutofit/>
          </a:bodyPr>
          <a:lstStyle/>
          <a:p>
            <a:pPr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Problem Statement</a:t>
            </a:r>
          </a:p>
          <a:p>
            <a:pPr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Project Overview</a:t>
            </a:r>
          </a:p>
          <a:p>
            <a:pPr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Who are the end users of the project?</a:t>
            </a:r>
          </a:p>
          <a:p>
            <a:pPr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Your solution and its value proposition</a:t>
            </a:r>
          </a:p>
          <a:p>
            <a:pPr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How did you customize the project and make it your own</a:t>
            </a:r>
          </a:p>
          <a:p>
            <a:pPr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Modelling</a:t>
            </a:r>
          </a:p>
          <a:p>
            <a:pPr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Result</a:t>
            </a:r>
          </a:p>
          <a:p>
            <a:pPr algn="just">
              <a:buFont typeface="Wingdings" panose="05000000000000000000" pitchFamily="2" charset="2"/>
              <a:buChar char="q"/>
            </a:pPr>
            <a:r>
              <a:rPr lang="en-US" sz="2000" dirty="0">
                <a:latin typeface="Arial" panose="020B0604020202020204" pitchFamily="34" charset="0"/>
                <a:cs typeface="Arial" panose="020B0604020202020204" pitchFamily="34" charset="0"/>
              </a:rPr>
              <a:t>Links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51041" y="736600"/>
            <a:ext cx="11029616" cy="576426"/>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1042" y="1313026"/>
            <a:ext cx="11029615" cy="4105602"/>
          </a:xfrm>
        </p:spPr>
        <p:txBody>
          <a:bodyPr>
            <a:noAutofit/>
          </a:bodyPr>
          <a:lstStyle/>
          <a:p>
            <a:pPr>
              <a:buFont typeface="Wingdings" panose="05000000000000000000" pitchFamily="2" charset="2"/>
              <a:buChar char="Ø"/>
            </a:pPr>
            <a:r>
              <a:rPr lang="en-US" sz="2000" b="1" dirty="0">
                <a:latin typeface="Arial" panose="020B0604020202020204" pitchFamily="34" charset="0"/>
                <a:cs typeface="Arial" panose="020B0604020202020204" pitchFamily="34" charset="0"/>
              </a:rPr>
              <a:t>Introduction: </a:t>
            </a:r>
            <a:r>
              <a:rPr lang="en-US" sz="2000" dirty="0"/>
              <a:t>Employee burnout denotes a critical state of physical, emotional, and mental exhaustion triggered by excessive and prolonged stress. It gravely compromises an individual's well-being, resulting in reduced productivity and job performance. In today’s fast-paced, ever-connected environment, recognizing and combating the signs of burnout is essential to maintain employee health and efficiency.</a:t>
            </a:r>
          </a:p>
          <a:p>
            <a:pPr>
              <a:buFont typeface="Wingdings" panose="05000000000000000000" pitchFamily="2" charset="2"/>
              <a:buChar char="Ø"/>
            </a:pPr>
            <a:r>
              <a:rPr lang="en-US" sz="2000" dirty="0"/>
              <a:t>This project utilizes regression techniques to predict employee burnout. By analyzing a dataset featuring factors such as workload, mental fatigue, job demands, and work-life balance, we aim to develop a predictive model that identifies individuals at risk of burnout. Through proactive intervention, organizations can prevent burnout and foster a healthier, more productive workforce. combine formation and rewrite for ppt presentation as a project overview</a:t>
            </a:r>
          </a:p>
          <a:p>
            <a:pPr>
              <a:buFont typeface="Wingdings" panose="05000000000000000000" pitchFamily="2" charset="2"/>
              <a:buChar char="Ø"/>
            </a:pPr>
            <a:r>
              <a:rPr lang="en-US" sz="2000" b="1" dirty="0">
                <a:latin typeface="Arial" panose="020B0604020202020204" pitchFamily="34" charset="0"/>
                <a:cs typeface="Arial" panose="020B0604020202020204" pitchFamily="34" charset="0"/>
              </a:rPr>
              <a:t>Key Symptoms of Burnout:</a:t>
            </a:r>
          </a:p>
        </p:txBody>
      </p:sp>
      <p:sp>
        <p:nvSpPr>
          <p:cNvPr id="7" name="TextBox 6">
            <a:extLst>
              <a:ext uri="{FF2B5EF4-FFF2-40B4-BE49-F238E27FC236}">
                <a16:creationId xmlns:a16="http://schemas.microsoft.com/office/drawing/2014/main" id="{6C1DA720-8EBD-8D6E-88D9-333AA1015EEE}"/>
              </a:ext>
            </a:extLst>
          </p:cNvPr>
          <p:cNvSpPr txBox="1"/>
          <p:nvPr/>
        </p:nvSpPr>
        <p:spPr>
          <a:xfrm>
            <a:off x="651040" y="5418628"/>
            <a:ext cx="11029615" cy="984885"/>
          </a:xfrm>
          <a:prstGeom prst="rect">
            <a:avLst/>
          </a:prstGeom>
          <a:noFill/>
        </p:spPr>
        <p:txBody>
          <a:bodyPr wrap="square">
            <a:spAutoFit/>
          </a:bodyPr>
          <a:lstStyle/>
          <a:p>
            <a:pPr lvl="1">
              <a:buClr>
                <a:schemeClr val="accent1"/>
              </a:buClr>
              <a:buFont typeface="Wingdings" panose="05000000000000000000" pitchFamily="2" charset="2"/>
              <a:buChar char="v"/>
            </a:pPr>
            <a:r>
              <a:rPr lang="en-US" sz="2000" b="1" dirty="0">
                <a:latin typeface="Arial" panose="020B0604020202020204" pitchFamily="34" charset="0"/>
                <a:cs typeface="Arial" panose="020B0604020202020204" pitchFamily="34" charset="0"/>
              </a:rPr>
              <a:t> Emotional Exhaustion:</a:t>
            </a:r>
          </a:p>
          <a:p>
            <a:pPr marL="1070100" lvl="2" indent="-342900">
              <a:buClr>
                <a:schemeClr val="accent1"/>
              </a:buClr>
              <a:buFont typeface="Wingdings" panose="05000000000000000000" pitchFamily="2" charset="2"/>
              <a:buChar char="ü"/>
            </a:pPr>
            <a:r>
              <a:rPr lang="en-US" sz="1900" dirty="0"/>
              <a:t>Feeling drained and depleted of emotional resources.</a:t>
            </a:r>
          </a:p>
          <a:p>
            <a:pPr marL="1070100" lvl="2" indent="-342900">
              <a:buClr>
                <a:schemeClr val="accent1"/>
              </a:buClr>
              <a:buFont typeface="Wingdings" panose="05000000000000000000" pitchFamily="2" charset="2"/>
              <a:buChar char="ü"/>
            </a:pPr>
            <a:r>
              <a:rPr lang="en-US" sz="1900" dirty="0"/>
              <a:t>Overwhelming fatigue that doesn't improve with rest.</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B52A615-65E8-5459-4EFC-8957E4CDE48E}"/>
              </a:ext>
            </a:extLst>
          </p:cNvPr>
          <p:cNvSpPr>
            <a:spLocks noChangeArrowheads="1"/>
          </p:cNvSpPr>
          <p:nvPr/>
        </p:nvSpPr>
        <p:spPr bwMode="auto">
          <a:xfrm>
            <a:off x="584200" y="782757"/>
            <a:ext cx="2944724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1" indent="-342900">
              <a:buClr>
                <a:schemeClr val="accent1"/>
              </a:buClr>
              <a:buFont typeface="Wingdings" panose="05000000000000000000" pitchFamily="2" charset="2"/>
              <a:buChar char="v"/>
            </a:pPr>
            <a:r>
              <a:rPr lang="en-US" sz="2000" b="1" dirty="0">
                <a:latin typeface="Arial" panose="020B0604020202020204" pitchFamily="34" charset="0"/>
                <a:cs typeface="Arial" panose="020B0604020202020204" pitchFamily="34" charset="0"/>
              </a:rPr>
              <a:t>Depersonalization:</a:t>
            </a:r>
          </a:p>
          <a:p>
            <a:pPr marL="1257300" lvl="2" indent="-342900">
              <a:buClr>
                <a:schemeClr val="accent1"/>
              </a:buClr>
              <a:buFont typeface="Wingdings" panose="05000000000000000000" pitchFamily="2" charset="2"/>
              <a:buChar char="ü"/>
            </a:pPr>
            <a:r>
              <a:rPr lang="en-US" sz="1900" dirty="0"/>
              <a:t>Developing a cynical attitude towards one’s job and colleagues.</a:t>
            </a:r>
          </a:p>
          <a:p>
            <a:pPr marL="1257300" lvl="2" indent="-342900">
              <a:buClr>
                <a:schemeClr val="accent1"/>
              </a:buClr>
              <a:buFont typeface="Wingdings" panose="05000000000000000000" pitchFamily="2" charset="2"/>
              <a:buChar char="ü"/>
            </a:pPr>
            <a:r>
              <a:rPr lang="en-US" sz="1900" dirty="0"/>
              <a:t>Experiencing detachment and a sense of disconnection from work and coworkers.</a:t>
            </a:r>
          </a:p>
          <a:p>
            <a:pPr marL="800100" lvl="1" indent="-342900" eaLnBrk="0" fontAlgn="base" hangingPunct="0">
              <a:spcBef>
                <a:spcPct val="0"/>
              </a:spcBef>
              <a:spcAft>
                <a:spcPct val="0"/>
              </a:spcAft>
              <a:buClr>
                <a:schemeClr val="accent1"/>
              </a:buClr>
              <a:buFont typeface="Wingdings" panose="05000000000000000000" pitchFamily="2" charset="2"/>
              <a:buChar char="v"/>
            </a:pPr>
            <a:r>
              <a:rPr kumimoji="0" lang="en-US" altLang="en-US" sz="2000" b="1" i="0" u="none" strike="noStrike" cap="none" normalizeH="0" baseline="0" dirty="0">
                <a:ln>
                  <a:noFill/>
                </a:ln>
                <a:solidFill>
                  <a:schemeClr val="tx1"/>
                </a:solidFill>
                <a:effectLst/>
                <a:latin typeface="Arial" panose="020B0604020202020204" pitchFamily="34" charset="0"/>
              </a:rPr>
              <a:t>Reduced Personal Accomplishment:</a:t>
            </a:r>
            <a:endParaRPr lang="en-US" altLang="en-US" sz="2000" dirty="0">
              <a:latin typeface="Arial" panose="020B0604020202020204" pitchFamily="34" charset="0"/>
            </a:endParaRPr>
          </a:p>
          <a:p>
            <a:pPr marL="1257300" lvl="2" indent="-342900" eaLnBrk="0" fontAlgn="base" hangingPunct="0">
              <a:spcBef>
                <a:spcPct val="0"/>
              </a:spcBef>
              <a:spcAft>
                <a:spcPct val="0"/>
              </a:spcAft>
              <a:buClr>
                <a:schemeClr val="accent1"/>
              </a:buClr>
              <a:buFont typeface="Wingdings" panose="05000000000000000000" pitchFamily="2" charset="2"/>
              <a:buChar char="ü"/>
            </a:pPr>
            <a:r>
              <a:rPr kumimoji="0" lang="en-US" altLang="en-US" sz="1900" b="0" i="0" u="none" strike="noStrike" cap="none" normalizeH="0" baseline="0" dirty="0">
                <a:ln>
                  <a:noFill/>
                </a:ln>
                <a:solidFill>
                  <a:schemeClr val="tx1"/>
                </a:solidFill>
                <a:effectLst/>
                <a:latin typeface="Arial" panose="020B0604020202020204" pitchFamily="34" charset="0"/>
              </a:rPr>
              <a:t>Feeling ineffective and lacking a sense of achievement.</a:t>
            </a:r>
          </a:p>
          <a:p>
            <a:pPr marL="1257300" lvl="2" indent="-342900" eaLnBrk="0" fontAlgn="base" hangingPunct="0">
              <a:spcBef>
                <a:spcPct val="0"/>
              </a:spcBef>
              <a:spcAft>
                <a:spcPct val="0"/>
              </a:spcAft>
              <a:buClr>
                <a:schemeClr val="accent1"/>
              </a:buClr>
              <a:buFont typeface="Wingdings" panose="05000000000000000000" pitchFamily="2" charset="2"/>
              <a:buChar char="ü"/>
            </a:pPr>
            <a:r>
              <a:rPr kumimoji="0" lang="en-US" altLang="en-US" sz="1900" b="0" i="0" u="none" strike="noStrike" cap="none" normalizeH="0" baseline="0" dirty="0">
                <a:ln>
                  <a:noFill/>
                </a:ln>
                <a:solidFill>
                  <a:schemeClr val="tx1"/>
                </a:solidFill>
                <a:effectLst/>
                <a:latin typeface="Arial" panose="020B0604020202020204" pitchFamily="34" charset="0"/>
              </a:rPr>
              <a:t>Decreased productivity and lower work performance.</a:t>
            </a:r>
          </a:p>
          <a:p>
            <a:pPr marL="742950" lvl="1" indent="-285750" eaLnBrk="0" fontAlgn="base" hangingPunct="0">
              <a:spcBef>
                <a:spcPct val="0"/>
              </a:spcBef>
              <a:spcAft>
                <a:spcPct val="0"/>
              </a:spcAft>
              <a:buClr>
                <a:schemeClr val="accent1"/>
              </a:buClr>
              <a:buFont typeface="Wingdings" panose="05000000000000000000" pitchFamily="2" charset="2"/>
              <a:buChar char="v"/>
            </a:pPr>
            <a:r>
              <a:rPr kumimoji="0" lang="en-US" altLang="en-US" sz="2000" b="1" i="0" u="none" strike="noStrike" cap="none" normalizeH="0" baseline="0" dirty="0">
                <a:ln>
                  <a:noFill/>
                </a:ln>
                <a:solidFill>
                  <a:schemeClr val="tx1"/>
                </a:solidFill>
                <a:effectLst/>
                <a:latin typeface="Arial" panose="020B0604020202020204" pitchFamily="34" charset="0"/>
              </a:rPr>
              <a:t>Physical Symptoms:	</a:t>
            </a:r>
            <a:endParaRPr lang="en-US" altLang="en-US" sz="2000" dirty="0">
              <a:latin typeface="Arial" panose="020B0604020202020204" pitchFamily="34" charset="0"/>
            </a:endParaRPr>
          </a:p>
          <a:p>
            <a:pPr marL="1200150" lvl="2" indent="-285750" eaLnBrk="0" fontAlgn="base" hangingPunct="0">
              <a:spcBef>
                <a:spcPct val="0"/>
              </a:spcBef>
              <a:spcAft>
                <a:spcPct val="0"/>
              </a:spcAft>
              <a:buClr>
                <a:schemeClr val="accent1"/>
              </a:buClr>
              <a:buFont typeface="Wingdings" panose="05000000000000000000" pitchFamily="2" charset="2"/>
              <a:buChar char="ü"/>
            </a:pPr>
            <a:r>
              <a:rPr kumimoji="0" lang="en-US" altLang="en-US" b="0" i="0" u="none" strike="noStrike" cap="none" normalizeH="0" baseline="0" dirty="0">
                <a:ln>
                  <a:noFill/>
                </a:ln>
                <a:solidFill>
                  <a:schemeClr val="tx1"/>
                </a:solidFill>
                <a:effectLst/>
                <a:latin typeface="Arial" panose="020B0604020202020204" pitchFamily="34" charset="0"/>
              </a:rPr>
              <a:t>Chronic fatigue, headaches, sleep disturbances, and gastrointestinal problems.</a:t>
            </a:r>
          </a:p>
          <a:p>
            <a:pPr marL="742950" lvl="1" indent="-285750" eaLnBrk="0" fontAlgn="base" hangingPunct="0">
              <a:spcBef>
                <a:spcPct val="0"/>
              </a:spcBef>
              <a:spcAft>
                <a:spcPct val="0"/>
              </a:spcAft>
              <a:buClr>
                <a:schemeClr val="accent1"/>
              </a:buClr>
              <a:buFont typeface="Wingdings" panose="05000000000000000000" pitchFamily="2" charset="2"/>
              <a:buChar char="v"/>
            </a:pPr>
            <a:r>
              <a:rPr kumimoji="0" lang="en-US" altLang="en-US" sz="2000" b="1" i="0" u="none" strike="noStrike" cap="none" normalizeH="0" baseline="0" dirty="0">
                <a:ln>
                  <a:noFill/>
                </a:ln>
                <a:solidFill>
                  <a:schemeClr val="tx1"/>
                </a:solidFill>
                <a:effectLst/>
                <a:latin typeface="Arial" panose="020B0604020202020204" pitchFamily="34" charset="0"/>
              </a:rPr>
              <a:t>Emotional Symptoms:</a:t>
            </a:r>
            <a:endParaRPr lang="en-US" altLang="en-US" sz="2000" dirty="0">
              <a:latin typeface="Arial" panose="020B0604020202020204" pitchFamily="34" charset="0"/>
            </a:endParaRPr>
          </a:p>
          <a:p>
            <a:pPr marL="1200150" lvl="2" indent="-285750" eaLnBrk="0" fontAlgn="base" hangingPunct="0">
              <a:spcBef>
                <a:spcPct val="0"/>
              </a:spcBef>
              <a:spcAft>
                <a:spcPct val="0"/>
              </a:spcAft>
              <a:buClr>
                <a:schemeClr val="accent1"/>
              </a:buClr>
              <a:buFont typeface="Wingdings" panose="05000000000000000000" pitchFamily="2" charset="2"/>
              <a:buChar char="ü"/>
            </a:pPr>
            <a:r>
              <a:rPr kumimoji="0" lang="en-US" altLang="en-US" b="0" i="0" u="none" strike="noStrike" cap="none" normalizeH="0" baseline="0" dirty="0">
                <a:ln>
                  <a:noFill/>
                </a:ln>
                <a:solidFill>
                  <a:schemeClr val="tx1"/>
                </a:solidFill>
                <a:effectLst/>
                <a:latin typeface="Arial" panose="020B0604020202020204" pitchFamily="34" charset="0"/>
              </a:rPr>
              <a:t>Feeling overwhelmed, irritable, anxious, and depressed.</a:t>
            </a:r>
          </a:p>
          <a:p>
            <a:pPr lvl="2" eaLnBrk="0" fontAlgn="base" hangingPunct="0">
              <a:spcBef>
                <a:spcPct val="0"/>
              </a:spcBef>
              <a:spcAft>
                <a:spcPct val="0"/>
              </a:spcAft>
              <a:buClr>
                <a:schemeClr val="accent1"/>
              </a:buClr>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A9D8B19-9FCD-95EC-D4C5-A481E6799B57}"/>
              </a:ext>
            </a:extLst>
          </p:cNvPr>
          <p:cNvSpPr txBox="1"/>
          <p:nvPr/>
        </p:nvSpPr>
        <p:spPr>
          <a:xfrm>
            <a:off x="584200" y="3999994"/>
            <a:ext cx="11125200" cy="2169825"/>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Significance: </a:t>
            </a:r>
            <a:r>
              <a:rPr lang="en-US" sz="1900" dirty="0">
                <a:latin typeface="Arial" panose="020B0604020202020204" pitchFamily="34" charset="0"/>
                <a:cs typeface="Arial" panose="020B0604020202020204" pitchFamily="34" charset="0"/>
              </a:rPr>
              <a:t>Burnout gravely compromises an individual's well-being, leading to reduced productivity and job performance. In today’s fast-paced, ever-connected environment, recognizing and combating burnout signs is crucial for maintaining employee health and efficiency.</a:t>
            </a:r>
          </a:p>
          <a:p>
            <a:endParaRPr lang="en-US" sz="19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Project Objective: </a:t>
            </a:r>
            <a:r>
              <a:rPr lang="en-US" sz="1900" dirty="0">
                <a:latin typeface="Arial" panose="020B0604020202020204" pitchFamily="34" charset="0"/>
                <a:cs typeface="Arial" panose="020B0604020202020204" pitchFamily="34" charset="0"/>
              </a:rPr>
              <a:t>This project aims to predict employee burnout using regression techniques. By analyzing a dataset featuring factors such as workload, mental fatigue, job demands, and work-life balance, we seek to develop a predictive model to identify individuals at risk of burnout.</a:t>
            </a:r>
          </a:p>
        </p:txBody>
      </p:sp>
    </p:spTree>
    <p:extLst>
      <p:ext uri="{BB962C8B-B14F-4D97-AF65-F5344CB8AC3E}">
        <p14:creationId xmlns:p14="http://schemas.microsoft.com/office/powerpoint/2010/main" val="2458531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42950"/>
            <a:ext cx="11029616" cy="582776"/>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71600"/>
            <a:ext cx="11029615" cy="5359400"/>
          </a:xfrm>
        </p:spPr>
        <p:txBody>
          <a:bodyPr>
            <a:normAutofit fontScale="70000" lnSpcReduction="20000"/>
          </a:bodyPr>
          <a:lstStyle/>
          <a:p>
            <a:pPr algn="just"/>
            <a:r>
              <a:rPr lang="en-US" sz="2900" dirty="0">
                <a:latin typeface="Arial" panose="020B0604020202020204" pitchFamily="34" charset="0"/>
                <a:cs typeface="Arial" panose="020B0604020202020204" pitchFamily="34" charset="0"/>
              </a:rPr>
              <a:t>The end users of an employee burnout prediction project typically include various stakeholders within an organization who are responsible for employee well-being, productivity, and overall organizational health. Here are some of the key end users:</a:t>
            </a:r>
          </a:p>
          <a:p>
            <a:pPr>
              <a:buFont typeface="Wingdings" panose="05000000000000000000" pitchFamily="2" charset="2"/>
              <a:buChar char="Ø"/>
            </a:pPr>
            <a:r>
              <a:rPr lang="en-US" sz="2900" b="1" dirty="0">
                <a:latin typeface="Arial" panose="020B0604020202020204" pitchFamily="34" charset="0"/>
                <a:cs typeface="Arial" panose="020B0604020202020204" pitchFamily="34" charset="0"/>
              </a:rPr>
              <a:t>Human Resources (HR) Department:</a:t>
            </a:r>
          </a:p>
          <a:p>
            <a:pPr marL="857250" lvl="1" indent="-400050" algn="just">
              <a:buFont typeface="+mj-lt"/>
              <a:buAutoNum type="romanLcPeriod"/>
            </a:pPr>
            <a:r>
              <a:rPr lang="en-US" sz="2700" dirty="0">
                <a:latin typeface="Arial" panose="020B0604020202020204" pitchFamily="34" charset="0"/>
                <a:cs typeface="Arial" panose="020B0604020202020204" pitchFamily="34" charset="0"/>
              </a:rPr>
              <a:t>HR Managers and Specialists: Use the prediction model to identify at-risk employees and develop intervention strategies.</a:t>
            </a:r>
          </a:p>
          <a:p>
            <a:pPr>
              <a:buFont typeface="Wingdings" panose="05000000000000000000" pitchFamily="2" charset="2"/>
              <a:buChar char="Ø"/>
            </a:pPr>
            <a:r>
              <a:rPr lang="en-US" sz="2900" b="1" dirty="0">
                <a:latin typeface="Arial" panose="020B0604020202020204" pitchFamily="34" charset="0"/>
                <a:cs typeface="Arial" panose="020B0604020202020204" pitchFamily="34" charset="0"/>
              </a:rPr>
              <a:t>Line Managers and Supervisors:</a:t>
            </a:r>
          </a:p>
          <a:p>
            <a:pPr marL="857250" lvl="1" indent="-400050" algn="just">
              <a:buFont typeface="+mj-lt"/>
              <a:buAutoNum type="romanLcPeriod"/>
            </a:pPr>
            <a:r>
              <a:rPr lang="en-US" sz="2700" dirty="0">
                <a:latin typeface="Arial" panose="020B0604020202020204" pitchFamily="34" charset="0"/>
                <a:cs typeface="Arial" panose="020B0604020202020204" pitchFamily="34" charset="0"/>
              </a:rPr>
              <a:t>Team Leaders: Monitor their team members' well-being and address burnout proactively.</a:t>
            </a:r>
          </a:p>
          <a:p>
            <a:pPr marL="857250" lvl="1" indent="-400050" algn="just">
              <a:buFont typeface="+mj-lt"/>
              <a:buAutoNum type="romanLcPeriod"/>
            </a:pPr>
            <a:r>
              <a:rPr lang="en-US" sz="2700" dirty="0">
                <a:latin typeface="Arial" panose="020B0604020202020204" pitchFamily="34" charset="0"/>
                <a:cs typeface="Arial" panose="020B0604020202020204" pitchFamily="34" charset="0"/>
              </a:rPr>
              <a:t>Department Heads: Implement department-wide changes to reduce burnout risks.</a:t>
            </a:r>
          </a:p>
          <a:p>
            <a:pPr>
              <a:buFont typeface="Wingdings" panose="05000000000000000000" pitchFamily="2" charset="2"/>
              <a:buChar char="Ø"/>
            </a:pPr>
            <a:r>
              <a:rPr lang="en-US" sz="2900" b="1" dirty="0">
                <a:latin typeface="Arial" panose="020B0604020202020204" pitchFamily="34" charset="0"/>
                <a:cs typeface="Arial" panose="020B0604020202020204" pitchFamily="34" charset="0"/>
              </a:rPr>
              <a:t>Employee Assistance Programs (EAP):</a:t>
            </a:r>
          </a:p>
          <a:p>
            <a:pPr marL="857250" lvl="1" indent="-400050" algn="just">
              <a:buFont typeface="+mj-lt"/>
              <a:buAutoNum type="romanLcPeriod"/>
            </a:pPr>
            <a:r>
              <a:rPr lang="en-US" sz="2500" dirty="0">
                <a:latin typeface="Arial" panose="020B0604020202020204" pitchFamily="34" charset="0"/>
                <a:cs typeface="Arial" panose="020B0604020202020204" pitchFamily="34" charset="0"/>
              </a:rPr>
              <a:t>EAP Coordinators: Tailor support services and counseling based on the burnout risk data.</a:t>
            </a:r>
          </a:p>
          <a:p>
            <a:pPr>
              <a:buFont typeface="Wingdings" panose="05000000000000000000" pitchFamily="2" charset="2"/>
              <a:buChar char="Ø"/>
            </a:pPr>
            <a:r>
              <a:rPr lang="en-US" sz="2900" b="1" dirty="0">
                <a:latin typeface="Arial" panose="020B0604020202020204" pitchFamily="34" charset="0"/>
                <a:cs typeface="Arial" panose="020B0604020202020204" pitchFamily="34" charset="0"/>
              </a:rPr>
              <a:t>Data Analysts and IT Departments</a:t>
            </a:r>
            <a:r>
              <a:rPr lang="en-US" sz="2900" dirty="0">
                <a:latin typeface="Arial" panose="020B0604020202020204" pitchFamily="34" charset="0"/>
                <a:cs typeface="Arial" panose="020B0604020202020204" pitchFamily="34" charset="0"/>
              </a:rPr>
              <a:t>:</a:t>
            </a:r>
          </a:p>
          <a:p>
            <a:pPr marL="857250" lvl="1" indent="-400050">
              <a:buFont typeface="+mj-lt"/>
              <a:buAutoNum type="romanLcPeriod"/>
            </a:pPr>
            <a:r>
              <a:rPr lang="en-US" sz="2700" b="1" dirty="0">
                <a:latin typeface="Arial" panose="020B0604020202020204" pitchFamily="34" charset="0"/>
                <a:cs typeface="Arial" panose="020B0604020202020204" pitchFamily="34" charset="0"/>
              </a:rPr>
              <a:t>Data Scientists and Analysts</a:t>
            </a:r>
            <a:r>
              <a:rPr lang="en-US" sz="2700" dirty="0">
                <a:latin typeface="Arial" panose="020B0604020202020204" pitchFamily="34" charset="0"/>
                <a:cs typeface="Arial" panose="020B0604020202020204" pitchFamily="34" charset="0"/>
              </a:rPr>
              <a:t>: Develop, refine, and maintain the burnout prediction model.</a:t>
            </a:r>
          </a:p>
          <a:p>
            <a:pPr marL="857250" lvl="1" indent="-400050">
              <a:buFont typeface="+mj-lt"/>
              <a:buAutoNum type="romanLcPeriod"/>
            </a:pPr>
            <a:r>
              <a:rPr lang="en-US" sz="2700" b="1" dirty="0">
                <a:latin typeface="Arial" panose="020B0604020202020204" pitchFamily="34" charset="0"/>
                <a:cs typeface="Arial" panose="020B0604020202020204" pitchFamily="34" charset="0"/>
              </a:rPr>
              <a:t>IT Support</a:t>
            </a:r>
            <a:r>
              <a:rPr lang="en-US" sz="2700" dirty="0">
                <a:latin typeface="Arial" panose="020B0604020202020204" pitchFamily="34" charset="0"/>
                <a:cs typeface="Arial" panose="020B0604020202020204" pitchFamily="34" charset="0"/>
              </a:rPr>
              <a:t>: Ensure the technical infrastructure supports the data collection and analysis process.</a:t>
            </a:r>
          </a:p>
          <a:p>
            <a:pPr>
              <a:buFont typeface="+mj-lt"/>
              <a:buAutoNum type="arabicPeriod"/>
            </a:pPr>
            <a:endParaRPr lang="en-US" dirty="0">
              <a:latin typeface="Bodoni MT" panose="02070603080606020203" pitchFamily="18" charset="0"/>
            </a:endParaRP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80BBDD-3509-3835-198A-D978B96D14BF}"/>
              </a:ext>
            </a:extLst>
          </p:cNvPr>
          <p:cNvSpPr txBox="1"/>
          <p:nvPr/>
        </p:nvSpPr>
        <p:spPr>
          <a:xfrm>
            <a:off x="584200" y="760274"/>
            <a:ext cx="11023600" cy="1908215"/>
          </a:xfrm>
          <a:prstGeom prst="rect">
            <a:avLst/>
          </a:prstGeom>
          <a:noFill/>
        </p:spPr>
        <p:txBody>
          <a:bodyPr wrap="square">
            <a:spAutoFit/>
          </a:bodyPr>
          <a:lstStyle/>
          <a:p>
            <a:pPr marL="342900" indent="-342900">
              <a:buClr>
                <a:schemeClr val="accent1"/>
              </a:buClr>
              <a:buFont typeface="Wingdings" panose="05000000000000000000" pitchFamily="2" charset="2"/>
              <a:buChar char="Ø"/>
            </a:pPr>
            <a:r>
              <a:rPr lang="en-US" sz="2000" b="1" dirty="0">
                <a:latin typeface="Arial" panose="020B0604020202020204" pitchFamily="34" charset="0"/>
                <a:cs typeface="Arial" panose="020B0604020202020204" pitchFamily="34" charset="0"/>
              </a:rPr>
              <a:t>Employees:</a:t>
            </a:r>
          </a:p>
          <a:p>
            <a:pPr marL="971550" lvl="1" indent="-514350" algn="just">
              <a:buClr>
                <a:schemeClr val="accent1"/>
              </a:buClr>
              <a:buFont typeface="+mj-lt"/>
              <a:buAutoNum type="romanLcPeriod"/>
            </a:pPr>
            <a:r>
              <a:rPr lang="en-US" sz="1900" b="1" dirty="0">
                <a:latin typeface="Arial" panose="020B0604020202020204" pitchFamily="34" charset="0"/>
                <a:cs typeface="Arial" panose="020B0604020202020204" pitchFamily="34" charset="0"/>
              </a:rPr>
              <a:t>Self-awareness</a:t>
            </a:r>
            <a:r>
              <a:rPr lang="en-US" sz="1900" dirty="0">
                <a:latin typeface="Arial" panose="020B0604020202020204" pitchFamily="34" charset="0"/>
                <a:cs typeface="Arial" panose="020B0604020202020204" pitchFamily="34" charset="0"/>
              </a:rPr>
              <a:t>: Employees may have access to personal burnout risk assessments and resources to manage stress and seek support.</a:t>
            </a:r>
          </a:p>
          <a:p>
            <a:pPr marL="342900" indent="-342900">
              <a:buClr>
                <a:schemeClr val="accent1"/>
              </a:buClr>
              <a:buFont typeface="Wingdings" panose="05000000000000000000" pitchFamily="2" charset="2"/>
              <a:buChar char="Ø"/>
            </a:pPr>
            <a:r>
              <a:rPr lang="en-US" sz="2000" b="1" dirty="0">
                <a:latin typeface="Arial" panose="020B0604020202020204" pitchFamily="34" charset="0"/>
                <a:cs typeface="Arial" panose="020B0604020202020204" pitchFamily="34" charset="0"/>
              </a:rPr>
              <a:t>Organizational Development (OD) Professionals</a:t>
            </a:r>
            <a:r>
              <a:rPr lang="en-US" sz="2000" dirty="0">
                <a:latin typeface="Arial" panose="020B0604020202020204" pitchFamily="34" charset="0"/>
                <a:cs typeface="Arial" panose="020B0604020202020204" pitchFamily="34" charset="0"/>
              </a:rPr>
              <a:t>:</a:t>
            </a:r>
          </a:p>
          <a:p>
            <a:pPr marL="971550" lvl="1" indent="-514350" algn="just">
              <a:buClr>
                <a:schemeClr val="accent1"/>
              </a:buClr>
              <a:buFont typeface="+mj-lt"/>
              <a:buAutoNum type="romanLcPeriod"/>
            </a:pPr>
            <a:r>
              <a:rPr lang="en-US" sz="1900" b="1" dirty="0">
                <a:latin typeface="Arial" panose="020B0604020202020204" pitchFamily="34" charset="0"/>
                <a:cs typeface="Arial" panose="020B0604020202020204" pitchFamily="34" charset="0"/>
              </a:rPr>
              <a:t>OD Consultants</a:t>
            </a:r>
            <a:r>
              <a:rPr lang="en-US" sz="1900" dirty="0">
                <a:latin typeface="Arial" panose="020B0604020202020204" pitchFamily="34" charset="0"/>
                <a:cs typeface="Arial" panose="020B0604020202020204" pitchFamily="34" charset="0"/>
              </a:rPr>
              <a:t>: Use insights from the model to recommend organizational changes and improve workplace culture.</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980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0" y="577850"/>
            <a:ext cx="11029616" cy="482382"/>
          </a:xfrm>
        </p:spPr>
        <p:txBody>
          <a:bodyPr anchor="ctr">
            <a:normAutofit fontScale="90000"/>
          </a:bodyPr>
          <a:lstStyle/>
          <a:p>
            <a:br>
              <a:rPr lang="en-US" sz="2800" dirty="0"/>
            </a:br>
            <a:r>
              <a:rPr lang="en-US" sz="2800" dirty="0"/>
              <a:t>YOUR SOLUTION AND ITS VALUE PROPOSITION</a:t>
            </a:r>
            <a:endParaRPr lang="en-US" dirty="0"/>
          </a:p>
        </p:txBody>
      </p:sp>
      <p:sp>
        <p:nvSpPr>
          <p:cNvPr id="10" name="TextBox 9">
            <a:extLst>
              <a:ext uri="{FF2B5EF4-FFF2-40B4-BE49-F238E27FC236}">
                <a16:creationId xmlns:a16="http://schemas.microsoft.com/office/drawing/2014/main" id="{F8669804-A274-E788-B7B5-1E4C0138EBB7}"/>
              </a:ext>
            </a:extLst>
          </p:cNvPr>
          <p:cNvSpPr txBox="1"/>
          <p:nvPr/>
        </p:nvSpPr>
        <p:spPr>
          <a:xfrm>
            <a:off x="581192" y="1453287"/>
            <a:ext cx="11029616" cy="1323439"/>
          </a:xfrm>
          <a:prstGeom prst="rect">
            <a:avLst/>
          </a:prstGeom>
          <a:noFill/>
        </p:spPr>
        <p:txBody>
          <a:bodyPr wrap="square">
            <a:spAutoFit/>
          </a:bodyPr>
          <a:lstStyle/>
          <a:p>
            <a:pPr marL="0" indent="0" algn="just">
              <a:buNone/>
            </a:pPr>
            <a:r>
              <a:rPr lang="en-US" sz="2000" i="0" dirty="0">
                <a:solidFill>
                  <a:schemeClr val="tx1"/>
                </a:solidFill>
                <a:effectLst/>
                <a:latin typeface="Arial" panose="020B0604020202020204" pitchFamily="34" charset="0"/>
                <a:cs typeface="Arial" panose="020B0604020202020204" pitchFamily="34" charset="0"/>
              </a:rPr>
              <a:t>Our solution combines data analysis, predictive modeling, and targeted interventions to address employee burnout and promote a healthier work environment. By identifying burnout causes and risk factors, we can implement proactive strategies that enhance employee well-being and engagement. </a:t>
            </a:r>
          </a:p>
        </p:txBody>
      </p:sp>
      <p:sp>
        <p:nvSpPr>
          <p:cNvPr id="12" name="TextBox 11">
            <a:extLst>
              <a:ext uri="{FF2B5EF4-FFF2-40B4-BE49-F238E27FC236}">
                <a16:creationId xmlns:a16="http://schemas.microsoft.com/office/drawing/2014/main" id="{4DCF37C7-5677-2E61-66E8-8171BFF25DC9}"/>
              </a:ext>
            </a:extLst>
          </p:cNvPr>
          <p:cNvSpPr txBox="1"/>
          <p:nvPr/>
        </p:nvSpPr>
        <p:spPr>
          <a:xfrm>
            <a:off x="581190" y="3018026"/>
            <a:ext cx="11029616" cy="3170099"/>
          </a:xfrm>
          <a:prstGeom prst="rect">
            <a:avLst/>
          </a:prstGeom>
          <a:noFill/>
        </p:spPr>
        <p:txBody>
          <a:bodyPr wrap="square">
            <a:spAutoFit/>
          </a:bodyPr>
          <a:lstStyle/>
          <a:p>
            <a:pPr>
              <a:buFont typeface="Arial" panose="020B0604020202020204" pitchFamily="34" charset="0"/>
              <a:buChar char="•"/>
            </a:pPr>
            <a:r>
              <a:rPr lang="en-IN" sz="2000" dirty="0">
                <a:latin typeface="Arial" panose="020B0604020202020204" pitchFamily="34" charset="0"/>
                <a:cs typeface="Arial" panose="020B0604020202020204" pitchFamily="34" charset="0"/>
              </a:rPr>
              <a:t>Data Collection</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Data Analysis</a:t>
            </a: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Reporting and Recommendations</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Implementation Support:</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Enhanced Employee Well-being</a:t>
            </a: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Increased Organizational Productivity:</a:t>
            </a: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Lower Turnover Rates</a:t>
            </a: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Cost Savings</a:t>
            </a: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Positive Organizational Culture:</a:t>
            </a: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Data-Driven Decision Making</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7B8974-0CDC-E9FB-62D2-D2EBBE775D95}"/>
              </a:ext>
            </a:extLst>
          </p:cNvPr>
          <p:cNvSpPr txBox="1"/>
          <p:nvPr/>
        </p:nvSpPr>
        <p:spPr>
          <a:xfrm>
            <a:off x="495300" y="1424285"/>
            <a:ext cx="11061700" cy="707886"/>
          </a:xfrm>
          <a:prstGeom prst="rect">
            <a:avLst/>
          </a:prstGeom>
          <a:noFill/>
        </p:spPr>
        <p:txBody>
          <a:bodyPr wrap="square">
            <a:spAutoFit/>
          </a:bodyPr>
          <a:lstStyle/>
          <a:p>
            <a:pPr marL="0" indent="0" algn="just">
              <a:buNone/>
            </a:pPr>
            <a:r>
              <a:rPr lang="en-US" sz="2000" i="0" dirty="0">
                <a:solidFill>
                  <a:schemeClr val="tx1"/>
                </a:solidFill>
                <a:effectLst/>
                <a:latin typeface="Arial" panose="020B0604020202020204" pitchFamily="34" charset="0"/>
                <a:cs typeface="Arial" panose="020B0604020202020204" pitchFamily="34" charset="0"/>
              </a:rPr>
              <a:t>The value proposition of our solution lies in reducing burnout-related costs, improving employee satisfaction and retention, and driving overall organizational success.</a:t>
            </a:r>
            <a:endParaRPr lang="en-US" sz="2000"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7380664-9E3C-3217-A3BD-7B2B7BD87F21}"/>
              </a:ext>
            </a:extLst>
          </p:cNvPr>
          <p:cNvSpPr txBox="1"/>
          <p:nvPr/>
        </p:nvSpPr>
        <p:spPr>
          <a:xfrm>
            <a:off x="495300" y="2253387"/>
            <a:ext cx="6096000" cy="2805320"/>
          </a:xfrm>
          <a:prstGeom prst="rect">
            <a:avLst/>
          </a:prstGeom>
          <a:noFill/>
        </p:spPr>
        <p:txBody>
          <a:bodyPr wrap="square">
            <a:spAutoFit/>
          </a:bodyPr>
          <a:lstStyle/>
          <a:p>
            <a:pPr marL="342900" indent="-342900">
              <a:lnSpc>
                <a:spcPct val="150000"/>
              </a:lnSpc>
              <a:buClr>
                <a:schemeClr val="accent1"/>
              </a:buClr>
              <a:buFont typeface="Wingdings" panose="05000000000000000000" pitchFamily="2" charset="2"/>
              <a:buChar char="q"/>
            </a:pPr>
            <a:r>
              <a:rPr lang="en-US" sz="2000" dirty="0">
                <a:latin typeface="Arial" panose="020B0604020202020204" pitchFamily="34" charset="0"/>
                <a:cs typeface="Arial" panose="020B0604020202020204" pitchFamily="34" charset="0"/>
              </a:rPr>
              <a:t>PROACTIVE RISK MANAGEMENT</a:t>
            </a:r>
          </a:p>
          <a:p>
            <a:pPr marL="342900" indent="-342900">
              <a:lnSpc>
                <a:spcPct val="150000"/>
              </a:lnSpc>
              <a:buClr>
                <a:schemeClr val="accent1"/>
              </a:buClr>
              <a:buFont typeface="Wingdings" panose="05000000000000000000" pitchFamily="2" charset="2"/>
              <a:buChar char="q"/>
            </a:pPr>
            <a:r>
              <a:rPr lang="en-US" sz="2000" dirty="0">
                <a:latin typeface="Arial" panose="020B0604020202020204" pitchFamily="34" charset="0"/>
                <a:cs typeface="Arial" panose="020B0604020202020204" pitchFamily="34" charset="0"/>
              </a:rPr>
              <a:t>IMPROVED PRODUCTIVITY</a:t>
            </a:r>
          </a:p>
          <a:p>
            <a:pPr marL="342900" indent="-342900">
              <a:lnSpc>
                <a:spcPct val="150000"/>
              </a:lnSpc>
              <a:buClr>
                <a:schemeClr val="accent1"/>
              </a:buClr>
              <a:buFont typeface="Wingdings" panose="05000000000000000000" pitchFamily="2" charset="2"/>
              <a:buChar char="q"/>
            </a:pPr>
            <a:r>
              <a:rPr lang="en-US" sz="2000" dirty="0">
                <a:latin typeface="Arial" panose="020B0604020202020204" pitchFamily="34" charset="0"/>
                <a:cs typeface="Arial" panose="020B0604020202020204" pitchFamily="34" charset="0"/>
              </a:rPr>
              <a:t>ENHANCED EMPLOYEE WELL-BEGIN</a:t>
            </a:r>
          </a:p>
          <a:p>
            <a:pPr marL="342900" indent="-342900">
              <a:lnSpc>
                <a:spcPct val="150000"/>
              </a:lnSpc>
              <a:buClr>
                <a:schemeClr val="accent1"/>
              </a:buClr>
              <a:buFont typeface="Wingdings" panose="05000000000000000000" pitchFamily="2" charset="2"/>
              <a:buChar char="q"/>
            </a:pPr>
            <a:r>
              <a:rPr lang="en-US" sz="2000" dirty="0">
                <a:latin typeface="Arial" panose="020B0604020202020204" pitchFamily="34" charset="0"/>
                <a:cs typeface="Arial" panose="020B0604020202020204" pitchFamily="34" charset="0"/>
              </a:rPr>
              <a:t>RETENTION AND RECRUITMENT</a:t>
            </a:r>
          </a:p>
          <a:p>
            <a:pPr marL="342900" indent="-342900">
              <a:lnSpc>
                <a:spcPct val="150000"/>
              </a:lnSpc>
              <a:buClr>
                <a:schemeClr val="accent1"/>
              </a:buClr>
              <a:buFont typeface="Wingdings" panose="05000000000000000000" pitchFamily="2" charset="2"/>
              <a:buChar char="q"/>
            </a:pPr>
            <a:r>
              <a:rPr lang="en-US" sz="2000" dirty="0">
                <a:latin typeface="Arial" panose="020B0604020202020204" pitchFamily="34" charset="0"/>
                <a:cs typeface="Arial" panose="020B0604020202020204" pitchFamily="34" charset="0"/>
              </a:rPr>
              <a:t>DATA-DRIVEN DECISIONS</a:t>
            </a:r>
          </a:p>
          <a:p>
            <a:pPr marL="342900" indent="-342900">
              <a:lnSpc>
                <a:spcPct val="150000"/>
              </a:lnSpc>
              <a:buClr>
                <a:schemeClr val="accent1"/>
              </a:buClr>
              <a:buFont typeface="Wingdings" panose="05000000000000000000" pitchFamily="2" charset="2"/>
              <a:buChar char="q"/>
            </a:pPr>
            <a:r>
              <a:rPr lang="en-US" sz="2000" dirty="0">
                <a:latin typeface="Arial" panose="020B0604020202020204" pitchFamily="34" charset="0"/>
                <a:cs typeface="Arial" panose="020B0604020202020204" pitchFamily="34" charset="0"/>
              </a:rPr>
              <a:t>COMPLIANCE AND ETHICS</a:t>
            </a:r>
          </a:p>
        </p:txBody>
      </p:sp>
      <p:sp>
        <p:nvSpPr>
          <p:cNvPr id="7" name="TextBox 6">
            <a:extLst>
              <a:ext uri="{FF2B5EF4-FFF2-40B4-BE49-F238E27FC236}">
                <a16:creationId xmlns:a16="http://schemas.microsoft.com/office/drawing/2014/main" id="{12FC142E-03FE-546A-3263-AAC13828B6DE}"/>
              </a:ext>
            </a:extLst>
          </p:cNvPr>
          <p:cNvSpPr txBox="1"/>
          <p:nvPr/>
        </p:nvSpPr>
        <p:spPr>
          <a:xfrm>
            <a:off x="495300" y="809679"/>
            <a:ext cx="6096000" cy="400110"/>
          </a:xfrm>
          <a:prstGeom prst="rect">
            <a:avLst/>
          </a:prstGeom>
          <a:noFill/>
        </p:spPr>
        <p:txBody>
          <a:bodyPr wrap="square">
            <a:spAutoFit/>
          </a:bodyPr>
          <a:lstStyle/>
          <a:p>
            <a:pPr marL="0" indent="0">
              <a:buNone/>
            </a:pPr>
            <a:r>
              <a:rPr lang="en-US" sz="2000" b="1" dirty="0">
                <a:latin typeface="Arial" panose="020B0604020202020204" pitchFamily="34" charset="0"/>
                <a:cs typeface="Arial" panose="020B0604020202020204" pitchFamily="34" charset="0"/>
              </a:rPr>
              <a:t>VALUE PROPOSITION:</a:t>
            </a:r>
          </a:p>
        </p:txBody>
      </p:sp>
    </p:spTree>
    <p:extLst>
      <p:ext uri="{BB962C8B-B14F-4D97-AF65-F5344CB8AC3E}">
        <p14:creationId xmlns:p14="http://schemas.microsoft.com/office/powerpoint/2010/main" val="6172478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schemas.microsoft.com/office/2006/documentManagement/types"/>
    <ds:schemaRef ds:uri="http://purl.org/dc/terms/"/>
    <ds:schemaRef ds:uri="http://schemas.microsoft.com/office/2006/metadata/properties"/>
    <ds:schemaRef ds:uri="http://www.w3.org/XML/1998/namespace"/>
    <ds:schemaRef ds:uri="http://purl.org/dc/elements/1.1/"/>
    <ds:schemaRef ds:uri="http://purl.org/dc/dcmitype/"/>
    <ds:schemaRef ds:uri="http://schemas.openxmlformats.org/package/2006/metadata/core-properties"/>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TotalTime>
  <Words>1575</Words>
  <Application>Microsoft Office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Black</vt:lpstr>
      <vt:lpstr>Bodoni MT</vt:lpstr>
      <vt:lpstr>Calibri</vt:lpstr>
      <vt:lpstr>Courier New</vt:lpstr>
      <vt:lpstr>Franklin Gothic Book</vt:lpstr>
      <vt:lpstr>Franklin Gothic Demi</vt:lpstr>
      <vt:lpstr>Roboto</vt:lpstr>
      <vt:lpstr>Wingdings</vt:lpstr>
      <vt:lpstr>Wingdings 2</vt:lpstr>
      <vt:lpstr>DividendVTI</vt:lpstr>
      <vt:lpstr>Student Details</vt:lpstr>
      <vt:lpstr>PROJECT TITLE/Problem Statement </vt:lpstr>
      <vt:lpstr>AGENDA</vt:lpstr>
      <vt:lpstr>PROJECT  OVERVIEW</vt:lpstr>
      <vt:lpstr>PowerPoint Presentation</vt:lpstr>
      <vt:lpstr>WHO ARE THE END USERS of this project?</vt:lpstr>
      <vt:lpstr>PowerPoint Presentation</vt:lpstr>
      <vt:lpstr> YOUR SOLUTION AND ITS VALUE PROPOSITION</vt:lpstr>
      <vt:lpstr>PowerPoint Presentation</vt:lpstr>
      <vt:lpstr>How did you customize the project and make it your own</vt:lpstr>
      <vt:lpstr>PowerPoint Presentation</vt:lpstr>
      <vt:lpstr>PowerPoint Presentation</vt:lpstr>
      <vt:lpstr>PowerPoint Presentation</vt:lpstr>
      <vt:lpstr>MODELLING</vt:lpstr>
      <vt:lpstr>PowerPoint Presentation</vt:lpstr>
      <vt:lpstr>PowerPoint Presentation</vt:lpstr>
      <vt:lpstr>PowerPoint Presentation</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Veerendra Somineni</cp:lastModifiedBy>
  <cp:revision>5</cp:revision>
  <dcterms:created xsi:type="dcterms:W3CDTF">2021-05-26T16:50:10Z</dcterms:created>
  <dcterms:modified xsi:type="dcterms:W3CDTF">2024-07-13T15:43:01Z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