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4"/>
  </p:notesMasterIdLst>
  <p:sldIdLst>
    <p:sldId id="256" r:id="rId2"/>
    <p:sldId id="257" r:id="rId3"/>
    <p:sldId id="258" r:id="rId4"/>
    <p:sldId id="267" r:id="rId5"/>
    <p:sldId id="259" r:id="rId6"/>
    <p:sldId id="260" r:id="rId7"/>
    <p:sldId id="268" r:id="rId8"/>
    <p:sldId id="261" r:id="rId9"/>
    <p:sldId id="262" r:id="rId10"/>
    <p:sldId id="263" r:id="rId11"/>
    <p:sldId id="264"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54EB0-7494-4C53-BFD5-3D47AA926A08}" type="datetimeFigureOut">
              <a:rPr lang="en-IN" smtClean="0"/>
              <a:t>11-12-2024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418B8-22D5-4A95-8DBB-EBD374AE8A73}" type="slidenum">
              <a:rPr lang="en-IN" smtClean="0"/>
              <a:t>‹#›</a:t>
            </a:fld>
            <a:endParaRPr lang="en-IN"/>
          </a:p>
        </p:txBody>
      </p:sp>
    </p:spTree>
    <p:extLst>
      <p:ext uri="{BB962C8B-B14F-4D97-AF65-F5344CB8AC3E}">
        <p14:creationId xmlns:p14="http://schemas.microsoft.com/office/powerpoint/2010/main" val="161597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2418B8-22D5-4A95-8DBB-EBD374AE8A73}" type="slidenum">
              <a:rPr lang="en-IN" smtClean="0"/>
              <a:t>1</a:t>
            </a:fld>
            <a:endParaRPr lang="en-IN"/>
          </a:p>
        </p:txBody>
      </p:sp>
    </p:spTree>
    <p:extLst>
      <p:ext uri="{BB962C8B-B14F-4D97-AF65-F5344CB8AC3E}">
        <p14:creationId xmlns:p14="http://schemas.microsoft.com/office/powerpoint/2010/main" val="186873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665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889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3617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80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9908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138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1879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239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479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810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496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3619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335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056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259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16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12/11/2024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5992750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1783387"/>
          </a:xfrm>
        </p:spPr>
        <p:txBody>
          <a:bodyPr/>
          <a:lstStyle/>
          <a:p>
            <a:pPr algn="ctr"/>
            <a:r>
              <a:rPr lang="en-IN" dirty="0"/>
              <a:t>AI AT THE EDGE</a:t>
            </a:r>
          </a:p>
        </p:txBody>
      </p:sp>
      <p:sp>
        <p:nvSpPr>
          <p:cNvPr id="3" name="Subtitle 2"/>
          <p:cNvSpPr>
            <a:spLocks noGrp="1"/>
          </p:cNvSpPr>
          <p:nvPr>
            <p:ph type="subTitle" idx="1"/>
          </p:nvPr>
        </p:nvSpPr>
        <p:spPr>
          <a:xfrm>
            <a:off x="819314" y="3156155"/>
            <a:ext cx="7510506" cy="2949153"/>
          </a:xfrm>
        </p:spPr>
        <p:txBody>
          <a:bodyPr>
            <a:normAutofit/>
          </a:bodyPr>
          <a:lstStyle/>
          <a:p>
            <a:pPr algn="ctr"/>
            <a:r>
              <a:rPr dirty="0"/>
              <a:t>Home Energy and Environment Efficiency Monitoring System</a:t>
            </a:r>
          </a:p>
          <a:p>
            <a:pPr algn="ctr"/>
            <a:r>
              <a:rPr dirty="0"/>
              <a:t>Authors: S.R.L. Karthikeya Varma </a:t>
            </a:r>
            <a:r>
              <a:rPr dirty="0" err="1"/>
              <a:t>Nagaraju</a:t>
            </a:r>
            <a:r>
              <a:rPr dirty="0"/>
              <a:t> </a:t>
            </a:r>
            <a:br>
              <a:rPr lang="en-US" dirty="0"/>
            </a:br>
            <a:r>
              <a:rPr dirty="0"/>
              <a:t>&amp; </a:t>
            </a:r>
            <a:br>
              <a:rPr lang="en-US" dirty="0"/>
            </a:br>
            <a:r>
              <a:rPr dirty="0"/>
              <a:t>Yashwanth Pallapu</a:t>
            </a:r>
          </a:p>
          <a:p>
            <a:pPr algn="ctr"/>
            <a:r>
              <a:rPr dirty="0"/>
              <a:t>Date of Submission: 11/12/2024</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596018"/>
            <a:ext cx="5586620" cy="1312480"/>
          </a:xfrm>
        </p:spPr>
        <p:txBody>
          <a:bodyPr/>
          <a:lstStyle/>
          <a:p>
            <a:r>
              <a:rPr lang="en-IN" dirty="0"/>
              <a:t>CONCLUSION</a:t>
            </a:r>
          </a:p>
        </p:txBody>
      </p:sp>
      <p:sp>
        <p:nvSpPr>
          <p:cNvPr id="3" name="Content Placeholder 2"/>
          <p:cNvSpPr>
            <a:spLocks noGrp="1"/>
          </p:cNvSpPr>
          <p:nvPr>
            <p:ph idx="1"/>
          </p:nvPr>
        </p:nvSpPr>
        <p:spPr/>
        <p:txBody>
          <a:bodyPr>
            <a:normAutofit fontScale="92500" lnSpcReduction="10000"/>
          </a:bodyPr>
          <a:lstStyle/>
          <a:p>
            <a:pPr marL="0" indent="0">
              <a:buNone/>
            </a:pPr>
            <a:r>
              <a:rPr b="1" dirty="0"/>
              <a:t>Achievements:</a:t>
            </a:r>
          </a:p>
          <a:p>
            <a:r>
              <a:rPr dirty="0"/>
              <a:t> Real-time monitoring and user-friendly interface.</a:t>
            </a:r>
          </a:p>
          <a:p>
            <a:r>
              <a:rPr dirty="0"/>
              <a:t>  Ethical data handling practices.</a:t>
            </a:r>
            <a:br>
              <a:rPr lang="en-US" dirty="0"/>
            </a:br>
            <a:endParaRPr dirty="0"/>
          </a:p>
          <a:p>
            <a:pPr marL="0" indent="0">
              <a:buNone/>
            </a:pPr>
            <a:r>
              <a:rPr b="1" dirty="0"/>
              <a:t>Reflections:</a:t>
            </a:r>
          </a:p>
          <a:p>
            <a:r>
              <a:rPr dirty="0"/>
              <a:t> Practical integration of hardware and software.</a:t>
            </a:r>
          </a:p>
          <a:p>
            <a:r>
              <a:rPr dirty="0"/>
              <a:t>  </a:t>
            </a:r>
            <a:r>
              <a:rPr lang="en-US" dirty="0"/>
              <a:t>Iterative debugging and ethical considerations are important</a:t>
            </a:r>
            <a:r>
              <a:rPr dirty="0"/>
              <a:t>.</a:t>
            </a:r>
            <a:br>
              <a:rPr lang="en-US" dirty="0"/>
            </a:br>
            <a:endParaRPr dirty="0"/>
          </a:p>
          <a:p>
            <a:pPr marL="0" indent="0">
              <a:buNone/>
            </a:pPr>
            <a:r>
              <a:rPr b="1" dirty="0"/>
              <a:t>Future Potential:</a:t>
            </a:r>
          </a:p>
          <a:p>
            <a:r>
              <a:rPr dirty="0"/>
              <a:t>  Scalable and impactful in diverse environments.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18C-64EE-4FEF-B385-016568E084FF}"/>
              </a:ext>
            </a:extLst>
          </p:cNvPr>
          <p:cNvSpPr>
            <a:spLocks noGrp="1"/>
          </p:cNvSpPr>
          <p:nvPr>
            <p:ph type="title"/>
          </p:nvPr>
        </p:nvSpPr>
        <p:spPr>
          <a:xfrm>
            <a:off x="3224981" y="624110"/>
            <a:ext cx="5309419" cy="1280890"/>
          </a:xfrm>
        </p:spPr>
        <p:txBody>
          <a:bodyPr/>
          <a:lstStyle/>
          <a:p>
            <a:r>
              <a:rPr lang="en-IN" dirty="0"/>
              <a:t>REFERENCES</a:t>
            </a:r>
          </a:p>
        </p:txBody>
      </p:sp>
      <p:sp>
        <p:nvSpPr>
          <p:cNvPr id="3" name="Content Placeholder 2">
            <a:extLst>
              <a:ext uri="{FF2B5EF4-FFF2-40B4-BE49-F238E27FC236}">
                <a16:creationId xmlns:a16="http://schemas.microsoft.com/office/drawing/2014/main" id="{7FE18508-98B8-4215-8AD0-E1C996A2F50A}"/>
              </a:ext>
            </a:extLst>
          </p:cNvPr>
          <p:cNvSpPr>
            <a:spLocks noGrp="1"/>
          </p:cNvSpPr>
          <p:nvPr>
            <p:ph idx="1"/>
          </p:nvPr>
        </p:nvSpPr>
        <p:spPr>
          <a:xfrm>
            <a:off x="1942415" y="2133600"/>
            <a:ext cx="6591985" cy="4355690"/>
          </a:xfrm>
        </p:spPr>
        <p:txBody>
          <a:bodyPr>
            <a:normAutofit fontScale="25000" lnSpcReduction="20000"/>
          </a:bodyPr>
          <a:lstStyle/>
          <a:p>
            <a:pPr lvl="0"/>
            <a:r>
              <a:rPr lang="en-IE" dirty="0" err="1">
                <a:effectLst/>
              </a:rPr>
              <a:t>Atzori</a:t>
            </a:r>
            <a:r>
              <a:rPr lang="en-IE" dirty="0">
                <a:effectLst/>
              </a:rPr>
              <a:t>, L., </a:t>
            </a:r>
            <a:r>
              <a:rPr lang="en-IE" dirty="0" err="1">
                <a:effectLst/>
              </a:rPr>
              <a:t>Iera</a:t>
            </a:r>
            <a:r>
              <a:rPr lang="en-IE" dirty="0">
                <a:effectLst/>
              </a:rPr>
              <a:t>, A., &amp; Morabito, G. (2010). "The Internet of Things: A survey.", </a:t>
            </a:r>
            <a:r>
              <a:rPr lang="en-IE" i="1" dirty="0">
                <a:effectLst/>
              </a:rPr>
              <a:t>Computer Networks</a:t>
            </a:r>
            <a:r>
              <a:rPr lang="en-IE" dirty="0">
                <a:effectLst/>
              </a:rPr>
              <a:t>, 54(15), 2787-2805.</a:t>
            </a:r>
            <a:endParaRPr lang="en-IN" dirty="0">
              <a:effectLst/>
            </a:endParaRPr>
          </a:p>
          <a:p>
            <a:pPr lvl="0"/>
            <a:r>
              <a:rPr lang="en-IE" dirty="0">
                <a:effectLst/>
              </a:rPr>
              <a:t>Han, J., &amp; Lim, G. (2010). "Smart Home Energy Management System using IEEE 802.15.4 and ZigBee." ,</a:t>
            </a:r>
            <a:r>
              <a:rPr lang="en-IE" i="1" dirty="0">
                <a:effectLst/>
              </a:rPr>
              <a:t>IEEE Transactions on Consumer Electronics</a:t>
            </a:r>
            <a:r>
              <a:rPr lang="en-IE" dirty="0">
                <a:effectLst/>
              </a:rPr>
              <a:t>, 56(3), 1403-1410.</a:t>
            </a:r>
            <a:endParaRPr lang="en-IN" dirty="0">
              <a:effectLst/>
            </a:endParaRPr>
          </a:p>
          <a:p>
            <a:pPr lvl="0"/>
            <a:r>
              <a:rPr lang="en-IE" dirty="0">
                <a:effectLst/>
              </a:rPr>
              <a:t>Norman, D. (2013). </a:t>
            </a:r>
            <a:r>
              <a:rPr lang="en-IE" i="1" dirty="0">
                <a:effectLst/>
              </a:rPr>
              <a:t>The Design of Everyday Things: Revised and Expanded Edition.</a:t>
            </a:r>
            <a:r>
              <a:rPr lang="en-IE" dirty="0">
                <a:effectLst/>
              </a:rPr>
              <a:t> Basic Books.</a:t>
            </a:r>
            <a:endParaRPr lang="en-IN" dirty="0">
              <a:effectLst/>
            </a:endParaRPr>
          </a:p>
          <a:p>
            <a:pPr lvl="0"/>
            <a:r>
              <a:rPr lang="en-IE" dirty="0" err="1">
                <a:effectLst/>
              </a:rPr>
              <a:t>Sicari</a:t>
            </a:r>
            <a:r>
              <a:rPr lang="en-IE" dirty="0">
                <a:effectLst/>
              </a:rPr>
              <a:t>, S., </a:t>
            </a:r>
            <a:r>
              <a:rPr lang="en-IE" dirty="0" err="1">
                <a:effectLst/>
              </a:rPr>
              <a:t>Rizzardi</a:t>
            </a:r>
            <a:r>
              <a:rPr lang="en-IE" dirty="0">
                <a:effectLst/>
              </a:rPr>
              <a:t>, A., </a:t>
            </a:r>
            <a:r>
              <a:rPr lang="en-IE" dirty="0" err="1">
                <a:effectLst/>
              </a:rPr>
              <a:t>Grieco</a:t>
            </a:r>
            <a:r>
              <a:rPr lang="en-IE" dirty="0">
                <a:effectLst/>
              </a:rPr>
              <a:t>, L. A., &amp; Coen-</a:t>
            </a:r>
            <a:r>
              <a:rPr lang="en-IE" dirty="0" err="1">
                <a:effectLst/>
              </a:rPr>
              <a:t>Porisini</a:t>
            </a:r>
            <a:r>
              <a:rPr lang="en-IE" dirty="0">
                <a:effectLst/>
              </a:rPr>
              <a:t>, A. (2015). "Security, privacy and trust in Internet of Things: The road ahead." ,</a:t>
            </a:r>
            <a:r>
              <a:rPr lang="en-IE" i="1" dirty="0">
                <a:effectLst/>
              </a:rPr>
              <a:t>Computer Networks</a:t>
            </a:r>
            <a:r>
              <a:rPr lang="en-IE" dirty="0">
                <a:effectLst/>
              </a:rPr>
              <a:t>, 76, 146-164.</a:t>
            </a:r>
            <a:endParaRPr lang="en-IN" dirty="0">
              <a:effectLst/>
            </a:endParaRPr>
          </a:p>
          <a:p>
            <a:pPr lvl="0"/>
            <a:r>
              <a:rPr lang="en-IE" dirty="0">
                <a:effectLst/>
              </a:rPr>
              <a:t>Shi, W., Cao, J., Zhang, Q., Li, Y., &amp; Xu, L. (2016). "Edge computing: Vision and challenges." ,</a:t>
            </a:r>
            <a:r>
              <a:rPr lang="en-IE" i="1" dirty="0">
                <a:effectLst/>
              </a:rPr>
              <a:t>IEEE Internet of Things Journal</a:t>
            </a:r>
            <a:r>
              <a:rPr lang="en-IE" dirty="0">
                <a:effectLst/>
              </a:rPr>
              <a:t>, 3(5), 637-646.</a:t>
            </a:r>
            <a:endParaRPr lang="en-IN" dirty="0">
              <a:effectLst/>
            </a:endParaRPr>
          </a:p>
          <a:p>
            <a:pPr lvl="0"/>
            <a:r>
              <a:rPr lang="en-IE" dirty="0">
                <a:effectLst/>
              </a:rPr>
              <a:t>Gubbi, J., </a:t>
            </a:r>
            <a:r>
              <a:rPr lang="en-IE" dirty="0" err="1">
                <a:effectLst/>
              </a:rPr>
              <a:t>Buyya</a:t>
            </a:r>
            <a:r>
              <a:rPr lang="en-IE" dirty="0">
                <a:effectLst/>
              </a:rPr>
              <a:t>, R., </a:t>
            </a:r>
            <a:r>
              <a:rPr lang="en-IE" dirty="0" err="1">
                <a:effectLst/>
              </a:rPr>
              <a:t>Marusic</a:t>
            </a:r>
            <a:r>
              <a:rPr lang="en-IE" dirty="0">
                <a:effectLst/>
              </a:rPr>
              <a:t>, S., &amp; </a:t>
            </a:r>
            <a:r>
              <a:rPr lang="en-IE" dirty="0" err="1">
                <a:effectLst/>
              </a:rPr>
              <a:t>Palaniswami</a:t>
            </a:r>
            <a:r>
              <a:rPr lang="en-IE" dirty="0">
                <a:effectLst/>
              </a:rPr>
              <a:t>, M. (2013). "Internet of Things (IoT): A vision, architectural elements, and future directions." ,</a:t>
            </a:r>
            <a:r>
              <a:rPr lang="en-IE" i="1" dirty="0">
                <a:effectLst/>
              </a:rPr>
              <a:t>Future Generation Computer Systems</a:t>
            </a:r>
            <a:r>
              <a:rPr lang="en-IE" dirty="0">
                <a:effectLst/>
              </a:rPr>
              <a:t>, 29(7), 1645-1660.</a:t>
            </a:r>
            <a:endParaRPr lang="en-IN" dirty="0">
              <a:effectLst/>
            </a:endParaRPr>
          </a:p>
          <a:p>
            <a:pPr lvl="0"/>
            <a:r>
              <a:rPr lang="en-IE" dirty="0">
                <a:effectLst/>
              </a:rPr>
              <a:t>Myers, B. A., &amp; Rosson, M. B. (1992). "Survey on user interface programming.", </a:t>
            </a:r>
            <a:r>
              <a:rPr lang="en-IE" i="1" dirty="0">
                <a:effectLst/>
              </a:rPr>
              <a:t>Proceedings of the SIGCHI Conference on Human Factors in Computing Systems</a:t>
            </a:r>
            <a:r>
              <a:rPr lang="en-IE" dirty="0">
                <a:effectLst/>
              </a:rPr>
              <a:t>.</a:t>
            </a:r>
            <a:endParaRPr lang="en-IN" dirty="0">
              <a:effectLst/>
            </a:endParaRPr>
          </a:p>
          <a:p>
            <a:pPr lvl="0"/>
            <a:r>
              <a:rPr lang="en-IE" dirty="0" err="1">
                <a:effectLst/>
              </a:rPr>
              <a:t>Silberschatz</a:t>
            </a:r>
            <a:r>
              <a:rPr lang="en-IE" dirty="0">
                <a:effectLst/>
              </a:rPr>
              <a:t>, A., Galvin, P. B., &amp; Gagne, G. (2018), </a:t>
            </a:r>
            <a:r>
              <a:rPr lang="en-IE" i="1" dirty="0">
                <a:effectLst/>
              </a:rPr>
              <a:t>Operating System Concepts</a:t>
            </a:r>
            <a:r>
              <a:rPr lang="en-IE" dirty="0">
                <a:effectLst/>
              </a:rPr>
              <a:t>. John Wiley &amp; Sons.</a:t>
            </a:r>
            <a:endParaRPr lang="en-IN" dirty="0">
              <a:effectLst/>
            </a:endParaRPr>
          </a:p>
          <a:p>
            <a:pPr lvl="0"/>
            <a:r>
              <a:rPr lang="en-IE" dirty="0">
                <a:effectLst/>
              </a:rPr>
              <a:t>Nielsen, J. (1993). "Usability Engineering". Academic Press, Inc.</a:t>
            </a:r>
            <a:endParaRPr lang="en-IN" dirty="0">
              <a:effectLst/>
            </a:endParaRPr>
          </a:p>
          <a:p>
            <a:pPr lvl="0"/>
            <a:r>
              <a:rPr lang="en-IE" dirty="0">
                <a:effectLst/>
              </a:rPr>
              <a:t>Patel, S., &amp; Park, H. (2017). "Emerging Trends in Wearable Sensors for Health </a:t>
            </a:r>
            <a:r>
              <a:rPr lang="en-IE" dirty="0" err="1">
                <a:effectLst/>
              </a:rPr>
              <a:t>Monitoring.",</a:t>
            </a:r>
            <a:r>
              <a:rPr lang="en-IE" i="1" dirty="0" err="1">
                <a:effectLst/>
              </a:rPr>
              <a:t>Sensors</a:t>
            </a:r>
            <a:r>
              <a:rPr lang="en-IE" i="1" dirty="0">
                <a:effectLst/>
              </a:rPr>
              <a:t> and Actuators Reports</a:t>
            </a:r>
            <a:r>
              <a:rPr lang="en-IE" dirty="0">
                <a:effectLst/>
              </a:rPr>
              <a:t>, 2(3), 367-378.</a:t>
            </a:r>
            <a:endParaRPr lang="en-IN" dirty="0">
              <a:effectLst/>
            </a:endParaRPr>
          </a:p>
          <a:p>
            <a:pPr lvl="0"/>
            <a:r>
              <a:rPr lang="en-IE" dirty="0">
                <a:effectLst/>
              </a:rPr>
              <a:t>Liu, D., Pang, Z., &amp; Wang, X. (2019). "An IoT-Based Appliance Control System for Smart Homes." ,</a:t>
            </a:r>
            <a:r>
              <a:rPr lang="en-IE" i="1" dirty="0">
                <a:effectLst/>
              </a:rPr>
              <a:t>IEEE Consumer Electronics Magazine</a:t>
            </a:r>
            <a:r>
              <a:rPr lang="en-IE" dirty="0">
                <a:effectLst/>
              </a:rPr>
              <a:t>, 8(4), 28-34.</a:t>
            </a:r>
            <a:endParaRPr lang="en-IN" dirty="0">
              <a:effectLst/>
            </a:endParaRPr>
          </a:p>
          <a:p>
            <a:pPr lvl="0"/>
            <a:r>
              <a:rPr lang="en-IE" dirty="0">
                <a:effectLst/>
              </a:rPr>
              <a:t>Turner, L. D., Allen, S. M., &amp; Whitaker, R. M. (2015). "Pushing the limits of sensor data fusion for ubiquitous computing." In Proceedings of the 2015 International Joint Conference on Neural Networks (IJCNN). IEEE.</a:t>
            </a:r>
            <a:endParaRPr lang="en-IN" dirty="0">
              <a:effectLst/>
            </a:endParaRPr>
          </a:p>
          <a:p>
            <a:pPr lvl="0"/>
            <a:r>
              <a:rPr lang="en-IE" dirty="0">
                <a:effectLst/>
              </a:rPr>
              <a:t>Lutz, M. (2013). "Learning Python." O'Reilly Media. This guide to Python is comprehensive, detailing why the language is suitable for tasks such as hardware integration and GUI development, reflecting on its simplicity and robust library ecosystem.</a:t>
            </a:r>
            <a:endParaRPr lang="en-IN" dirty="0">
              <a:effectLst/>
            </a:endParaRPr>
          </a:p>
          <a:p>
            <a:pPr lvl="0"/>
            <a:r>
              <a:rPr lang="en-IE" dirty="0">
                <a:effectLst/>
              </a:rPr>
              <a:t>Richardson, M. (2015). "Learning with Raspberry Pi Sense HAT." </a:t>
            </a:r>
            <a:r>
              <a:rPr lang="en-IE" dirty="0" err="1">
                <a:effectLst/>
              </a:rPr>
              <a:t>Apress</a:t>
            </a:r>
            <a:r>
              <a:rPr lang="en-IE" dirty="0">
                <a:effectLst/>
              </a:rPr>
              <a:t>. Discusses the capabilities of the Sense HAT library, including accessing sensor data which is critical for your system.</a:t>
            </a:r>
            <a:endParaRPr lang="en-IN" dirty="0">
              <a:effectLst/>
            </a:endParaRPr>
          </a:p>
          <a:p>
            <a:pPr lvl="0"/>
            <a:r>
              <a:rPr lang="en-IE" dirty="0" err="1">
                <a:effectLst/>
              </a:rPr>
              <a:t>Lundh</a:t>
            </a:r>
            <a:r>
              <a:rPr lang="en-IE" dirty="0">
                <a:effectLst/>
              </a:rPr>
              <a:t>, F. (2005). "An Introduction to </a:t>
            </a:r>
            <a:r>
              <a:rPr lang="en-IE" dirty="0" err="1">
                <a:effectLst/>
              </a:rPr>
              <a:t>Tkinter</a:t>
            </a:r>
            <a:r>
              <a:rPr lang="en-IE" dirty="0">
                <a:effectLst/>
              </a:rPr>
              <a:t>." Provides an overview of </a:t>
            </a:r>
            <a:r>
              <a:rPr lang="en-IE" dirty="0" err="1">
                <a:effectLst/>
              </a:rPr>
              <a:t>Tkinter</a:t>
            </a:r>
            <a:r>
              <a:rPr lang="en-IE" dirty="0">
                <a:effectLst/>
              </a:rPr>
              <a:t> and its use in developing graphical user interfaces in Python, explaining its suitability for real-time visualization in your system.</a:t>
            </a:r>
            <a:endParaRPr lang="en-IN" dirty="0">
              <a:effectLst/>
            </a:endParaRPr>
          </a:p>
          <a:p>
            <a:pPr lvl="0"/>
            <a:r>
              <a:rPr lang="en-IE" dirty="0">
                <a:effectLst/>
              </a:rPr>
              <a:t>Beazley, D. M. (2010). "Python Essential Reference." Addison-Wesley. Covers Python's threading module and its application in separating data acquisition from GUI updates to enhance responsiveness, relevant to your project's use of multithreading.</a:t>
            </a:r>
            <a:endParaRPr lang="en-IN" dirty="0">
              <a:effectLst/>
            </a:endParaRPr>
          </a:p>
          <a:p>
            <a:pPr lvl="0"/>
            <a:r>
              <a:rPr lang="en-IE" dirty="0">
                <a:effectLst/>
              </a:rPr>
              <a:t>Summerfield, M. (2009). "Programming in Python 3: A Complete Introduction to the Python Language." Addison-Wesley. Details the use of Python's time library to manage intervals and timestamp data, supporting the implementation details you've described.</a:t>
            </a:r>
            <a:endParaRPr lang="en-IN" dirty="0">
              <a:effectLst/>
            </a:endParaRPr>
          </a:p>
          <a:p>
            <a:pPr lvl="0"/>
            <a:r>
              <a:rPr lang="en-IE" dirty="0" err="1">
                <a:effectLst/>
              </a:rPr>
              <a:t>Kuner</a:t>
            </a:r>
            <a:r>
              <a:rPr lang="en-IE" dirty="0">
                <a:effectLst/>
              </a:rPr>
              <a:t>, C., Bygrave, L. A., &amp; </a:t>
            </a:r>
            <a:r>
              <a:rPr lang="en-IE" dirty="0" err="1">
                <a:effectLst/>
              </a:rPr>
              <a:t>Docksey</a:t>
            </a:r>
            <a:r>
              <a:rPr lang="en-IE" dirty="0">
                <a:effectLst/>
              </a:rPr>
              <a:t>, C. (2020). "The EU General Data Protection Regulation (GDPR): A Commentary." Oxford University Press.</a:t>
            </a:r>
            <a:endParaRPr lang="en-IN" dirty="0">
              <a:effectLst/>
            </a:endParaRPr>
          </a:p>
          <a:p>
            <a:pPr lvl="0"/>
            <a:r>
              <a:rPr lang="en-IE" dirty="0" err="1">
                <a:effectLst/>
              </a:rPr>
              <a:t>Hoepman</a:t>
            </a:r>
            <a:r>
              <a:rPr lang="en-IE" dirty="0">
                <a:effectLst/>
              </a:rPr>
              <a:t>, J.-H. (2014). "Privacy Design Strategies." In IFIP International Conference on ICT Systems Security and Privacy Protection. Springer, Berlin, Heidelberg.</a:t>
            </a:r>
            <a:endParaRPr lang="en-IN" dirty="0">
              <a:effectLst/>
            </a:endParaRPr>
          </a:p>
          <a:p>
            <a:pPr lvl="0"/>
            <a:r>
              <a:rPr lang="en-IE" dirty="0">
                <a:effectLst/>
              </a:rPr>
              <a:t>Reed, C., &amp; Kennedy, I. (2017). "Data protection and privacy in the information age." In Computers and Law.</a:t>
            </a:r>
            <a:endParaRPr lang="en-IN" dirty="0">
              <a:effectLst/>
            </a:endParaRPr>
          </a:p>
          <a:p>
            <a:endParaRPr lang="en-IN" dirty="0"/>
          </a:p>
        </p:txBody>
      </p:sp>
    </p:spTree>
    <p:extLst>
      <p:ext uri="{BB962C8B-B14F-4D97-AF65-F5344CB8AC3E}">
        <p14:creationId xmlns:p14="http://schemas.microsoft.com/office/powerpoint/2010/main" val="677375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down)">
                                      <p:cBhvr>
                                        <p:cTn id="36" dur="500"/>
                                        <p:tgtEl>
                                          <p:spTgt spid="3">
                                            <p:txEl>
                                              <p:pRg st="8" end="8"/>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00"/>
                                        <p:tgtEl>
                                          <p:spTgt spid="3">
                                            <p:txEl>
                                              <p:pRg st="9" end="9"/>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down)">
                                      <p:cBhvr>
                                        <p:cTn id="45" dur="500"/>
                                        <p:tgtEl>
                                          <p:spTgt spid="3">
                                            <p:txEl>
                                              <p:pRg st="11" end="11"/>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wipe(down)">
                                      <p:cBhvr>
                                        <p:cTn id="48" dur="500"/>
                                        <p:tgtEl>
                                          <p:spTgt spid="3">
                                            <p:txEl>
                                              <p:pRg st="12" end="12"/>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wipe(down)">
                                      <p:cBhvr>
                                        <p:cTn id="51" dur="500"/>
                                        <p:tgtEl>
                                          <p:spTgt spid="3">
                                            <p:txEl>
                                              <p:pRg st="13" end="13"/>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down)">
                                      <p:cBhvr>
                                        <p:cTn id="54" dur="500"/>
                                        <p:tgtEl>
                                          <p:spTgt spid="3">
                                            <p:txEl>
                                              <p:pRg st="14" end="14"/>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ipe(down)">
                                      <p:cBhvr>
                                        <p:cTn id="57" dur="500"/>
                                        <p:tgtEl>
                                          <p:spTgt spid="3">
                                            <p:txEl>
                                              <p:pRg st="15" end="15"/>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wipe(down)">
                                      <p:cBhvr>
                                        <p:cTn id="60" dur="500"/>
                                        <p:tgtEl>
                                          <p:spTgt spid="3">
                                            <p:txEl>
                                              <p:pRg st="16" end="16"/>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wipe(down)">
                                      <p:cBhvr>
                                        <p:cTn id="63" dur="500"/>
                                        <p:tgtEl>
                                          <p:spTgt spid="3">
                                            <p:txEl>
                                              <p:pRg st="17" end="17"/>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Effect transition="in" filter="wipe(down)">
                                      <p:cBhvr>
                                        <p:cTn id="66" dur="500"/>
                                        <p:tgtEl>
                                          <p:spTgt spid="3">
                                            <p:txEl>
                                              <p:pRg st="18" end="18"/>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3">
                                            <p:txEl>
                                              <p:pRg st="19" end="19"/>
                                            </p:txEl>
                                          </p:spTgt>
                                        </p:tgtEl>
                                        <p:attrNameLst>
                                          <p:attrName>style.visibility</p:attrName>
                                        </p:attrNameLst>
                                      </p:cBhvr>
                                      <p:to>
                                        <p:strVal val="visible"/>
                                      </p:to>
                                    </p:set>
                                    <p:animEffect transition="in" filter="wipe(down)">
                                      <p:cBhvr>
                                        <p:cTn id="69"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B5BC-7722-4B39-9E9B-16585D9F41A3}"/>
              </a:ext>
            </a:extLst>
          </p:cNvPr>
          <p:cNvSpPr>
            <a:spLocks noGrp="1"/>
          </p:cNvSpPr>
          <p:nvPr>
            <p:ph type="title"/>
          </p:nvPr>
        </p:nvSpPr>
        <p:spPr>
          <a:xfrm>
            <a:off x="1016310" y="2772760"/>
            <a:ext cx="7511473" cy="1312480"/>
          </a:xfrm>
        </p:spPr>
        <p:txBody>
          <a:bodyPr>
            <a:normAutofit/>
          </a:bodyPr>
          <a:lstStyle/>
          <a:p>
            <a:pPr algn="ctr"/>
            <a:r>
              <a:rPr lang="en-IN" sz="4000" dirty="0"/>
              <a:t>THANK YOU</a:t>
            </a:r>
          </a:p>
        </p:txBody>
      </p:sp>
    </p:spTree>
    <p:extLst>
      <p:ext uri="{BB962C8B-B14F-4D97-AF65-F5344CB8AC3E}">
        <p14:creationId xmlns:p14="http://schemas.microsoft.com/office/powerpoint/2010/main" val="41206760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504" y="624110"/>
            <a:ext cx="4109884" cy="1280890"/>
          </a:xfrm>
        </p:spPr>
        <p:txBody>
          <a:bodyPr/>
          <a:lstStyle/>
          <a:p>
            <a:r>
              <a:rPr lang="en-IN" dirty="0"/>
              <a:t>INTRODUCTION</a:t>
            </a:r>
          </a:p>
        </p:txBody>
      </p:sp>
      <p:sp>
        <p:nvSpPr>
          <p:cNvPr id="3" name="Content Placeholder 2"/>
          <p:cNvSpPr>
            <a:spLocks noGrp="1"/>
          </p:cNvSpPr>
          <p:nvPr>
            <p:ph idx="1"/>
          </p:nvPr>
        </p:nvSpPr>
        <p:spPr>
          <a:xfrm>
            <a:off x="1730477" y="2133600"/>
            <a:ext cx="7275871" cy="3777622"/>
          </a:xfrm>
        </p:spPr>
        <p:txBody>
          <a:bodyPr>
            <a:normAutofit fontScale="92500"/>
          </a:bodyPr>
          <a:lstStyle/>
          <a:p>
            <a:pPr marL="0" indent="0">
              <a:buNone/>
            </a:pPr>
            <a:r>
              <a:rPr lang="en-IN" b="1" dirty="0"/>
              <a:t>BACKGROUND: </a:t>
            </a:r>
            <a:r>
              <a:rPr lang="en-US" dirty="0" err="1"/>
              <a:t>Iot</a:t>
            </a:r>
            <a:r>
              <a:rPr lang="en-US" dirty="0"/>
              <a:t> And Edge Computing To Address Real-time Environmental Monitoring.</a:t>
            </a:r>
            <a:br>
              <a:rPr lang="en-US" dirty="0"/>
            </a:br>
            <a:endParaRPr dirty="0"/>
          </a:p>
          <a:p>
            <a:pPr marL="0" indent="0">
              <a:buNone/>
            </a:pPr>
            <a:r>
              <a:rPr lang="en-IN" b="1" dirty="0"/>
              <a:t>OBJECTIVES:</a:t>
            </a:r>
          </a:p>
          <a:p>
            <a:r>
              <a:rPr lang="en-US" dirty="0"/>
              <a:t> Real-time Monitoring Of Temperature, Humidity, And Pressure.</a:t>
            </a:r>
          </a:p>
          <a:p>
            <a:r>
              <a:rPr lang="en-US" dirty="0"/>
              <a:t>  Actionable Insights For Energy Efficiency.</a:t>
            </a:r>
          </a:p>
          <a:p>
            <a:r>
              <a:rPr lang="en-US" dirty="0"/>
              <a:t>  User-friendly Gui For Data Visualization.</a:t>
            </a:r>
          </a:p>
          <a:p>
            <a:r>
              <a:rPr lang="en-US" dirty="0"/>
              <a:t>  Local Data Logging.</a:t>
            </a:r>
            <a:br>
              <a:rPr lang="en-US" dirty="0"/>
            </a:br>
            <a:endParaRPr dirty="0"/>
          </a:p>
          <a:p>
            <a:pPr marL="0" indent="0">
              <a:buNone/>
            </a:pPr>
            <a:r>
              <a:rPr lang="en-IN" b="1" dirty="0"/>
              <a:t>SIGNIFICANCE: </a:t>
            </a:r>
            <a:r>
              <a:rPr lang="en-US" dirty="0"/>
              <a:t>AFFORDABLE, SCALABLE, AND USER-CENTERED SOLUTION.</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348" y="596018"/>
            <a:ext cx="5419472" cy="1312480"/>
          </a:xfrm>
        </p:spPr>
        <p:txBody>
          <a:bodyPr/>
          <a:lstStyle/>
          <a:p>
            <a:r>
              <a:rPr lang="en-IN" dirty="0"/>
              <a:t>SYSTEM DESIGN</a:t>
            </a:r>
          </a:p>
        </p:txBody>
      </p:sp>
      <p:sp>
        <p:nvSpPr>
          <p:cNvPr id="3" name="Content Placeholder 2"/>
          <p:cNvSpPr>
            <a:spLocks noGrp="1"/>
          </p:cNvSpPr>
          <p:nvPr>
            <p:ph idx="1"/>
          </p:nvPr>
        </p:nvSpPr>
        <p:spPr>
          <a:xfrm>
            <a:off x="1209369" y="2133600"/>
            <a:ext cx="7649496" cy="3777622"/>
          </a:xfrm>
        </p:spPr>
        <p:txBody>
          <a:bodyPr>
            <a:normAutofit/>
          </a:bodyPr>
          <a:lstStyle/>
          <a:p>
            <a:pPr marL="0" indent="0">
              <a:buNone/>
            </a:pPr>
            <a:r>
              <a:rPr lang="en-IN" b="1" dirty="0"/>
              <a:t>ARCHITECTURE:</a:t>
            </a:r>
          </a:p>
          <a:p>
            <a:r>
              <a:rPr dirty="0"/>
              <a:t> </a:t>
            </a:r>
            <a:r>
              <a:rPr b="1" dirty="0"/>
              <a:t>Sensors: </a:t>
            </a:r>
            <a:r>
              <a:rPr dirty="0"/>
              <a:t>Sense HAT for temperature, humidity, and pressure.</a:t>
            </a:r>
          </a:p>
          <a:p>
            <a:r>
              <a:rPr dirty="0"/>
              <a:t>  </a:t>
            </a:r>
            <a:r>
              <a:rPr b="1" dirty="0"/>
              <a:t>Processing: </a:t>
            </a:r>
            <a:r>
              <a:rPr dirty="0"/>
              <a:t>Raspberry Pi with threshold-based logic.</a:t>
            </a:r>
          </a:p>
          <a:p>
            <a:r>
              <a:rPr dirty="0"/>
              <a:t>  </a:t>
            </a:r>
            <a:r>
              <a:rPr b="1" dirty="0"/>
              <a:t>GUI: </a:t>
            </a:r>
            <a:r>
              <a:rPr dirty="0" err="1"/>
              <a:t>Tkinter</a:t>
            </a:r>
            <a:r>
              <a:rPr dirty="0"/>
              <a:t> for real-time data visualization.</a:t>
            </a:r>
            <a:br>
              <a:rPr lang="en-US" dirty="0"/>
            </a:br>
            <a:endParaRPr dirty="0"/>
          </a:p>
          <a:p>
            <a:pPr marL="0" indent="0">
              <a:buNone/>
            </a:pPr>
            <a:r>
              <a:rPr b="1" dirty="0"/>
              <a:t>Data Flow:</a:t>
            </a:r>
          </a:p>
          <a:p>
            <a:r>
              <a:rPr dirty="0"/>
              <a:t> Sensors → Raspberry Pi → Recommendations → GUI.</a:t>
            </a:r>
          </a:p>
          <a:p>
            <a:r>
              <a:rPr dirty="0"/>
              <a:t>  Multithreaded for smooth operation.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F225B-D3AF-028B-F87E-5271477AA5D8}"/>
              </a:ext>
            </a:extLst>
          </p:cNvPr>
          <p:cNvSpPr txBox="1"/>
          <p:nvPr/>
        </p:nvSpPr>
        <p:spPr>
          <a:xfrm>
            <a:off x="334296" y="1986116"/>
            <a:ext cx="7895303" cy="2031325"/>
          </a:xfrm>
          <a:prstGeom prst="rect">
            <a:avLst/>
          </a:prstGeom>
          <a:noFill/>
        </p:spPr>
        <p:txBody>
          <a:bodyPr wrap="square">
            <a:spAutoFit/>
          </a:bodyPr>
          <a:lstStyle/>
          <a:p>
            <a:pPr marL="0" indent="0">
              <a:buNone/>
            </a:pPr>
            <a:r>
              <a:rPr lang="en-US" b="1" dirty="0"/>
              <a:t>SENSORS USED:</a:t>
            </a:r>
          </a:p>
          <a:p>
            <a:pPr marL="0" indent="0">
              <a:buNone/>
            </a:pPr>
            <a:endParaRPr lang="en-US" dirty="0"/>
          </a:p>
          <a:p>
            <a:r>
              <a:rPr lang="en-US" b="1" dirty="0"/>
              <a:t>TEMPERATURE: </a:t>
            </a:r>
            <a:r>
              <a:rPr lang="en-US" dirty="0"/>
              <a:t>Monitors Environmental Comfort.</a:t>
            </a:r>
            <a:br>
              <a:rPr lang="en-US" dirty="0"/>
            </a:br>
            <a:endParaRPr lang="en-US" dirty="0"/>
          </a:p>
          <a:p>
            <a:r>
              <a:rPr lang="en-US" b="1" dirty="0"/>
              <a:t>HUMIDITY: </a:t>
            </a:r>
            <a:r>
              <a:rPr lang="en-US" dirty="0"/>
              <a:t>Ensures Indoor Air Quality.</a:t>
            </a:r>
            <a:br>
              <a:rPr lang="en-US" dirty="0"/>
            </a:br>
            <a:endParaRPr lang="en-US" dirty="0"/>
          </a:p>
          <a:p>
            <a:r>
              <a:rPr lang="en-US" b="1" dirty="0"/>
              <a:t>PRESSURE: </a:t>
            </a:r>
            <a:r>
              <a:rPr lang="en-US" dirty="0"/>
              <a:t>Assists In Weather-related Insights.</a:t>
            </a:r>
          </a:p>
        </p:txBody>
      </p:sp>
      <p:sp>
        <p:nvSpPr>
          <p:cNvPr id="5" name="TextBox 4">
            <a:extLst>
              <a:ext uri="{FF2B5EF4-FFF2-40B4-BE49-F238E27FC236}">
                <a16:creationId xmlns:a16="http://schemas.microsoft.com/office/drawing/2014/main" id="{2EBDF3EE-E744-3576-506D-DADEA3B7F7D9}"/>
              </a:ext>
            </a:extLst>
          </p:cNvPr>
          <p:cNvSpPr txBox="1"/>
          <p:nvPr/>
        </p:nvSpPr>
        <p:spPr>
          <a:xfrm>
            <a:off x="2644877" y="849868"/>
            <a:ext cx="5083278" cy="646331"/>
          </a:xfrm>
          <a:prstGeom prst="rect">
            <a:avLst/>
          </a:prstGeom>
          <a:noFill/>
        </p:spPr>
        <p:txBody>
          <a:bodyPr wrap="square">
            <a:spAutoFit/>
          </a:bodyPr>
          <a:lstStyle/>
          <a:p>
            <a:r>
              <a:rPr lang="en-IN" sz="3600" dirty="0"/>
              <a:t>SENSOR INTEGRATION</a:t>
            </a:r>
          </a:p>
        </p:txBody>
      </p:sp>
    </p:spTree>
    <p:extLst>
      <p:ext uri="{BB962C8B-B14F-4D97-AF65-F5344CB8AC3E}">
        <p14:creationId xmlns:p14="http://schemas.microsoft.com/office/powerpoint/2010/main" val="34997701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394" y="596018"/>
            <a:ext cx="5832426" cy="1312480"/>
          </a:xfrm>
        </p:spPr>
        <p:txBody>
          <a:bodyPr/>
          <a:lstStyle/>
          <a:p>
            <a:r>
              <a:rPr lang="en-IN" dirty="0"/>
              <a:t>IMPLEMENTATION</a:t>
            </a:r>
          </a:p>
        </p:txBody>
      </p:sp>
      <p:sp>
        <p:nvSpPr>
          <p:cNvPr id="3" name="Content Placeholder 2"/>
          <p:cNvSpPr>
            <a:spLocks noGrp="1"/>
          </p:cNvSpPr>
          <p:nvPr>
            <p:ph idx="1"/>
          </p:nvPr>
        </p:nvSpPr>
        <p:spPr/>
        <p:txBody>
          <a:bodyPr>
            <a:normAutofit/>
          </a:bodyPr>
          <a:lstStyle/>
          <a:p>
            <a:pPr marL="0" indent="0">
              <a:buNone/>
            </a:pPr>
            <a:r>
              <a:rPr lang="en-IN" b="1" dirty="0"/>
              <a:t>DEVELOPMENT PROCESS:</a:t>
            </a:r>
          </a:p>
          <a:p>
            <a:pPr marL="0" indent="0">
              <a:buNone/>
            </a:pPr>
            <a:r>
              <a:rPr dirty="0"/>
              <a:t>  Week 1: Planning and requirements.</a:t>
            </a:r>
          </a:p>
          <a:p>
            <a:pPr marL="0" indent="0">
              <a:buNone/>
            </a:pPr>
            <a:r>
              <a:rPr dirty="0"/>
              <a:t>  Week 2: Sensor integration and data acquisition.</a:t>
            </a:r>
          </a:p>
          <a:p>
            <a:pPr marL="0" indent="0">
              <a:buNone/>
            </a:pPr>
            <a:r>
              <a:rPr dirty="0"/>
              <a:t>  Week 3: GUI design with </a:t>
            </a:r>
            <a:r>
              <a:rPr dirty="0" err="1"/>
              <a:t>Tkinter</a:t>
            </a:r>
            <a:r>
              <a:rPr dirty="0"/>
              <a:t>.</a:t>
            </a:r>
          </a:p>
          <a:p>
            <a:pPr marL="0" indent="0">
              <a:buNone/>
            </a:pPr>
            <a:r>
              <a:rPr dirty="0"/>
              <a:t>  Week 4: Testing and optimization.</a:t>
            </a:r>
            <a:br>
              <a:rPr lang="en-US" dirty="0"/>
            </a:br>
            <a:endParaRPr dirty="0"/>
          </a:p>
          <a:p>
            <a:pPr marL="0" indent="0">
              <a:buNone/>
            </a:pPr>
            <a:r>
              <a:rPr lang="en-IN" b="1" dirty="0"/>
              <a:t>TOOLS AND LIBRARIES: </a:t>
            </a:r>
            <a:r>
              <a:rPr dirty="0"/>
              <a:t>Python, Sense HAT library, </a:t>
            </a:r>
            <a:r>
              <a:rPr dirty="0" err="1"/>
              <a:t>Tkinter</a:t>
            </a:r>
            <a:r>
              <a:rPr dirty="0"/>
              <a:t>, Threading.</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645" y="596018"/>
            <a:ext cx="7118554" cy="1312480"/>
          </a:xfrm>
        </p:spPr>
        <p:txBody>
          <a:bodyPr/>
          <a:lstStyle/>
          <a:p>
            <a:r>
              <a:rPr lang="en-IN" dirty="0"/>
              <a:t>CHALLENGES AND SOLUTIONS</a:t>
            </a:r>
          </a:p>
        </p:txBody>
      </p:sp>
      <p:sp>
        <p:nvSpPr>
          <p:cNvPr id="3" name="Content Placeholder 2"/>
          <p:cNvSpPr>
            <a:spLocks noGrp="1"/>
          </p:cNvSpPr>
          <p:nvPr>
            <p:ph idx="1"/>
          </p:nvPr>
        </p:nvSpPr>
        <p:spPr>
          <a:xfrm>
            <a:off x="2064773" y="2060898"/>
            <a:ext cx="6587613" cy="4041162"/>
          </a:xfrm>
        </p:spPr>
        <p:txBody>
          <a:bodyPr>
            <a:normAutofit/>
          </a:bodyPr>
          <a:lstStyle/>
          <a:p>
            <a:pPr marL="0" indent="0">
              <a:buNone/>
            </a:pPr>
            <a:r>
              <a:rPr lang="en-IN" b="1" dirty="0"/>
              <a:t>CHALLENGES:</a:t>
            </a:r>
          </a:p>
          <a:p>
            <a:r>
              <a:rPr dirty="0"/>
              <a:t>  Sensor calibration issues.</a:t>
            </a:r>
          </a:p>
          <a:p>
            <a:r>
              <a:rPr dirty="0"/>
              <a:t>  Limited processing power of Raspberry Pi.</a:t>
            </a:r>
          </a:p>
          <a:p>
            <a:r>
              <a:rPr dirty="0"/>
              <a:t>  Multithreading synchronization.</a:t>
            </a:r>
            <a:br>
              <a:rPr lang="en-US" dirty="0"/>
            </a:br>
            <a:endParaRPr dirty="0"/>
          </a:p>
          <a:p>
            <a:pPr marL="0" indent="0">
              <a:buNone/>
            </a:pPr>
            <a:r>
              <a:rPr lang="en-IN" b="1" dirty="0"/>
              <a:t>SOLUTIONS:</a:t>
            </a:r>
          </a:p>
          <a:p>
            <a:r>
              <a:rPr dirty="0"/>
              <a:t> Calibration algorithms for accurate readings.</a:t>
            </a:r>
          </a:p>
          <a:p>
            <a:r>
              <a:rPr dirty="0"/>
              <a:t>  Efficient resource utilization.</a:t>
            </a:r>
          </a:p>
          <a:p>
            <a:r>
              <a:rPr dirty="0"/>
              <a:t>  Thread management for responsive GUI.</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A540C0-C2EA-43A4-961C-D5A6C07E4688}"/>
              </a:ext>
            </a:extLst>
          </p:cNvPr>
          <p:cNvPicPr>
            <a:picLocks noChangeAspect="1"/>
          </p:cNvPicPr>
          <p:nvPr/>
        </p:nvPicPr>
        <p:blipFill>
          <a:blip r:embed="rId2"/>
          <a:stretch>
            <a:fillRect/>
          </a:stretch>
        </p:blipFill>
        <p:spPr>
          <a:xfrm>
            <a:off x="1727944" y="4932178"/>
            <a:ext cx="2535810" cy="1434951"/>
          </a:xfrm>
          <a:prstGeom prst="rect">
            <a:avLst/>
          </a:prstGeom>
        </p:spPr>
      </p:pic>
      <p:pic>
        <p:nvPicPr>
          <p:cNvPr id="7" name="Picture 6">
            <a:extLst>
              <a:ext uri="{FF2B5EF4-FFF2-40B4-BE49-F238E27FC236}">
                <a16:creationId xmlns:a16="http://schemas.microsoft.com/office/drawing/2014/main" id="{B14B5FBE-659B-49F1-BE2A-7EC8CB89CE45}"/>
              </a:ext>
            </a:extLst>
          </p:cNvPr>
          <p:cNvPicPr>
            <a:picLocks noChangeAspect="1"/>
          </p:cNvPicPr>
          <p:nvPr/>
        </p:nvPicPr>
        <p:blipFill>
          <a:blip r:embed="rId3"/>
          <a:stretch>
            <a:fillRect/>
          </a:stretch>
        </p:blipFill>
        <p:spPr>
          <a:xfrm>
            <a:off x="5058225" y="4795487"/>
            <a:ext cx="2758420" cy="1601663"/>
          </a:xfrm>
          <a:prstGeom prst="rect">
            <a:avLst/>
          </a:prstGeom>
        </p:spPr>
      </p:pic>
      <p:sp>
        <p:nvSpPr>
          <p:cNvPr id="3" name="TextBox 2">
            <a:extLst>
              <a:ext uri="{FF2B5EF4-FFF2-40B4-BE49-F238E27FC236}">
                <a16:creationId xmlns:a16="http://schemas.microsoft.com/office/drawing/2014/main" id="{304E3D42-4EEB-6C0D-2B1C-462984875301}"/>
              </a:ext>
            </a:extLst>
          </p:cNvPr>
          <p:cNvSpPr txBox="1"/>
          <p:nvPr/>
        </p:nvSpPr>
        <p:spPr>
          <a:xfrm>
            <a:off x="1966452" y="1361244"/>
            <a:ext cx="7039895" cy="3139321"/>
          </a:xfrm>
          <a:prstGeom prst="rect">
            <a:avLst/>
          </a:prstGeom>
          <a:noFill/>
        </p:spPr>
        <p:txBody>
          <a:bodyPr wrap="square">
            <a:spAutoFit/>
          </a:bodyPr>
          <a:lstStyle/>
          <a:p>
            <a:r>
              <a:rPr lang="en-US" b="1" dirty="0"/>
              <a:t>PERFORMANCE METRICS:</a:t>
            </a:r>
            <a:br>
              <a:rPr lang="en-US" dirty="0"/>
            </a:br>
            <a:endParaRPr lang="en-US" dirty="0"/>
          </a:p>
          <a:p>
            <a:pPr marL="285750" indent="-285750">
              <a:buFont typeface="Arial" panose="020B0604020202020204" pitchFamily="34" charset="0"/>
              <a:buChar char="•"/>
            </a:pPr>
            <a:r>
              <a:rPr lang="en-US" b="1" dirty="0"/>
              <a:t>Data update interval: </a:t>
            </a:r>
            <a:r>
              <a:rPr lang="en-US" dirty="0"/>
              <a:t>5 seconds.</a:t>
            </a:r>
          </a:p>
          <a:p>
            <a:pPr marL="285750" indent="-285750">
              <a:buFont typeface="Arial" panose="020B0604020202020204" pitchFamily="34" charset="0"/>
              <a:buChar char="•"/>
            </a:pPr>
            <a:r>
              <a:rPr lang="en-US" b="1" dirty="0"/>
              <a:t>Memory usage: </a:t>
            </a:r>
            <a:r>
              <a:rPr lang="en-US" dirty="0"/>
              <a:t>Limited to 100 log entries.</a:t>
            </a:r>
          </a:p>
          <a:p>
            <a:pPr marL="285750" indent="-285750">
              <a:buFont typeface="Arial" panose="020B0604020202020204" pitchFamily="34" charset="0"/>
              <a:buChar char="•"/>
            </a:pPr>
            <a:r>
              <a:rPr lang="en-US" b="1" dirty="0"/>
              <a:t>Responsiveness: </a:t>
            </a:r>
            <a:r>
              <a:rPr lang="en-US" dirty="0"/>
              <a:t>GUI remains smooth with multithreading.</a:t>
            </a:r>
            <a:br>
              <a:rPr lang="en-US" dirty="0"/>
            </a:br>
            <a:endParaRPr lang="en-US" dirty="0"/>
          </a:p>
          <a:p>
            <a:r>
              <a:rPr lang="en-US" b="1" dirty="0"/>
              <a:t>KEY OUTCOMES:</a:t>
            </a:r>
            <a:br>
              <a:rPr lang="en-US" b="1" dirty="0"/>
            </a:br>
            <a:endParaRPr lang="en-US" b="1" dirty="0"/>
          </a:p>
          <a:p>
            <a:pPr marL="285750" indent="-285750">
              <a:buFont typeface="Arial" panose="020B0604020202020204" pitchFamily="34" charset="0"/>
              <a:buChar char="•"/>
            </a:pPr>
            <a:r>
              <a:rPr lang="en-US" dirty="0"/>
              <a:t>Real-time visualization of sensor data.</a:t>
            </a:r>
          </a:p>
          <a:p>
            <a:pPr marL="285750" indent="-285750">
              <a:buFont typeface="Arial" panose="020B0604020202020204" pitchFamily="34" charset="0"/>
              <a:buChar char="•"/>
            </a:pPr>
            <a:r>
              <a:rPr lang="en-US" dirty="0"/>
              <a:t>Effective recommendations based on threshold logic.</a:t>
            </a:r>
          </a:p>
          <a:p>
            <a:pPr marL="285750" indent="-285750">
              <a:buFont typeface="Arial" panose="020B0604020202020204" pitchFamily="34" charset="0"/>
              <a:buChar char="•"/>
            </a:pPr>
            <a:r>
              <a:rPr lang="en-US" dirty="0"/>
              <a:t>Ethical and secure data handling practices.</a:t>
            </a:r>
          </a:p>
        </p:txBody>
      </p:sp>
      <p:sp>
        <p:nvSpPr>
          <p:cNvPr id="6" name="TextBox 5">
            <a:extLst>
              <a:ext uri="{FF2B5EF4-FFF2-40B4-BE49-F238E27FC236}">
                <a16:creationId xmlns:a16="http://schemas.microsoft.com/office/drawing/2014/main" id="{4C135451-B39E-9B19-288C-D91768E7A8D0}"/>
              </a:ext>
            </a:extLst>
          </p:cNvPr>
          <p:cNvSpPr txBox="1"/>
          <p:nvPr/>
        </p:nvSpPr>
        <p:spPr>
          <a:xfrm>
            <a:off x="3598605" y="694483"/>
            <a:ext cx="2738285" cy="523220"/>
          </a:xfrm>
          <a:prstGeom prst="rect">
            <a:avLst/>
          </a:prstGeom>
          <a:noFill/>
        </p:spPr>
        <p:txBody>
          <a:bodyPr wrap="square">
            <a:spAutoFit/>
          </a:bodyPr>
          <a:lstStyle/>
          <a:p>
            <a:r>
              <a:rPr lang="en-IN" sz="2800" dirty="0"/>
              <a:t>RESULTS</a:t>
            </a:r>
          </a:p>
        </p:txBody>
      </p:sp>
    </p:spTree>
    <p:extLst>
      <p:ext uri="{BB962C8B-B14F-4D97-AF65-F5344CB8AC3E}">
        <p14:creationId xmlns:p14="http://schemas.microsoft.com/office/powerpoint/2010/main" val="23098328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019" y="624110"/>
            <a:ext cx="8062453" cy="1175193"/>
          </a:xfrm>
        </p:spPr>
        <p:txBody>
          <a:bodyPr>
            <a:normAutofit fontScale="90000"/>
          </a:bodyPr>
          <a:lstStyle/>
          <a:p>
            <a:r>
              <a:rPr lang="en-IN" dirty="0"/>
              <a:t>ETHICAL &amp; SOCIETAL CONSIDERATIONS</a:t>
            </a:r>
          </a:p>
        </p:txBody>
      </p:sp>
      <p:sp>
        <p:nvSpPr>
          <p:cNvPr id="3" name="Content Placeholder 2"/>
          <p:cNvSpPr>
            <a:spLocks noGrp="1"/>
          </p:cNvSpPr>
          <p:nvPr>
            <p:ph idx="1"/>
          </p:nvPr>
        </p:nvSpPr>
        <p:spPr/>
        <p:txBody>
          <a:bodyPr>
            <a:normAutofit/>
          </a:bodyPr>
          <a:lstStyle/>
          <a:p>
            <a:pPr marL="0" indent="0">
              <a:buNone/>
            </a:pPr>
            <a:r>
              <a:rPr b="1" dirty="0"/>
              <a:t>Data Privacy:</a:t>
            </a:r>
          </a:p>
          <a:p>
            <a:r>
              <a:rPr dirty="0"/>
              <a:t> </a:t>
            </a:r>
            <a:r>
              <a:rPr lang="en-US" dirty="0"/>
              <a:t>Local Processing To Ensure Confidentiality.</a:t>
            </a:r>
          </a:p>
          <a:p>
            <a:r>
              <a:rPr lang="en-US" dirty="0"/>
              <a:t>  User Consent For Ethical Data Use.</a:t>
            </a:r>
            <a:br>
              <a:rPr lang="en-US" dirty="0"/>
            </a:br>
            <a:endParaRPr dirty="0"/>
          </a:p>
          <a:p>
            <a:pPr marL="0" indent="0">
              <a:buNone/>
            </a:pPr>
            <a:r>
              <a:rPr b="1" dirty="0"/>
              <a:t>Accessibility:</a:t>
            </a:r>
          </a:p>
          <a:p>
            <a:pPr marL="0" indent="0">
              <a:buNone/>
            </a:pPr>
            <a:r>
              <a:rPr dirty="0"/>
              <a:t>  </a:t>
            </a:r>
            <a:r>
              <a:rPr lang="en-US" dirty="0"/>
              <a:t>User-friendly GUI With High Contrast And Large Fonts</a:t>
            </a:r>
            <a:r>
              <a:rPr dirty="0"/>
              <a:t>.</a:t>
            </a:r>
            <a:br>
              <a:rPr lang="en-US" dirty="0"/>
            </a:br>
            <a:endParaRPr dirty="0"/>
          </a:p>
          <a:p>
            <a:pPr marL="0" indent="0">
              <a:buNone/>
            </a:pPr>
            <a:r>
              <a:rPr b="1" dirty="0"/>
              <a:t>Sustainability:</a:t>
            </a:r>
          </a:p>
          <a:p>
            <a:r>
              <a:rPr dirty="0"/>
              <a:t>  </a:t>
            </a:r>
            <a:r>
              <a:rPr lang="en-IN" dirty="0"/>
              <a:t>Energy-efficient Hardware</a:t>
            </a:r>
            <a:r>
              <a:rPr dirty="0"/>
              <a:t>.</a:t>
            </a:r>
          </a:p>
          <a:p>
            <a:r>
              <a:rPr dirty="0"/>
              <a:t>  </a:t>
            </a:r>
            <a:r>
              <a:rPr lang="en-US" dirty="0"/>
              <a:t>Contributions To Climate Change Monitoring</a:t>
            </a:r>
            <a:r>
              <a:rPr dirty="0"/>
              <a: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839" y="624110"/>
            <a:ext cx="5535561" cy="1280890"/>
          </a:xfrm>
        </p:spPr>
        <p:txBody>
          <a:bodyPr/>
          <a:lstStyle/>
          <a:p>
            <a:r>
              <a:rPr lang="en-IN" dirty="0"/>
              <a:t>FUTURE WORK</a:t>
            </a:r>
          </a:p>
        </p:txBody>
      </p:sp>
      <p:sp>
        <p:nvSpPr>
          <p:cNvPr id="3" name="Content Placeholder 2"/>
          <p:cNvSpPr>
            <a:spLocks noGrp="1"/>
          </p:cNvSpPr>
          <p:nvPr>
            <p:ph idx="1"/>
          </p:nvPr>
        </p:nvSpPr>
        <p:spPr/>
        <p:txBody>
          <a:bodyPr>
            <a:normAutofit fontScale="92500" lnSpcReduction="10000"/>
          </a:bodyPr>
          <a:lstStyle/>
          <a:p>
            <a:pPr marL="0" indent="0">
              <a:buNone/>
            </a:pPr>
            <a:r>
              <a:rPr b="1" dirty="0"/>
              <a:t>AI Integration:</a:t>
            </a:r>
          </a:p>
          <a:p>
            <a:r>
              <a:rPr dirty="0"/>
              <a:t>  Predictive analytics using TensorFlow Lite.</a:t>
            </a:r>
            <a:br>
              <a:rPr lang="en-US" dirty="0"/>
            </a:br>
            <a:endParaRPr dirty="0"/>
          </a:p>
          <a:p>
            <a:pPr marL="0" indent="0">
              <a:buNone/>
            </a:pPr>
            <a:r>
              <a:rPr b="1" dirty="0"/>
              <a:t>Remote Monitoring:</a:t>
            </a:r>
          </a:p>
          <a:p>
            <a:r>
              <a:rPr dirty="0"/>
              <a:t>  Cloud integration for scalability.</a:t>
            </a:r>
            <a:br>
              <a:rPr lang="en-US" dirty="0"/>
            </a:br>
            <a:endParaRPr dirty="0"/>
          </a:p>
          <a:p>
            <a:pPr marL="0" indent="0">
              <a:buNone/>
            </a:pPr>
            <a:r>
              <a:rPr b="1" dirty="0"/>
              <a:t>Enhanced Accessibility:</a:t>
            </a:r>
          </a:p>
          <a:p>
            <a:r>
              <a:rPr dirty="0"/>
              <a:t>  Text-to-speech and mobile compatibility.</a:t>
            </a:r>
            <a:br>
              <a:rPr lang="en-US" dirty="0"/>
            </a:br>
            <a:endParaRPr dirty="0"/>
          </a:p>
          <a:p>
            <a:pPr marL="0" indent="0">
              <a:buNone/>
            </a:pPr>
            <a:r>
              <a:rPr b="1" dirty="0"/>
              <a:t>Advanced Visualization:</a:t>
            </a:r>
          </a:p>
          <a:p>
            <a:r>
              <a:rPr dirty="0"/>
              <a:t>  Interactive dashboards for detailed insights.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TotalTime>
  <Words>1187</Words>
  <Application>Microsoft Office PowerPoint</Application>
  <PresentationFormat>On-screen Show (4:3)</PresentationFormat>
  <Paragraphs>101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AI AT THE EDGE</vt:lpstr>
      <vt:lpstr>INTRODUCTION</vt:lpstr>
      <vt:lpstr>SYSTEM DESIGN</vt:lpstr>
      <vt:lpstr>PowerPoint Presentation</vt:lpstr>
      <vt:lpstr>IMPLEMENTATION</vt:lpstr>
      <vt:lpstr>CHALLENGES AND SOLUTIONS</vt:lpstr>
      <vt:lpstr>PowerPoint Presentation</vt:lpstr>
      <vt:lpstr>ETHICAL &amp; SOCIETAL CONSIDERATIONS</vt:lpstr>
      <vt:lpstr>FUTURE WORK</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at the Edge</dc:title>
  <dc:subject/>
  <dc:creator/>
  <cp:keywords/>
  <dc:description>generated using python-pptx</dc:description>
  <cp:lastModifiedBy>pallapu yashwanth</cp:lastModifiedBy>
  <cp:revision>14</cp:revision>
  <dcterms:created xsi:type="dcterms:W3CDTF">2013-01-27T09:14:16Z</dcterms:created>
  <dcterms:modified xsi:type="dcterms:W3CDTF">2024-12-11T10:35:55Z</dcterms:modified>
  <cp:category/>
</cp:coreProperties>
</file>