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mputer Says No" charset="1" panose="00000400000000000000"/>
      <p:regular r:id="rId18"/>
    </p:embeddedFont>
    <p:embeddedFont>
      <p:font typeface="Glacial Indifference" charset="1" panose="00000000000000000000"/>
      <p:regular r:id="rId19"/>
    </p:embeddedFont>
    <p:embeddedFont>
      <p:font typeface="Hammersmith One" charset="1" panose="02010703030501060504"/>
      <p:regular r:id="rId20"/>
    </p:embeddedFont>
    <p:embeddedFont>
      <p:font typeface="Glacial Indifference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20.png" Type="http://schemas.openxmlformats.org/officeDocument/2006/relationships/image"/><Relationship Id="rId16"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7.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7834108" y="1028700"/>
            <a:ext cx="10160000" cy="8229600"/>
          </a:xfrm>
          <a:custGeom>
            <a:avLst/>
            <a:gdLst/>
            <a:ahLst/>
            <a:cxnLst/>
            <a:rect r="r" b="b" t="t" l="l"/>
            <a:pathLst>
              <a:path h="8229600" w="10160000">
                <a:moveTo>
                  <a:pt x="0" y="0"/>
                </a:moveTo>
                <a:lnTo>
                  <a:pt x="10160000" y="0"/>
                </a:lnTo>
                <a:lnTo>
                  <a:pt x="10160000" y="8229600"/>
                </a:lnTo>
                <a:lnTo>
                  <a:pt x="0" y="8229600"/>
                </a:lnTo>
                <a:lnTo>
                  <a:pt x="0" y="0"/>
                </a:lnTo>
                <a:close/>
              </a:path>
            </a:pathLst>
          </a:custGeom>
          <a:blipFill>
            <a:blip r:embed="rId4"/>
            <a:stretch>
              <a:fillRect l="0" t="0" r="0" b="0"/>
            </a:stretch>
          </a:blipFill>
        </p:spPr>
      </p:sp>
      <p:sp>
        <p:nvSpPr>
          <p:cNvPr name="Freeform 8" id="8"/>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128766" y="3695643"/>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312243" y="6279749"/>
            <a:ext cx="847877" cy="843252"/>
          </a:xfrm>
          <a:custGeom>
            <a:avLst/>
            <a:gdLst/>
            <a:ahLst/>
            <a:cxnLst/>
            <a:rect r="r" b="b" t="t" l="l"/>
            <a:pathLst>
              <a:path h="843252" w="847877">
                <a:moveTo>
                  <a:pt x="0" y="0"/>
                </a:moveTo>
                <a:lnTo>
                  <a:pt x="847876" y="0"/>
                </a:lnTo>
                <a:lnTo>
                  <a:pt x="847876"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0912795" y="961427"/>
            <a:ext cx="1266505" cy="478980"/>
          </a:xfrm>
          <a:custGeom>
            <a:avLst/>
            <a:gdLst/>
            <a:ahLst/>
            <a:cxnLst/>
            <a:rect r="r" b="b" t="t" l="l"/>
            <a:pathLst>
              <a:path h="478980" w="1266505">
                <a:moveTo>
                  <a:pt x="0" y="0"/>
                </a:moveTo>
                <a:lnTo>
                  <a:pt x="1266505" y="0"/>
                </a:lnTo>
                <a:lnTo>
                  <a:pt x="1266505" y="478979"/>
                </a:lnTo>
                <a:lnTo>
                  <a:pt x="0" y="4789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5692490" y="4638618"/>
            <a:ext cx="7216115" cy="4162754"/>
          </a:xfrm>
          <a:prstGeom prst="rect">
            <a:avLst/>
          </a:prstGeom>
        </p:spPr>
        <p:txBody>
          <a:bodyPr anchor="t" rtlCol="false" tIns="0" lIns="0" bIns="0" rIns="0">
            <a:spAutoFit/>
          </a:bodyPr>
          <a:lstStyle/>
          <a:p>
            <a:pPr algn="ctr">
              <a:lnSpc>
                <a:spcPts val="15136"/>
              </a:lnSpc>
            </a:pPr>
            <a:r>
              <a:rPr lang="en-US" sz="21023">
                <a:solidFill>
                  <a:srgbClr val="6866E1"/>
                </a:solidFill>
                <a:latin typeface="Computer Says No"/>
              </a:rPr>
              <a:t>GROUP ACITVITY</a:t>
            </a:r>
          </a:p>
        </p:txBody>
      </p:sp>
      <p:sp>
        <p:nvSpPr>
          <p:cNvPr name="TextBox 17" id="17"/>
          <p:cNvSpPr txBox="true"/>
          <p:nvPr/>
        </p:nvSpPr>
        <p:spPr>
          <a:xfrm rot="0">
            <a:off x="5592024" y="2711879"/>
            <a:ext cx="7103952" cy="1421864"/>
          </a:xfrm>
          <a:prstGeom prst="rect">
            <a:avLst/>
          </a:prstGeom>
        </p:spPr>
        <p:txBody>
          <a:bodyPr anchor="t" rtlCol="false" tIns="0" lIns="0" bIns="0" rIns="0">
            <a:spAutoFit/>
          </a:bodyPr>
          <a:lstStyle/>
          <a:p>
            <a:pPr algn="ctr">
              <a:lnSpc>
                <a:spcPts val="5147"/>
              </a:lnSpc>
            </a:pPr>
            <a:r>
              <a:rPr lang="en-US" sz="7148">
                <a:solidFill>
                  <a:srgbClr val="6866E1"/>
                </a:solidFill>
                <a:latin typeface="Computer Says No"/>
              </a:rPr>
              <a:t>TEXT TO IMAGE GENERATION USING STABLE DIFFUSION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20009" y="-7452851"/>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8500019" y="-1528225"/>
            <a:ext cx="10160000" cy="8229600"/>
          </a:xfrm>
          <a:custGeom>
            <a:avLst/>
            <a:gdLst/>
            <a:ahLst/>
            <a:cxnLst/>
            <a:rect r="r" b="b" t="t" l="l"/>
            <a:pathLst>
              <a:path h="8229600" w="10160000">
                <a:moveTo>
                  <a:pt x="0" y="0"/>
                </a:moveTo>
                <a:lnTo>
                  <a:pt x="10160000" y="0"/>
                </a:lnTo>
                <a:lnTo>
                  <a:pt x="10160000" y="8229600"/>
                </a:lnTo>
                <a:lnTo>
                  <a:pt x="0" y="8229600"/>
                </a:lnTo>
                <a:lnTo>
                  <a:pt x="0" y="0"/>
                </a:lnTo>
                <a:close/>
              </a:path>
            </a:pathLst>
          </a:custGeom>
          <a:blipFill>
            <a:blip r:embed="rId4"/>
            <a:stretch>
              <a:fillRect l="0" t="0" r="0" b="0"/>
            </a:stretch>
          </a:blipFill>
        </p:spPr>
      </p:sp>
      <p:sp>
        <p:nvSpPr>
          <p:cNvPr name="Freeform 8" id="8"/>
          <p:cNvSpPr/>
          <p:nvPr/>
        </p:nvSpPr>
        <p:spPr>
          <a:xfrm flipH="false" flipV="false" rot="0">
            <a:off x="509295" y="341681"/>
            <a:ext cx="1367281" cy="517093"/>
          </a:xfrm>
          <a:custGeom>
            <a:avLst/>
            <a:gdLst/>
            <a:ahLst/>
            <a:cxnLst/>
            <a:rect r="r" b="b" t="t" l="l"/>
            <a:pathLst>
              <a:path h="517093" w="1367281">
                <a:moveTo>
                  <a:pt x="0" y="0"/>
                </a:moveTo>
                <a:lnTo>
                  <a:pt x="1367282" y="0"/>
                </a:lnTo>
                <a:lnTo>
                  <a:pt x="1367282" y="517092"/>
                </a:lnTo>
                <a:lnTo>
                  <a:pt x="0" y="5170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6098201" y="-1457173"/>
            <a:ext cx="4077863" cy="4114800"/>
          </a:xfrm>
          <a:custGeom>
            <a:avLst/>
            <a:gdLst/>
            <a:ahLst/>
            <a:cxnLst/>
            <a:rect r="r" b="b" t="t" l="l"/>
            <a:pathLst>
              <a:path h="4114800" w="4077863">
                <a:moveTo>
                  <a:pt x="0" y="0"/>
                </a:moveTo>
                <a:lnTo>
                  <a:pt x="4077863" y="0"/>
                </a:lnTo>
                <a:lnTo>
                  <a:pt x="407786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423981" y="8681251"/>
            <a:ext cx="4538037" cy="4114800"/>
          </a:xfrm>
          <a:custGeom>
            <a:avLst/>
            <a:gdLst/>
            <a:ahLst/>
            <a:cxnLst/>
            <a:rect r="r" b="b" t="t" l="l"/>
            <a:pathLst>
              <a:path h="4114800" w="4538037">
                <a:moveTo>
                  <a:pt x="0" y="0"/>
                </a:moveTo>
                <a:lnTo>
                  <a:pt x="4538037" y="0"/>
                </a:lnTo>
                <a:lnTo>
                  <a:pt x="4538037"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345059" y="7616580"/>
            <a:ext cx="847877" cy="843252"/>
          </a:xfrm>
          <a:custGeom>
            <a:avLst/>
            <a:gdLst/>
            <a:ahLst/>
            <a:cxnLst/>
            <a:rect r="r" b="b" t="t" l="l"/>
            <a:pathLst>
              <a:path h="843252" w="847877">
                <a:moveTo>
                  <a:pt x="0" y="0"/>
                </a:moveTo>
                <a:lnTo>
                  <a:pt x="847877" y="0"/>
                </a:lnTo>
                <a:lnTo>
                  <a:pt x="847877"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0" y="9575665"/>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7992301" y="9575665"/>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0841045" y="121247"/>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226886" y="3171977"/>
            <a:ext cx="16230600" cy="3529398"/>
          </a:xfrm>
          <a:custGeom>
            <a:avLst/>
            <a:gdLst/>
            <a:ahLst/>
            <a:cxnLst/>
            <a:rect r="r" b="b" t="t" l="l"/>
            <a:pathLst>
              <a:path h="3529398" w="16230600">
                <a:moveTo>
                  <a:pt x="0" y="0"/>
                </a:moveTo>
                <a:lnTo>
                  <a:pt x="16230600" y="0"/>
                </a:lnTo>
                <a:lnTo>
                  <a:pt x="16230600" y="3529398"/>
                </a:lnTo>
                <a:lnTo>
                  <a:pt x="0" y="3529398"/>
                </a:lnTo>
                <a:lnTo>
                  <a:pt x="0" y="0"/>
                </a:lnTo>
                <a:close/>
              </a:path>
            </a:pathLst>
          </a:custGeom>
          <a:blipFill>
            <a:blip r:embed="rId15"/>
            <a:stretch>
              <a:fillRect l="0" t="-278" r="0" b="-2318"/>
            </a:stretch>
          </a:blipFill>
        </p:spPr>
      </p:sp>
      <p:sp>
        <p:nvSpPr>
          <p:cNvPr name="TextBox 16" id="16"/>
          <p:cNvSpPr txBox="true"/>
          <p:nvPr/>
        </p:nvSpPr>
        <p:spPr>
          <a:xfrm rot="0">
            <a:off x="1876577" y="936612"/>
            <a:ext cx="9104864" cy="1649962"/>
          </a:xfrm>
          <a:prstGeom prst="rect">
            <a:avLst/>
          </a:prstGeom>
        </p:spPr>
        <p:txBody>
          <a:bodyPr anchor="t" rtlCol="false" tIns="0" lIns="0" bIns="0" rIns="0">
            <a:spAutoFit/>
          </a:bodyPr>
          <a:lstStyle/>
          <a:p>
            <a:pPr algn="l">
              <a:lnSpc>
                <a:spcPts val="13532"/>
              </a:lnSpc>
            </a:pPr>
            <a:r>
              <a:rPr lang="en-US" sz="9665">
                <a:solidFill>
                  <a:srgbClr val="000000"/>
                </a:solidFill>
                <a:latin typeface="Hammersmith One"/>
              </a:rPr>
              <a:t>Code :-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7801" y="-4198552"/>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8500019" y="-1528225"/>
            <a:ext cx="10160000" cy="8229600"/>
          </a:xfrm>
          <a:custGeom>
            <a:avLst/>
            <a:gdLst/>
            <a:ahLst/>
            <a:cxnLst/>
            <a:rect r="r" b="b" t="t" l="l"/>
            <a:pathLst>
              <a:path h="8229600" w="10160000">
                <a:moveTo>
                  <a:pt x="0" y="0"/>
                </a:moveTo>
                <a:lnTo>
                  <a:pt x="10160000" y="0"/>
                </a:lnTo>
                <a:lnTo>
                  <a:pt x="10160000" y="8229600"/>
                </a:lnTo>
                <a:lnTo>
                  <a:pt x="0" y="8229600"/>
                </a:lnTo>
                <a:lnTo>
                  <a:pt x="0" y="0"/>
                </a:lnTo>
                <a:close/>
              </a:path>
            </a:pathLst>
          </a:custGeom>
          <a:blipFill>
            <a:blip r:embed="rId4"/>
            <a:stretch>
              <a:fillRect l="0" t="0" r="0" b="0"/>
            </a:stretch>
          </a:blipFill>
        </p:spPr>
      </p:sp>
      <p:sp>
        <p:nvSpPr>
          <p:cNvPr name="Freeform 8" id="8"/>
          <p:cNvSpPr/>
          <p:nvPr/>
        </p:nvSpPr>
        <p:spPr>
          <a:xfrm flipH="false" flipV="false" rot="0">
            <a:off x="509295" y="341681"/>
            <a:ext cx="1367281" cy="517093"/>
          </a:xfrm>
          <a:custGeom>
            <a:avLst/>
            <a:gdLst/>
            <a:ahLst/>
            <a:cxnLst/>
            <a:rect r="r" b="b" t="t" l="l"/>
            <a:pathLst>
              <a:path h="517093" w="1367281">
                <a:moveTo>
                  <a:pt x="0" y="0"/>
                </a:moveTo>
                <a:lnTo>
                  <a:pt x="1367282" y="0"/>
                </a:lnTo>
                <a:lnTo>
                  <a:pt x="1367282" y="517092"/>
                </a:lnTo>
                <a:lnTo>
                  <a:pt x="0" y="5170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6098201" y="-1457173"/>
            <a:ext cx="4077863" cy="4114800"/>
          </a:xfrm>
          <a:custGeom>
            <a:avLst/>
            <a:gdLst/>
            <a:ahLst/>
            <a:cxnLst/>
            <a:rect r="r" b="b" t="t" l="l"/>
            <a:pathLst>
              <a:path h="4114800" w="4077863">
                <a:moveTo>
                  <a:pt x="0" y="0"/>
                </a:moveTo>
                <a:lnTo>
                  <a:pt x="4077863" y="0"/>
                </a:lnTo>
                <a:lnTo>
                  <a:pt x="407786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423981" y="8681251"/>
            <a:ext cx="4538037" cy="4114800"/>
          </a:xfrm>
          <a:custGeom>
            <a:avLst/>
            <a:gdLst/>
            <a:ahLst/>
            <a:cxnLst/>
            <a:rect r="r" b="b" t="t" l="l"/>
            <a:pathLst>
              <a:path h="4114800" w="4538037">
                <a:moveTo>
                  <a:pt x="0" y="0"/>
                </a:moveTo>
                <a:lnTo>
                  <a:pt x="4538037" y="0"/>
                </a:lnTo>
                <a:lnTo>
                  <a:pt x="4538037"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345059" y="7616580"/>
            <a:ext cx="847877" cy="843252"/>
          </a:xfrm>
          <a:custGeom>
            <a:avLst/>
            <a:gdLst/>
            <a:ahLst/>
            <a:cxnLst/>
            <a:rect r="r" b="b" t="t" l="l"/>
            <a:pathLst>
              <a:path h="843252" w="847877">
                <a:moveTo>
                  <a:pt x="0" y="0"/>
                </a:moveTo>
                <a:lnTo>
                  <a:pt x="847877" y="0"/>
                </a:lnTo>
                <a:lnTo>
                  <a:pt x="847877"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0" y="9575665"/>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7992301" y="9575665"/>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0841045" y="121247"/>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59981" y="2554979"/>
            <a:ext cx="11806274" cy="1164853"/>
          </a:xfrm>
          <a:custGeom>
            <a:avLst/>
            <a:gdLst/>
            <a:ahLst/>
            <a:cxnLst/>
            <a:rect r="r" b="b" t="t" l="l"/>
            <a:pathLst>
              <a:path h="1164853" w="11806274">
                <a:moveTo>
                  <a:pt x="0" y="0"/>
                </a:moveTo>
                <a:lnTo>
                  <a:pt x="11806274" y="0"/>
                </a:lnTo>
                <a:lnTo>
                  <a:pt x="11806274" y="1164854"/>
                </a:lnTo>
                <a:lnTo>
                  <a:pt x="0" y="1164854"/>
                </a:lnTo>
                <a:lnTo>
                  <a:pt x="0" y="0"/>
                </a:lnTo>
                <a:close/>
              </a:path>
            </a:pathLst>
          </a:custGeom>
          <a:blipFill>
            <a:blip r:embed="rId15"/>
            <a:stretch>
              <a:fillRect l="0" t="0" r="0" b="0"/>
            </a:stretch>
          </a:blipFill>
        </p:spPr>
      </p:sp>
      <p:sp>
        <p:nvSpPr>
          <p:cNvPr name="Freeform 16" id="16"/>
          <p:cNvSpPr/>
          <p:nvPr/>
        </p:nvSpPr>
        <p:spPr>
          <a:xfrm flipH="false" flipV="false" rot="0">
            <a:off x="10185209" y="4076075"/>
            <a:ext cx="5912992" cy="5739081"/>
          </a:xfrm>
          <a:custGeom>
            <a:avLst/>
            <a:gdLst/>
            <a:ahLst/>
            <a:cxnLst/>
            <a:rect r="r" b="b" t="t" l="l"/>
            <a:pathLst>
              <a:path h="5739081" w="5912992">
                <a:moveTo>
                  <a:pt x="0" y="0"/>
                </a:moveTo>
                <a:lnTo>
                  <a:pt x="5912992" y="0"/>
                </a:lnTo>
                <a:lnTo>
                  <a:pt x="5912992" y="5739080"/>
                </a:lnTo>
                <a:lnTo>
                  <a:pt x="0" y="5739080"/>
                </a:lnTo>
                <a:lnTo>
                  <a:pt x="0" y="0"/>
                </a:lnTo>
                <a:close/>
              </a:path>
            </a:pathLst>
          </a:custGeom>
          <a:blipFill>
            <a:blip r:embed="rId16"/>
            <a:stretch>
              <a:fillRect l="0" t="0" r="0" b="0"/>
            </a:stretch>
          </a:blipFill>
        </p:spPr>
      </p:sp>
      <p:sp>
        <p:nvSpPr>
          <p:cNvPr name="TextBox 17" id="17"/>
          <p:cNvSpPr txBox="true"/>
          <p:nvPr/>
        </p:nvSpPr>
        <p:spPr>
          <a:xfrm rot="0">
            <a:off x="1876577" y="974712"/>
            <a:ext cx="7315048" cy="1323092"/>
          </a:xfrm>
          <a:prstGeom prst="rect">
            <a:avLst/>
          </a:prstGeom>
        </p:spPr>
        <p:txBody>
          <a:bodyPr anchor="t" rtlCol="false" tIns="0" lIns="0" bIns="0" rIns="0">
            <a:spAutoFit/>
          </a:bodyPr>
          <a:lstStyle/>
          <a:p>
            <a:pPr algn="l">
              <a:lnSpc>
                <a:spcPts val="10872"/>
              </a:lnSpc>
            </a:pPr>
            <a:r>
              <a:rPr lang="en-US" sz="7765">
                <a:solidFill>
                  <a:srgbClr val="000000"/>
                </a:solidFill>
                <a:latin typeface="Hammersmith One"/>
              </a:rPr>
              <a:t>Output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7834108" y="1028700"/>
            <a:ext cx="10160000" cy="8229600"/>
          </a:xfrm>
          <a:custGeom>
            <a:avLst/>
            <a:gdLst/>
            <a:ahLst/>
            <a:cxnLst/>
            <a:rect r="r" b="b" t="t" l="l"/>
            <a:pathLst>
              <a:path h="8229600" w="10160000">
                <a:moveTo>
                  <a:pt x="0" y="0"/>
                </a:moveTo>
                <a:lnTo>
                  <a:pt x="10160000" y="0"/>
                </a:lnTo>
                <a:lnTo>
                  <a:pt x="10160000" y="8229600"/>
                </a:lnTo>
                <a:lnTo>
                  <a:pt x="0" y="8229600"/>
                </a:lnTo>
                <a:lnTo>
                  <a:pt x="0" y="0"/>
                </a:lnTo>
                <a:close/>
              </a:path>
            </a:pathLst>
          </a:custGeom>
          <a:blipFill>
            <a:blip r:embed="rId4"/>
            <a:stretch>
              <a:fillRect l="0" t="0" r="0" b="0"/>
            </a:stretch>
          </a:blipFill>
        </p:spPr>
      </p:sp>
      <p:sp>
        <p:nvSpPr>
          <p:cNvPr name="Freeform 8" id="8"/>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128766" y="3695643"/>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312243" y="6279749"/>
            <a:ext cx="847877" cy="843252"/>
          </a:xfrm>
          <a:custGeom>
            <a:avLst/>
            <a:gdLst/>
            <a:ahLst/>
            <a:cxnLst/>
            <a:rect r="r" b="b" t="t" l="l"/>
            <a:pathLst>
              <a:path h="843252" w="847877">
                <a:moveTo>
                  <a:pt x="0" y="0"/>
                </a:moveTo>
                <a:lnTo>
                  <a:pt x="847876" y="0"/>
                </a:lnTo>
                <a:lnTo>
                  <a:pt x="847876"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0912795" y="961427"/>
            <a:ext cx="1266505" cy="478980"/>
          </a:xfrm>
          <a:custGeom>
            <a:avLst/>
            <a:gdLst/>
            <a:ahLst/>
            <a:cxnLst/>
            <a:rect r="r" b="b" t="t" l="l"/>
            <a:pathLst>
              <a:path h="478980" w="1266505">
                <a:moveTo>
                  <a:pt x="0" y="0"/>
                </a:moveTo>
                <a:lnTo>
                  <a:pt x="1266505" y="0"/>
                </a:lnTo>
                <a:lnTo>
                  <a:pt x="1266505" y="478979"/>
                </a:lnTo>
                <a:lnTo>
                  <a:pt x="0" y="4789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2645009" y="2671672"/>
            <a:ext cx="12997982" cy="4802534"/>
          </a:xfrm>
          <a:prstGeom prst="rect">
            <a:avLst/>
          </a:prstGeom>
        </p:spPr>
        <p:txBody>
          <a:bodyPr anchor="t" rtlCol="false" tIns="0" lIns="0" bIns="0" rIns="0">
            <a:spAutoFit/>
          </a:bodyPr>
          <a:lstStyle/>
          <a:p>
            <a:pPr algn="ctr">
              <a:lnSpc>
                <a:spcPts val="19318"/>
              </a:lnSpc>
            </a:pPr>
            <a:r>
              <a:rPr lang="en-US" sz="13798">
                <a:solidFill>
                  <a:srgbClr val="000000"/>
                </a:solidFill>
                <a:latin typeface="Hammersmith One"/>
              </a:rPr>
              <a:t>Thank</a:t>
            </a:r>
          </a:p>
          <a:p>
            <a:pPr algn="ctr">
              <a:lnSpc>
                <a:spcPts val="19318"/>
              </a:lnSpc>
            </a:pPr>
            <a:r>
              <a:rPr lang="en-US" sz="13798">
                <a:solidFill>
                  <a:srgbClr val="000000"/>
                </a:solidFill>
                <a:latin typeface="Hammersmith One"/>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04762" y="4721874"/>
            <a:ext cx="847877" cy="843252"/>
          </a:xfrm>
          <a:custGeom>
            <a:avLst/>
            <a:gdLst/>
            <a:ahLst/>
            <a:cxnLst/>
            <a:rect r="r" b="b" t="t" l="l"/>
            <a:pathLst>
              <a:path h="843252" w="847877">
                <a:moveTo>
                  <a:pt x="0" y="0"/>
                </a:moveTo>
                <a:lnTo>
                  <a:pt x="847876" y="0"/>
                </a:lnTo>
                <a:lnTo>
                  <a:pt x="847876" y="843252"/>
                </a:lnTo>
                <a:lnTo>
                  <a:pt x="0" y="8432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7877495" y="9360813"/>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110671" y="341681"/>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3804424" y="3818876"/>
            <a:ext cx="7939499" cy="606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rPr>
              <a:t>Shubham Mahind - 21BAI10407</a:t>
            </a:r>
          </a:p>
        </p:txBody>
      </p:sp>
      <p:sp>
        <p:nvSpPr>
          <p:cNvPr name="TextBox 15" id="15"/>
          <p:cNvSpPr txBox="true"/>
          <p:nvPr/>
        </p:nvSpPr>
        <p:spPr>
          <a:xfrm rot="0">
            <a:off x="3804424" y="4958701"/>
            <a:ext cx="7306246" cy="606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rPr>
              <a:t>Siddhesh Darne   - 21BAI10401</a:t>
            </a:r>
          </a:p>
        </p:txBody>
      </p:sp>
      <p:sp>
        <p:nvSpPr>
          <p:cNvPr name="TextBox 16" id="16"/>
          <p:cNvSpPr txBox="true"/>
          <p:nvPr/>
        </p:nvSpPr>
        <p:spPr>
          <a:xfrm rot="0">
            <a:off x="3804424" y="6098526"/>
            <a:ext cx="7306246" cy="606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rPr>
              <a:t>Shaunak Abhonkar - 21BAI10348 </a:t>
            </a:r>
          </a:p>
        </p:txBody>
      </p:sp>
      <p:sp>
        <p:nvSpPr>
          <p:cNvPr name="TextBox 17" id="17"/>
          <p:cNvSpPr txBox="true"/>
          <p:nvPr/>
        </p:nvSpPr>
        <p:spPr>
          <a:xfrm rot="0">
            <a:off x="5808834" y="1834389"/>
            <a:ext cx="7377029" cy="1200592"/>
          </a:xfrm>
          <a:prstGeom prst="rect">
            <a:avLst/>
          </a:prstGeom>
        </p:spPr>
        <p:txBody>
          <a:bodyPr anchor="t" rtlCol="false" tIns="0" lIns="0" bIns="0" rIns="0">
            <a:spAutoFit/>
          </a:bodyPr>
          <a:lstStyle/>
          <a:p>
            <a:pPr algn="ctr">
              <a:lnSpc>
                <a:spcPts val="9829"/>
              </a:lnSpc>
            </a:pPr>
            <a:r>
              <a:rPr lang="en-US" sz="7021">
                <a:solidFill>
                  <a:srgbClr val="000000"/>
                </a:solidFill>
                <a:latin typeface="Hammersmith One"/>
              </a:rPr>
              <a:t>Meet The Team</a:t>
            </a:r>
          </a:p>
        </p:txBody>
      </p:sp>
      <p:sp>
        <p:nvSpPr>
          <p:cNvPr name="TextBox 18" id="18"/>
          <p:cNvSpPr txBox="true"/>
          <p:nvPr/>
        </p:nvSpPr>
        <p:spPr>
          <a:xfrm rot="0">
            <a:off x="3804424" y="7238351"/>
            <a:ext cx="7306246" cy="606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rPr>
              <a:t>Prathamesh Gole - 21BAI10346</a:t>
            </a:r>
          </a:p>
        </p:txBody>
      </p:sp>
      <p:sp>
        <p:nvSpPr>
          <p:cNvPr name="TextBox 19" id="19"/>
          <p:cNvSpPr txBox="true"/>
          <p:nvPr/>
        </p:nvSpPr>
        <p:spPr>
          <a:xfrm rot="0">
            <a:off x="3804424" y="8378176"/>
            <a:ext cx="7306246" cy="606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rPr>
              <a:t>Arpan Biswas     - 21BAI10352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2919881" y="-1304534"/>
            <a:ext cx="4656062" cy="3771410"/>
          </a:xfrm>
          <a:custGeom>
            <a:avLst/>
            <a:gdLst/>
            <a:ahLst/>
            <a:cxnLst/>
            <a:rect r="r" b="b" t="t" l="l"/>
            <a:pathLst>
              <a:path h="3771410" w="4656062">
                <a:moveTo>
                  <a:pt x="0" y="0"/>
                </a:moveTo>
                <a:lnTo>
                  <a:pt x="4656062" y="0"/>
                </a:lnTo>
                <a:lnTo>
                  <a:pt x="4656062" y="3771410"/>
                </a:lnTo>
                <a:lnTo>
                  <a:pt x="0" y="3771410"/>
                </a:lnTo>
                <a:lnTo>
                  <a:pt x="0" y="0"/>
                </a:lnTo>
                <a:close/>
              </a:path>
            </a:pathLst>
          </a:custGeom>
          <a:blipFill>
            <a:blip r:embed="rId4"/>
            <a:stretch>
              <a:fillRect l="0" t="0" r="0" b="0"/>
            </a:stretch>
          </a:blipFill>
        </p:spPr>
      </p:sp>
      <p:sp>
        <p:nvSpPr>
          <p:cNvPr name="Freeform 8" id="8"/>
          <p:cNvSpPr/>
          <p:nvPr/>
        </p:nvSpPr>
        <p:spPr>
          <a:xfrm flipH="false" flipV="false" rot="-9777785">
            <a:off x="16844155" y="4827459"/>
            <a:ext cx="2652263" cy="1003060"/>
          </a:xfrm>
          <a:custGeom>
            <a:avLst/>
            <a:gdLst/>
            <a:ahLst/>
            <a:cxnLst/>
            <a:rect r="r" b="b" t="t" l="l"/>
            <a:pathLst>
              <a:path h="1003060" w="2652263">
                <a:moveTo>
                  <a:pt x="0" y="0"/>
                </a:moveTo>
                <a:lnTo>
                  <a:pt x="2652263" y="0"/>
                </a:lnTo>
                <a:lnTo>
                  <a:pt x="2652263" y="1003060"/>
                </a:lnTo>
                <a:lnTo>
                  <a:pt x="0" y="10030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683241" y="8537440"/>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028700" y="6308017"/>
            <a:ext cx="847877" cy="843252"/>
          </a:xfrm>
          <a:custGeom>
            <a:avLst/>
            <a:gdLst/>
            <a:ahLst/>
            <a:cxnLst/>
            <a:rect r="r" b="b" t="t" l="l"/>
            <a:pathLst>
              <a:path h="843252" w="847877">
                <a:moveTo>
                  <a:pt x="0" y="0"/>
                </a:moveTo>
                <a:lnTo>
                  <a:pt x="847877" y="0"/>
                </a:lnTo>
                <a:lnTo>
                  <a:pt x="847877"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2424775" y="1259431"/>
            <a:ext cx="12997982" cy="1698626"/>
          </a:xfrm>
          <a:prstGeom prst="rect">
            <a:avLst/>
          </a:prstGeom>
        </p:spPr>
        <p:txBody>
          <a:bodyPr anchor="t" rtlCol="false" tIns="0" lIns="0" bIns="0" rIns="0">
            <a:spAutoFit/>
          </a:bodyPr>
          <a:lstStyle/>
          <a:p>
            <a:pPr algn="l">
              <a:lnSpc>
                <a:spcPts val="13999"/>
              </a:lnSpc>
            </a:pPr>
            <a:r>
              <a:rPr lang="en-US" sz="9999">
                <a:solidFill>
                  <a:srgbClr val="000000"/>
                </a:solidFill>
                <a:latin typeface="Hammersmith One"/>
              </a:rPr>
              <a:t>Introduction</a:t>
            </a:r>
          </a:p>
        </p:txBody>
      </p:sp>
      <p:sp>
        <p:nvSpPr>
          <p:cNvPr name="TextBox 17" id="17"/>
          <p:cNvSpPr txBox="true"/>
          <p:nvPr/>
        </p:nvSpPr>
        <p:spPr>
          <a:xfrm rot="0">
            <a:off x="2424775" y="4081043"/>
            <a:ext cx="7557857" cy="2472055"/>
          </a:xfrm>
          <a:prstGeom prst="rect">
            <a:avLst/>
          </a:prstGeom>
        </p:spPr>
        <p:txBody>
          <a:bodyPr anchor="t" rtlCol="false" tIns="0" lIns="0" bIns="0" rIns="0">
            <a:spAutoFit/>
          </a:bodyPr>
          <a:lstStyle/>
          <a:p>
            <a:pPr algn="l">
              <a:lnSpc>
                <a:spcPts val="3919"/>
              </a:lnSpc>
            </a:pPr>
            <a:r>
              <a:rPr lang="en-US" sz="2799">
                <a:solidFill>
                  <a:srgbClr val="000000"/>
                </a:solidFill>
                <a:latin typeface="Glacial Indifference"/>
              </a:rPr>
              <a:t>In this presentation, we will explore the potential of Stable Diffusion in generating realistic images from text. We will discuss the applications, challenges, and future prospects of this groundbreaking technology.</a:t>
            </a:r>
          </a:p>
        </p:txBody>
      </p:sp>
      <p:sp>
        <p:nvSpPr>
          <p:cNvPr name="Freeform 18" id="18"/>
          <p:cNvSpPr/>
          <p:nvPr/>
        </p:nvSpPr>
        <p:spPr>
          <a:xfrm flipH="false" flipV="false" rot="0">
            <a:off x="10535081" y="2406191"/>
            <a:ext cx="6373323" cy="5845596"/>
          </a:xfrm>
          <a:custGeom>
            <a:avLst/>
            <a:gdLst/>
            <a:ahLst/>
            <a:cxnLst/>
            <a:rect r="r" b="b" t="t" l="l"/>
            <a:pathLst>
              <a:path h="5845596" w="6373323">
                <a:moveTo>
                  <a:pt x="0" y="0"/>
                </a:moveTo>
                <a:lnTo>
                  <a:pt x="6373324" y="0"/>
                </a:lnTo>
                <a:lnTo>
                  <a:pt x="6373324" y="5845596"/>
                </a:lnTo>
                <a:lnTo>
                  <a:pt x="0" y="5845596"/>
                </a:lnTo>
                <a:lnTo>
                  <a:pt x="0" y="0"/>
                </a:lnTo>
                <a:close/>
              </a:path>
            </a:pathLst>
          </a:custGeom>
          <a:blipFill>
            <a:blip r:embed="rId1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16364687" y="-273604"/>
            <a:ext cx="4656062" cy="3771410"/>
          </a:xfrm>
          <a:custGeom>
            <a:avLst/>
            <a:gdLst/>
            <a:ahLst/>
            <a:cxnLst/>
            <a:rect r="r" b="b" t="t" l="l"/>
            <a:pathLst>
              <a:path h="3771410" w="4656062">
                <a:moveTo>
                  <a:pt x="0" y="0"/>
                </a:moveTo>
                <a:lnTo>
                  <a:pt x="4656062" y="0"/>
                </a:lnTo>
                <a:lnTo>
                  <a:pt x="4656062" y="3771410"/>
                </a:lnTo>
                <a:lnTo>
                  <a:pt x="0" y="3771410"/>
                </a:lnTo>
                <a:lnTo>
                  <a:pt x="0" y="0"/>
                </a:lnTo>
                <a:close/>
              </a:path>
            </a:pathLst>
          </a:custGeom>
          <a:blipFill>
            <a:blip r:embed="rId4"/>
            <a:stretch>
              <a:fillRect l="0" t="0" r="0" b="0"/>
            </a:stretch>
          </a:blipFill>
        </p:spPr>
      </p:sp>
      <p:sp>
        <p:nvSpPr>
          <p:cNvPr name="Freeform 8" id="8"/>
          <p:cNvSpPr/>
          <p:nvPr/>
        </p:nvSpPr>
        <p:spPr>
          <a:xfrm flipH="false" flipV="false" rot="0">
            <a:off x="-1208418" y="925082"/>
            <a:ext cx="3633193" cy="1374038"/>
          </a:xfrm>
          <a:custGeom>
            <a:avLst/>
            <a:gdLst/>
            <a:ahLst/>
            <a:cxnLst/>
            <a:rect r="r" b="b" t="t" l="l"/>
            <a:pathLst>
              <a:path h="1374038" w="3633193">
                <a:moveTo>
                  <a:pt x="0" y="0"/>
                </a:moveTo>
                <a:lnTo>
                  <a:pt x="3633193" y="0"/>
                </a:lnTo>
                <a:lnTo>
                  <a:pt x="3633193" y="1374039"/>
                </a:lnTo>
                <a:lnTo>
                  <a:pt x="0" y="13740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2073903" y="7911401"/>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028700" y="6308017"/>
            <a:ext cx="847877" cy="843252"/>
          </a:xfrm>
          <a:custGeom>
            <a:avLst/>
            <a:gdLst/>
            <a:ahLst/>
            <a:cxnLst/>
            <a:rect r="r" b="b" t="t" l="l"/>
            <a:pathLst>
              <a:path h="843252" w="847877">
                <a:moveTo>
                  <a:pt x="0" y="0"/>
                </a:moveTo>
                <a:lnTo>
                  <a:pt x="847877" y="0"/>
                </a:lnTo>
                <a:lnTo>
                  <a:pt x="847877"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2524440" y="645220"/>
            <a:ext cx="8755838" cy="2852587"/>
          </a:xfrm>
          <a:prstGeom prst="rect">
            <a:avLst/>
          </a:prstGeom>
        </p:spPr>
        <p:txBody>
          <a:bodyPr anchor="t" rtlCol="false" tIns="0" lIns="0" bIns="0" rIns="0">
            <a:spAutoFit/>
          </a:bodyPr>
          <a:lstStyle/>
          <a:p>
            <a:pPr algn="ctr">
              <a:lnSpc>
                <a:spcPts val="11452"/>
              </a:lnSpc>
            </a:pPr>
            <a:r>
              <a:rPr lang="en-US" sz="8180">
                <a:solidFill>
                  <a:srgbClr val="000000"/>
                </a:solidFill>
                <a:latin typeface="Hammersmith One"/>
              </a:rPr>
              <a:t>Understanding Stable Diffusion</a:t>
            </a:r>
          </a:p>
        </p:txBody>
      </p:sp>
      <p:sp>
        <p:nvSpPr>
          <p:cNvPr name="TextBox 17" id="17"/>
          <p:cNvSpPr txBox="true"/>
          <p:nvPr/>
        </p:nvSpPr>
        <p:spPr>
          <a:xfrm rot="0">
            <a:off x="9597807" y="4129087"/>
            <a:ext cx="7913277" cy="3357246"/>
          </a:xfrm>
          <a:prstGeom prst="rect">
            <a:avLst/>
          </a:prstGeom>
        </p:spPr>
        <p:txBody>
          <a:bodyPr anchor="t" rtlCol="false" tIns="0" lIns="0" bIns="0" rIns="0">
            <a:spAutoFit/>
          </a:bodyPr>
          <a:lstStyle/>
          <a:p>
            <a:pPr algn="ctr">
              <a:lnSpc>
                <a:spcPts val="4479"/>
              </a:lnSpc>
            </a:pPr>
            <a:r>
              <a:rPr lang="en-US" sz="3199">
                <a:solidFill>
                  <a:srgbClr val="000000"/>
                </a:solidFill>
                <a:latin typeface="Glacial Indifference Bold"/>
              </a:rPr>
              <a:t>Stable Diffusion </a:t>
            </a:r>
            <a:r>
              <a:rPr lang="en-US" sz="3199">
                <a:solidFill>
                  <a:srgbClr val="000000"/>
                </a:solidFill>
                <a:latin typeface="Glacial Indifference"/>
              </a:rPr>
              <a:t>is a cutting-edge machine learning technique that leverages the power of probabilistic models to generate high-quality images from textual prompts. It employs a diffusion process to iteratively refine the generated images</a:t>
            </a:r>
          </a:p>
        </p:txBody>
      </p:sp>
      <p:sp>
        <p:nvSpPr>
          <p:cNvPr name="Freeform 18" id="18"/>
          <p:cNvSpPr/>
          <p:nvPr/>
        </p:nvSpPr>
        <p:spPr>
          <a:xfrm flipH="false" flipV="false" rot="0">
            <a:off x="1880648" y="3902432"/>
            <a:ext cx="6988487" cy="5595357"/>
          </a:xfrm>
          <a:custGeom>
            <a:avLst/>
            <a:gdLst/>
            <a:ahLst/>
            <a:cxnLst/>
            <a:rect r="r" b="b" t="t" l="l"/>
            <a:pathLst>
              <a:path h="5595357" w="6988487">
                <a:moveTo>
                  <a:pt x="0" y="0"/>
                </a:moveTo>
                <a:lnTo>
                  <a:pt x="6988487" y="0"/>
                </a:lnTo>
                <a:lnTo>
                  <a:pt x="6988487" y="5595358"/>
                </a:lnTo>
                <a:lnTo>
                  <a:pt x="0" y="5595358"/>
                </a:lnTo>
                <a:lnTo>
                  <a:pt x="0" y="0"/>
                </a:lnTo>
                <a:close/>
              </a:path>
            </a:pathLst>
          </a:custGeom>
          <a:blipFill>
            <a:blip r:embed="rId15"/>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0" y="-616994"/>
            <a:ext cx="7178082" cy="11342651"/>
            <a:chOff x="0" y="0"/>
            <a:chExt cx="9570776" cy="15123535"/>
          </a:xfrm>
        </p:grpSpPr>
        <p:pic>
          <p:nvPicPr>
            <p:cNvPr name="Picture 8" id="8"/>
            <p:cNvPicPr>
              <a:picLocks noChangeAspect="true"/>
            </p:cNvPicPr>
            <p:nvPr/>
          </p:nvPicPr>
          <p:blipFill>
            <a:blip r:embed="rId4"/>
            <a:srcRect l="28905" t="0" r="28905" b="0"/>
            <a:stretch>
              <a:fillRect/>
            </a:stretch>
          </p:blipFill>
          <p:spPr>
            <a:xfrm flipH="false" flipV="false">
              <a:off x="0" y="0"/>
              <a:ext cx="9570776" cy="15123535"/>
            </a:xfrm>
            <a:prstGeom prst="rect">
              <a:avLst/>
            </a:prstGeom>
          </p:spPr>
        </p:pic>
      </p:grpSp>
      <p:sp>
        <p:nvSpPr>
          <p:cNvPr name="Freeform 9" id="9"/>
          <p:cNvSpPr/>
          <p:nvPr/>
        </p:nvSpPr>
        <p:spPr>
          <a:xfrm flipH="false" flipV="false" rot="0">
            <a:off x="-2919881" y="-1304534"/>
            <a:ext cx="4656062" cy="3771410"/>
          </a:xfrm>
          <a:custGeom>
            <a:avLst/>
            <a:gdLst/>
            <a:ahLst/>
            <a:cxnLst/>
            <a:rect r="r" b="b" t="t" l="l"/>
            <a:pathLst>
              <a:path h="3771410" w="4656062">
                <a:moveTo>
                  <a:pt x="0" y="0"/>
                </a:moveTo>
                <a:lnTo>
                  <a:pt x="4656062" y="0"/>
                </a:lnTo>
                <a:lnTo>
                  <a:pt x="4656062" y="3771410"/>
                </a:lnTo>
                <a:lnTo>
                  <a:pt x="0" y="3771410"/>
                </a:lnTo>
                <a:lnTo>
                  <a:pt x="0" y="0"/>
                </a:lnTo>
                <a:close/>
              </a:path>
            </a:pathLst>
          </a:custGeom>
          <a:blipFill>
            <a:blip r:embed="rId5"/>
            <a:stretch>
              <a:fillRect l="0" t="0" r="0" b="0"/>
            </a:stretch>
          </a:blipFill>
        </p:spPr>
      </p:sp>
      <p:sp>
        <p:nvSpPr>
          <p:cNvPr name="Freeform 10" id="10"/>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6652058" y="-88180"/>
            <a:ext cx="2521137" cy="2543973"/>
          </a:xfrm>
          <a:custGeom>
            <a:avLst/>
            <a:gdLst/>
            <a:ahLst/>
            <a:cxnLst/>
            <a:rect r="r" b="b" t="t" l="l"/>
            <a:pathLst>
              <a:path h="2543973" w="2521137">
                <a:moveTo>
                  <a:pt x="0" y="0"/>
                </a:moveTo>
                <a:lnTo>
                  <a:pt x="2521136" y="0"/>
                </a:lnTo>
                <a:lnTo>
                  <a:pt x="2521136" y="2543973"/>
                </a:lnTo>
                <a:lnTo>
                  <a:pt x="0" y="2543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547003" y="8973428"/>
            <a:ext cx="3325677" cy="2693799"/>
          </a:xfrm>
          <a:custGeom>
            <a:avLst/>
            <a:gdLst/>
            <a:ahLst/>
            <a:cxnLst/>
            <a:rect r="r" b="b" t="t" l="l"/>
            <a:pathLst>
              <a:path h="2693799" w="3325677">
                <a:moveTo>
                  <a:pt x="0" y="0"/>
                </a:moveTo>
                <a:lnTo>
                  <a:pt x="3325677" y="0"/>
                </a:lnTo>
                <a:lnTo>
                  <a:pt x="3325677" y="2693799"/>
                </a:lnTo>
                <a:lnTo>
                  <a:pt x="0" y="2693799"/>
                </a:lnTo>
                <a:lnTo>
                  <a:pt x="0" y="0"/>
                </a:lnTo>
                <a:close/>
              </a:path>
            </a:pathLst>
          </a:custGeom>
          <a:blipFill>
            <a:blip r:embed="rId5"/>
            <a:stretch>
              <a:fillRect l="0" t="0" r="0" b="0"/>
            </a:stretch>
          </a:blipFill>
        </p:spPr>
      </p:sp>
      <p:sp>
        <p:nvSpPr>
          <p:cNvPr name="Freeform 13" id="13"/>
          <p:cNvSpPr/>
          <p:nvPr/>
        </p:nvSpPr>
        <p:spPr>
          <a:xfrm flipH="false" flipV="false" rot="0">
            <a:off x="16000226" y="8676807"/>
            <a:ext cx="3298005" cy="2990419"/>
          </a:xfrm>
          <a:custGeom>
            <a:avLst/>
            <a:gdLst/>
            <a:ahLst/>
            <a:cxnLst/>
            <a:rect r="r" b="b" t="t" l="l"/>
            <a:pathLst>
              <a:path h="2990419" w="3298005">
                <a:moveTo>
                  <a:pt x="0" y="0"/>
                </a:moveTo>
                <a:lnTo>
                  <a:pt x="3298005" y="0"/>
                </a:lnTo>
                <a:lnTo>
                  <a:pt x="3298005" y="2990420"/>
                </a:lnTo>
                <a:lnTo>
                  <a:pt x="0" y="29904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8047895" y="1088557"/>
            <a:ext cx="8282838" cy="1890578"/>
          </a:xfrm>
          <a:prstGeom prst="rect">
            <a:avLst/>
          </a:prstGeom>
        </p:spPr>
        <p:txBody>
          <a:bodyPr anchor="t" rtlCol="false" tIns="0" lIns="0" bIns="0" rIns="0">
            <a:spAutoFit/>
          </a:bodyPr>
          <a:lstStyle/>
          <a:p>
            <a:pPr algn="l">
              <a:lnSpc>
                <a:spcPts val="7641"/>
              </a:lnSpc>
            </a:pPr>
            <a:r>
              <a:rPr lang="en-US" sz="5458">
                <a:solidFill>
                  <a:srgbClr val="000000"/>
                </a:solidFill>
                <a:latin typeface="Hammersmith One"/>
              </a:rPr>
              <a:t>Applications in Creative Industries</a:t>
            </a:r>
          </a:p>
        </p:txBody>
      </p:sp>
      <p:sp>
        <p:nvSpPr>
          <p:cNvPr name="TextBox 18" id="18"/>
          <p:cNvSpPr txBox="true"/>
          <p:nvPr/>
        </p:nvSpPr>
        <p:spPr>
          <a:xfrm rot="0">
            <a:off x="8047895" y="3856559"/>
            <a:ext cx="8323893" cy="1736725"/>
          </a:xfrm>
          <a:prstGeom prst="rect">
            <a:avLst/>
          </a:prstGeom>
        </p:spPr>
        <p:txBody>
          <a:bodyPr anchor="t" rtlCol="false" tIns="0" lIns="0" bIns="0" rIns="0">
            <a:spAutoFit/>
          </a:bodyPr>
          <a:lstStyle/>
          <a:p>
            <a:pPr algn="l">
              <a:lnSpc>
                <a:spcPts val="3499"/>
              </a:lnSpc>
            </a:pPr>
            <a:r>
              <a:rPr lang="en-US" sz="2499">
                <a:solidFill>
                  <a:srgbClr val="000000"/>
                </a:solidFill>
                <a:latin typeface="Glacial Indifference"/>
              </a:rPr>
              <a:t>Stable Diffusion has immense potential in artistic creation, advertising, and graphic design. It enables the generation of custom visuals based on textual descriptions, revolutionizing the creative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2919881" y="-1304534"/>
            <a:ext cx="4656062" cy="3771410"/>
          </a:xfrm>
          <a:custGeom>
            <a:avLst/>
            <a:gdLst/>
            <a:ahLst/>
            <a:cxnLst/>
            <a:rect r="r" b="b" t="t" l="l"/>
            <a:pathLst>
              <a:path h="3771410" w="4656062">
                <a:moveTo>
                  <a:pt x="0" y="0"/>
                </a:moveTo>
                <a:lnTo>
                  <a:pt x="4656062" y="0"/>
                </a:lnTo>
                <a:lnTo>
                  <a:pt x="4656062" y="3771410"/>
                </a:lnTo>
                <a:lnTo>
                  <a:pt x="0" y="3771410"/>
                </a:lnTo>
                <a:lnTo>
                  <a:pt x="0" y="0"/>
                </a:lnTo>
                <a:close/>
              </a:path>
            </a:pathLst>
          </a:custGeom>
          <a:blipFill>
            <a:blip r:embed="rId4"/>
            <a:stretch>
              <a:fillRect l="0" t="0" r="0" b="0"/>
            </a:stretch>
          </a:blipFill>
        </p:spPr>
      </p:sp>
      <p:sp>
        <p:nvSpPr>
          <p:cNvPr name="Freeform 8" id="8"/>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768327" y="4680656"/>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509295" y="6081874"/>
            <a:ext cx="847877" cy="843252"/>
          </a:xfrm>
          <a:custGeom>
            <a:avLst/>
            <a:gdLst/>
            <a:ahLst/>
            <a:cxnLst/>
            <a:rect r="r" b="b" t="t" l="l"/>
            <a:pathLst>
              <a:path h="843252" w="847877">
                <a:moveTo>
                  <a:pt x="0" y="0"/>
                </a:moveTo>
                <a:lnTo>
                  <a:pt x="847877" y="0"/>
                </a:lnTo>
                <a:lnTo>
                  <a:pt x="847877" y="843251"/>
                </a:lnTo>
                <a:lnTo>
                  <a:pt x="0" y="8432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2267102" y="3268122"/>
            <a:ext cx="5884621" cy="2409580"/>
            <a:chOff x="0" y="0"/>
            <a:chExt cx="1549859" cy="634622"/>
          </a:xfrm>
        </p:grpSpPr>
        <p:sp>
          <p:nvSpPr>
            <p:cNvPr name="Freeform 17" id="17"/>
            <p:cNvSpPr/>
            <p:nvPr/>
          </p:nvSpPr>
          <p:spPr>
            <a:xfrm flipH="false" flipV="false" rot="0">
              <a:off x="0" y="0"/>
              <a:ext cx="1549859" cy="634622"/>
            </a:xfrm>
            <a:custGeom>
              <a:avLst/>
              <a:gdLst/>
              <a:ahLst/>
              <a:cxnLst/>
              <a:rect r="r" b="b" t="t" l="l"/>
              <a:pathLst>
                <a:path h="634622" w="1549859">
                  <a:moveTo>
                    <a:pt x="11841" y="0"/>
                  </a:moveTo>
                  <a:lnTo>
                    <a:pt x="1538019" y="0"/>
                  </a:lnTo>
                  <a:cubicBezTo>
                    <a:pt x="1544558" y="0"/>
                    <a:pt x="1549859" y="5301"/>
                    <a:pt x="1549859" y="11841"/>
                  </a:cubicBezTo>
                  <a:lnTo>
                    <a:pt x="1549859" y="622781"/>
                  </a:lnTo>
                  <a:cubicBezTo>
                    <a:pt x="1549859" y="629321"/>
                    <a:pt x="1544558" y="634622"/>
                    <a:pt x="1538019" y="634622"/>
                  </a:cubicBezTo>
                  <a:lnTo>
                    <a:pt x="11841" y="634622"/>
                  </a:lnTo>
                  <a:cubicBezTo>
                    <a:pt x="8700" y="634622"/>
                    <a:pt x="5689" y="633375"/>
                    <a:pt x="3468" y="631154"/>
                  </a:cubicBezTo>
                  <a:cubicBezTo>
                    <a:pt x="1247" y="628933"/>
                    <a:pt x="0" y="625922"/>
                    <a:pt x="0" y="622781"/>
                  </a:cubicBezTo>
                  <a:lnTo>
                    <a:pt x="0" y="11841"/>
                  </a:lnTo>
                  <a:cubicBezTo>
                    <a:pt x="0" y="5301"/>
                    <a:pt x="5301" y="0"/>
                    <a:pt x="11841" y="0"/>
                  </a:cubicBezTo>
                  <a:close/>
                </a:path>
              </a:pathLst>
            </a:custGeom>
            <a:solidFill>
              <a:srgbClr val="F8E4DB"/>
            </a:solidFill>
            <a:ln w="38100" cap="sq">
              <a:solidFill>
                <a:srgbClr val="000000"/>
              </a:solidFill>
              <a:prstDash val="sysDot"/>
              <a:miter/>
            </a:ln>
          </p:spPr>
        </p:sp>
        <p:sp>
          <p:nvSpPr>
            <p:cNvPr name="TextBox 18" id="18"/>
            <p:cNvSpPr txBox="true"/>
            <p:nvPr/>
          </p:nvSpPr>
          <p:spPr>
            <a:xfrm>
              <a:off x="0" y="-38100"/>
              <a:ext cx="1549859" cy="672722"/>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325892" y="1759485"/>
            <a:ext cx="12674961" cy="1076574"/>
          </a:xfrm>
          <a:prstGeom prst="rect">
            <a:avLst/>
          </a:prstGeom>
        </p:spPr>
        <p:txBody>
          <a:bodyPr anchor="t" rtlCol="false" tIns="0" lIns="0" bIns="0" rIns="0">
            <a:spAutoFit/>
          </a:bodyPr>
          <a:lstStyle/>
          <a:p>
            <a:pPr algn="ctr">
              <a:lnSpc>
                <a:spcPts val="8788"/>
              </a:lnSpc>
            </a:pPr>
            <a:r>
              <a:rPr lang="en-US" sz="6277">
                <a:solidFill>
                  <a:srgbClr val="000000"/>
                </a:solidFill>
                <a:latin typeface="Hammersmith One"/>
              </a:rPr>
              <a:t>Advantages of Stable Diffusion</a:t>
            </a:r>
          </a:p>
        </p:txBody>
      </p:sp>
      <p:sp>
        <p:nvSpPr>
          <p:cNvPr name="TextBox 20" id="20"/>
          <p:cNvSpPr txBox="true"/>
          <p:nvPr/>
        </p:nvSpPr>
        <p:spPr>
          <a:xfrm rot="0">
            <a:off x="2754112" y="3793079"/>
            <a:ext cx="4848519" cy="1369191"/>
          </a:xfrm>
          <a:prstGeom prst="rect">
            <a:avLst/>
          </a:prstGeom>
        </p:spPr>
        <p:txBody>
          <a:bodyPr anchor="t" rtlCol="false" tIns="0" lIns="0" bIns="0" rIns="0">
            <a:spAutoFit/>
          </a:bodyPr>
          <a:lstStyle/>
          <a:p>
            <a:pPr algn="just">
              <a:lnSpc>
                <a:spcPts val="2757"/>
              </a:lnSpc>
            </a:pPr>
            <a:r>
              <a:rPr lang="en-US" sz="1969">
                <a:solidFill>
                  <a:srgbClr val="000000"/>
                </a:solidFill>
                <a:latin typeface="Glacial Indifference Bold"/>
              </a:rPr>
              <a:t>High-Quality Image </a:t>
            </a:r>
            <a:r>
              <a:rPr lang="en-US" sz="1969">
                <a:solidFill>
                  <a:srgbClr val="000000"/>
                </a:solidFill>
                <a:latin typeface="Glacial Indifference"/>
              </a:rPr>
              <a:t>Generation: Stable Diffusion excels in producing high-quality images that exhibit realistic textures, colors, and details.</a:t>
            </a:r>
          </a:p>
        </p:txBody>
      </p:sp>
      <p:grpSp>
        <p:nvGrpSpPr>
          <p:cNvPr name="Group 21" id="21"/>
          <p:cNvGrpSpPr/>
          <p:nvPr/>
        </p:nvGrpSpPr>
        <p:grpSpPr>
          <a:xfrm rot="0">
            <a:off x="8827998" y="3255159"/>
            <a:ext cx="6013661" cy="2433489"/>
            <a:chOff x="0" y="0"/>
            <a:chExt cx="1583845" cy="640919"/>
          </a:xfrm>
        </p:grpSpPr>
        <p:sp>
          <p:nvSpPr>
            <p:cNvPr name="Freeform 22" id="22"/>
            <p:cNvSpPr/>
            <p:nvPr/>
          </p:nvSpPr>
          <p:spPr>
            <a:xfrm flipH="false" flipV="false" rot="0">
              <a:off x="0" y="0"/>
              <a:ext cx="1583845" cy="640919"/>
            </a:xfrm>
            <a:custGeom>
              <a:avLst/>
              <a:gdLst/>
              <a:ahLst/>
              <a:cxnLst/>
              <a:rect r="r" b="b" t="t" l="l"/>
              <a:pathLst>
                <a:path h="640919" w="1583845">
                  <a:moveTo>
                    <a:pt x="11586" y="0"/>
                  </a:moveTo>
                  <a:lnTo>
                    <a:pt x="1572258" y="0"/>
                  </a:lnTo>
                  <a:cubicBezTo>
                    <a:pt x="1575331" y="0"/>
                    <a:pt x="1578278" y="1221"/>
                    <a:pt x="1580451" y="3394"/>
                  </a:cubicBezTo>
                  <a:cubicBezTo>
                    <a:pt x="1582624" y="5566"/>
                    <a:pt x="1583845" y="8514"/>
                    <a:pt x="1583845" y="11586"/>
                  </a:cubicBezTo>
                  <a:lnTo>
                    <a:pt x="1583845" y="629332"/>
                  </a:lnTo>
                  <a:cubicBezTo>
                    <a:pt x="1583845" y="632405"/>
                    <a:pt x="1582624" y="635352"/>
                    <a:pt x="1580451" y="637525"/>
                  </a:cubicBezTo>
                  <a:cubicBezTo>
                    <a:pt x="1578278" y="639698"/>
                    <a:pt x="1575331" y="640919"/>
                    <a:pt x="1572258" y="640919"/>
                  </a:cubicBezTo>
                  <a:lnTo>
                    <a:pt x="11586" y="640919"/>
                  </a:lnTo>
                  <a:cubicBezTo>
                    <a:pt x="8514" y="640919"/>
                    <a:pt x="5566" y="639698"/>
                    <a:pt x="3394" y="637525"/>
                  </a:cubicBezTo>
                  <a:cubicBezTo>
                    <a:pt x="1221" y="635352"/>
                    <a:pt x="0" y="632405"/>
                    <a:pt x="0" y="629332"/>
                  </a:cubicBezTo>
                  <a:lnTo>
                    <a:pt x="0" y="11586"/>
                  </a:lnTo>
                  <a:cubicBezTo>
                    <a:pt x="0" y="8514"/>
                    <a:pt x="1221" y="5566"/>
                    <a:pt x="3394" y="3394"/>
                  </a:cubicBezTo>
                  <a:cubicBezTo>
                    <a:pt x="5566" y="1221"/>
                    <a:pt x="8514" y="0"/>
                    <a:pt x="11586" y="0"/>
                  </a:cubicBezTo>
                  <a:close/>
                </a:path>
              </a:pathLst>
            </a:custGeom>
            <a:solidFill>
              <a:srgbClr val="F8E4DB"/>
            </a:solidFill>
            <a:ln w="38100" cap="sq">
              <a:solidFill>
                <a:srgbClr val="000000"/>
              </a:solidFill>
              <a:prstDash val="sysDot"/>
              <a:miter/>
            </a:ln>
          </p:spPr>
        </p:sp>
        <p:sp>
          <p:nvSpPr>
            <p:cNvPr name="TextBox 23" id="23"/>
            <p:cNvSpPr txBox="true"/>
            <p:nvPr/>
          </p:nvSpPr>
          <p:spPr>
            <a:xfrm>
              <a:off x="0" y="-38100"/>
              <a:ext cx="1583845" cy="679019"/>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9144000" y="3450181"/>
            <a:ext cx="5397892" cy="1712087"/>
          </a:xfrm>
          <a:prstGeom prst="rect">
            <a:avLst/>
          </a:prstGeom>
        </p:spPr>
        <p:txBody>
          <a:bodyPr anchor="t" rtlCol="false" tIns="0" lIns="0" bIns="0" rIns="0">
            <a:spAutoFit/>
          </a:bodyPr>
          <a:lstStyle/>
          <a:p>
            <a:pPr algn="just">
              <a:lnSpc>
                <a:spcPts val="2758"/>
              </a:lnSpc>
            </a:pPr>
            <a:r>
              <a:rPr lang="en-US" sz="1970">
                <a:solidFill>
                  <a:srgbClr val="000000"/>
                </a:solidFill>
                <a:latin typeface="Glacial Indifference Bold"/>
              </a:rPr>
              <a:t>Flexibility and Diversity: </a:t>
            </a:r>
            <a:r>
              <a:rPr lang="en-US" sz="1970">
                <a:solidFill>
                  <a:srgbClr val="000000"/>
                </a:solidFill>
                <a:latin typeface="Glacial Indifference"/>
              </a:rPr>
              <a:t>Unlike traditional text-to-image generation methods that may struggle with diversity and adaptability, Stable Diffusion offers unparalleled flexibility in generating diverse images from varied textual prompts.</a:t>
            </a:r>
          </a:p>
        </p:txBody>
      </p:sp>
      <p:grpSp>
        <p:nvGrpSpPr>
          <p:cNvPr name="Group 25" id="25"/>
          <p:cNvGrpSpPr/>
          <p:nvPr/>
        </p:nvGrpSpPr>
        <p:grpSpPr>
          <a:xfrm rot="0">
            <a:off x="8827998" y="6103952"/>
            <a:ext cx="6013661" cy="2433489"/>
            <a:chOff x="0" y="0"/>
            <a:chExt cx="1583845" cy="640919"/>
          </a:xfrm>
        </p:grpSpPr>
        <p:sp>
          <p:nvSpPr>
            <p:cNvPr name="Freeform 26" id="26"/>
            <p:cNvSpPr/>
            <p:nvPr/>
          </p:nvSpPr>
          <p:spPr>
            <a:xfrm flipH="false" flipV="false" rot="0">
              <a:off x="0" y="0"/>
              <a:ext cx="1583845" cy="640919"/>
            </a:xfrm>
            <a:custGeom>
              <a:avLst/>
              <a:gdLst/>
              <a:ahLst/>
              <a:cxnLst/>
              <a:rect r="r" b="b" t="t" l="l"/>
              <a:pathLst>
                <a:path h="640919" w="1583845">
                  <a:moveTo>
                    <a:pt x="11586" y="0"/>
                  </a:moveTo>
                  <a:lnTo>
                    <a:pt x="1572258" y="0"/>
                  </a:lnTo>
                  <a:cubicBezTo>
                    <a:pt x="1575331" y="0"/>
                    <a:pt x="1578278" y="1221"/>
                    <a:pt x="1580451" y="3394"/>
                  </a:cubicBezTo>
                  <a:cubicBezTo>
                    <a:pt x="1582624" y="5566"/>
                    <a:pt x="1583845" y="8514"/>
                    <a:pt x="1583845" y="11586"/>
                  </a:cubicBezTo>
                  <a:lnTo>
                    <a:pt x="1583845" y="629332"/>
                  </a:lnTo>
                  <a:cubicBezTo>
                    <a:pt x="1583845" y="632405"/>
                    <a:pt x="1582624" y="635352"/>
                    <a:pt x="1580451" y="637525"/>
                  </a:cubicBezTo>
                  <a:cubicBezTo>
                    <a:pt x="1578278" y="639698"/>
                    <a:pt x="1575331" y="640919"/>
                    <a:pt x="1572258" y="640919"/>
                  </a:cubicBezTo>
                  <a:lnTo>
                    <a:pt x="11586" y="640919"/>
                  </a:lnTo>
                  <a:cubicBezTo>
                    <a:pt x="8514" y="640919"/>
                    <a:pt x="5566" y="639698"/>
                    <a:pt x="3394" y="637525"/>
                  </a:cubicBezTo>
                  <a:cubicBezTo>
                    <a:pt x="1221" y="635352"/>
                    <a:pt x="0" y="632405"/>
                    <a:pt x="0" y="629332"/>
                  </a:cubicBezTo>
                  <a:lnTo>
                    <a:pt x="0" y="11586"/>
                  </a:lnTo>
                  <a:cubicBezTo>
                    <a:pt x="0" y="8514"/>
                    <a:pt x="1221" y="5566"/>
                    <a:pt x="3394" y="3394"/>
                  </a:cubicBezTo>
                  <a:cubicBezTo>
                    <a:pt x="5566" y="1221"/>
                    <a:pt x="8514" y="0"/>
                    <a:pt x="11586" y="0"/>
                  </a:cubicBezTo>
                  <a:close/>
                </a:path>
              </a:pathLst>
            </a:custGeom>
            <a:solidFill>
              <a:srgbClr val="F8E4DB"/>
            </a:solidFill>
            <a:ln w="38100" cap="sq">
              <a:solidFill>
                <a:srgbClr val="000000"/>
              </a:solidFill>
              <a:prstDash val="sysDot"/>
              <a:miter/>
            </a:ln>
          </p:spPr>
        </p:sp>
        <p:sp>
          <p:nvSpPr>
            <p:cNvPr name="TextBox 27" id="27"/>
            <p:cNvSpPr txBox="true"/>
            <p:nvPr/>
          </p:nvSpPr>
          <p:spPr>
            <a:xfrm>
              <a:off x="0" y="-38100"/>
              <a:ext cx="1583845" cy="679019"/>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9186657" y="6455875"/>
            <a:ext cx="5283086" cy="1369187"/>
          </a:xfrm>
          <a:prstGeom prst="rect">
            <a:avLst/>
          </a:prstGeom>
        </p:spPr>
        <p:txBody>
          <a:bodyPr anchor="t" rtlCol="false" tIns="0" lIns="0" bIns="0" rIns="0">
            <a:spAutoFit/>
          </a:bodyPr>
          <a:lstStyle/>
          <a:p>
            <a:pPr algn="just">
              <a:lnSpc>
                <a:spcPts val="2758"/>
              </a:lnSpc>
            </a:pPr>
            <a:r>
              <a:rPr lang="en-US" sz="1970">
                <a:solidFill>
                  <a:srgbClr val="000000"/>
                </a:solidFill>
                <a:latin typeface="Glacial Indifference Bold"/>
              </a:rPr>
              <a:t>Control over Style and Content: </a:t>
            </a:r>
            <a:r>
              <a:rPr lang="en-US" sz="1970">
                <a:solidFill>
                  <a:srgbClr val="000000"/>
                </a:solidFill>
                <a:latin typeface="Glacial Indifference"/>
              </a:rPr>
              <a:t>Stable Diffusion provides users with fine-grained control over both the style and content of generated images.</a:t>
            </a:r>
          </a:p>
        </p:txBody>
      </p:sp>
      <p:grpSp>
        <p:nvGrpSpPr>
          <p:cNvPr name="Group 29" id="29"/>
          <p:cNvGrpSpPr/>
          <p:nvPr/>
        </p:nvGrpSpPr>
        <p:grpSpPr>
          <a:xfrm rot="0">
            <a:off x="2351262" y="6163478"/>
            <a:ext cx="5884621" cy="2373963"/>
            <a:chOff x="0" y="0"/>
            <a:chExt cx="1549859" cy="625241"/>
          </a:xfrm>
        </p:grpSpPr>
        <p:sp>
          <p:nvSpPr>
            <p:cNvPr name="Freeform 30" id="30"/>
            <p:cNvSpPr/>
            <p:nvPr/>
          </p:nvSpPr>
          <p:spPr>
            <a:xfrm flipH="false" flipV="false" rot="0">
              <a:off x="0" y="0"/>
              <a:ext cx="1549859" cy="625241"/>
            </a:xfrm>
            <a:custGeom>
              <a:avLst/>
              <a:gdLst/>
              <a:ahLst/>
              <a:cxnLst/>
              <a:rect r="r" b="b" t="t" l="l"/>
              <a:pathLst>
                <a:path h="625241" w="1549859">
                  <a:moveTo>
                    <a:pt x="11841" y="0"/>
                  </a:moveTo>
                  <a:lnTo>
                    <a:pt x="1538019" y="0"/>
                  </a:lnTo>
                  <a:cubicBezTo>
                    <a:pt x="1544558" y="0"/>
                    <a:pt x="1549859" y="5301"/>
                    <a:pt x="1549859" y="11841"/>
                  </a:cubicBezTo>
                  <a:lnTo>
                    <a:pt x="1549859" y="613401"/>
                  </a:lnTo>
                  <a:cubicBezTo>
                    <a:pt x="1549859" y="616541"/>
                    <a:pt x="1548612" y="619553"/>
                    <a:pt x="1546391" y="621773"/>
                  </a:cubicBezTo>
                  <a:cubicBezTo>
                    <a:pt x="1544170" y="623994"/>
                    <a:pt x="1541159" y="625241"/>
                    <a:pt x="1538019" y="625241"/>
                  </a:cubicBezTo>
                  <a:lnTo>
                    <a:pt x="11841" y="625241"/>
                  </a:lnTo>
                  <a:cubicBezTo>
                    <a:pt x="5301" y="625241"/>
                    <a:pt x="0" y="619940"/>
                    <a:pt x="0" y="613401"/>
                  </a:cubicBezTo>
                  <a:lnTo>
                    <a:pt x="0" y="11841"/>
                  </a:lnTo>
                  <a:cubicBezTo>
                    <a:pt x="0" y="5301"/>
                    <a:pt x="5301" y="0"/>
                    <a:pt x="11841" y="0"/>
                  </a:cubicBezTo>
                  <a:close/>
                </a:path>
              </a:pathLst>
            </a:custGeom>
            <a:solidFill>
              <a:srgbClr val="F8E4DB"/>
            </a:solidFill>
            <a:ln w="38100" cap="sq">
              <a:solidFill>
                <a:srgbClr val="000000"/>
              </a:solidFill>
              <a:prstDash val="sysDot"/>
              <a:miter/>
            </a:ln>
          </p:spPr>
        </p:sp>
        <p:sp>
          <p:nvSpPr>
            <p:cNvPr name="TextBox 31" id="31"/>
            <p:cNvSpPr txBox="true"/>
            <p:nvPr/>
          </p:nvSpPr>
          <p:spPr>
            <a:xfrm>
              <a:off x="0" y="-38100"/>
              <a:ext cx="1549859" cy="663341"/>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2754112" y="6561423"/>
            <a:ext cx="4848519" cy="1369191"/>
          </a:xfrm>
          <a:prstGeom prst="rect">
            <a:avLst/>
          </a:prstGeom>
        </p:spPr>
        <p:txBody>
          <a:bodyPr anchor="t" rtlCol="false" tIns="0" lIns="0" bIns="0" rIns="0">
            <a:spAutoFit/>
          </a:bodyPr>
          <a:lstStyle/>
          <a:p>
            <a:pPr algn="just">
              <a:lnSpc>
                <a:spcPts val="2757"/>
              </a:lnSpc>
            </a:pPr>
            <a:r>
              <a:rPr lang="en-US" sz="1969">
                <a:solidFill>
                  <a:srgbClr val="000000"/>
                </a:solidFill>
                <a:latin typeface="Glacial Indifference Bold"/>
              </a:rPr>
              <a:t>Conceptual Consistency: </a:t>
            </a:r>
            <a:r>
              <a:rPr lang="en-US" sz="1969">
                <a:solidFill>
                  <a:srgbClr val="000000"/>
                </a:solidFill>
                <a:latin typeface="Glacial Indifference"/>
              </a:rPr>
              <a:t>One of the key strengths of Stable Diffusion lies in its ability to maintain conceptual consistency between textual descriptions and generated images.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2919881" y="-1304534"/>
            <a:ext cx="4656062" cy="3771410"/>
          </a:xfrm>
          <a:custGeom>
            <a:avLst/>
            <a:gdLst/>
            <a:ahLst/>
            <a:cxnLst/>
            <a:rect r="r" b="b" t="t" l="l"/>
            <a:pathLst>
              <a:path h="3771410" w="4656062">
                <a:moveTo>
                  <a:pt x="0" y="0"/>
                </a:moveTo>
                <a:lnTo>
                  <a:pt x="4656062" y="0"/>
                </a:lnTo>
                <a:lnTo>
                  <a:pt x="4656062" y="3771410"/>
                </a:lnTo>
                <a:lnTo>
                  <a:pt x="0" y="3771410"/>
                </a:lnTo>
                <a:lnTo>
                  <a:pt x="0" y="0"/>
                </a:lnTo>
                <a:close/>
              </a:path>
            </a:pathLst>
          </a:custGeom>
          <a:blipFill>
            <a:blip r:embed="rId4"/>
            <a:stretch>
              <a:fillRect l="0" t="0" r="0" b="0"/>
            </a:stretch>
          </a:blipFill>
        </p:spPr>
      </p:sp>
      <p:sp>
        <p:nvSpPr>
          <p:cNvPr name="Freeform 8" id="8"/>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768327" y="4680656"/>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509295" y="6081874"/>
            <a:ext cx="847877" cy="843252"/>
          </a:xfrm>
          <a:custGeom>
            <a:avLst/>
            <a:gdLst/>
            <a:ahLst/>
            <a:cxnLst/>
            <a:rect r="r" b="b" t="t" l="l"/>
            <a:pathLst>
              <a:path h="843252" w="847877">
                <a:moveTo>
                  <a:pt x="0" y="0"/>
                </a:moveTo>
                <a:lnTo>
                  <a:pt x="847877" y="0"/>
                </a:lnTo>
                <a:lnTo>
                  <a:pt x="847877" y="843251"/>
                </a:lnTo>
                <a:lnTo>
                  <a:pt x="0" y="8432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2133752" y="4848508"/>
            <a:ext cx="5884621" cy="2466730"/>
            <a:chOff x="0" y="0"/>
            <a:chExt cx="1549859" cy="649674"/>
          </a:xfrm>
        </p:grpSpPr>
        <p:sp>
          <p:nvSpPr>
            <p:cNvPr name="Freeform 17" id="17"/>
            <p:cNvSpPr/>
            <p:nvPr/>
          </p:nvSpPr>
          <p:spPr>
            <a:xfrm flipH="false" flipV="false" rot="0">
              <a:off x="0" y="0"/>
              <a:ext cx="1549859" cy="649674"/>
            </a:xfrm>
            <a:custGeom>
              <a:avLst/>
              <a:gdLst/>
              <a:ahLst/>
              <a:cxnLst/>
              <a:rect r="r" b="b" t="t" l="l"/>
              <a:pathLst>
                <a:path h="649674" w="1549859">
                  <a:moveTo>
                    <a:pt x="11841" y="0"/>
                  </a:moveTo>
                  <a:lnTo>
                    <a:pt x="1538019" y="0"/>
                  </a:lnTo>
                  <a:cubicBezTo>
                    <a:pt x="1544558" y="0"/>
                    <a:pt x="1549859" y="5301"/>
                    <a:pt x="1549859" y="11841"/>
                  </a:cubicBezTo>
                  <a:lnTo>
                    <a:pt x="1549859" y="637833"/>
                  </a:lnTo>
                  <a:cubicBezTo>
                    <a:pt x="1549859" y="644373"/>
                    <a:pt x="1544558" y="649674"/>
                    <a:pt x="1538019" y="649674"/>
                  </a:cubicBezTo>
                  <a:lnTo>
                    <a:pt x="11841" y="649674"/>
                  </a:lnTo>
                  <a:cubicBezTo>
                    <a:pt x="5301" y="649674"/>
                    <a:pt x="0" y="644373"/>
                    <a:pt x="0" y="637833"/>
                  </a:cubicBezTo>
                  <a:lnTo>
                    <a:pt x="0" y="11841"/>
                  </a:lnTo>
                  <a:cubicBezTo>
                    <a:pt x="0" y="5301"/>
                    <a:pt x="5301" y="0"/>
                    <a:pt x="11841" y="0"/>
                  </a:cubicBezTo>
                  <a:close/>
                </a:path>
              </a:pathLst>
            </a:custGeom>
            <a:solidFill>
              <a:srgbClr val="F8E4DB"/>
            </a:solidFill>
            <a:ln w="38100" cap="sq">
              <a:solidFill>
                <a:srgbClr val="000000"/>
              </a:solidFill>
              <a:prstDash val="sysDot"/>
              <a:miter/>
            </a:ln>
          </p:spPr>
        </p:sp>
        <p:sp>
          <p:nvSpPr>
            <p:cNvPr name="TextBox 18" id="18"/>
            <p:cNvSpPr txBox="true"/>
            <p:nvPr/>
          </p:nvSpPr>
          <p:spPr>
            <a:xfrm>
              <a:off x="0" y="-38100"/>
              <a:ext cx="1549859" cy="687774"/>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325892" y="1759485"/>
            <a:ext cx="12674961" cy="1076574"/>
          </a:xfrm>
          <a:prstGeom prst="rect">
            <a:avLst/>
          </a:prstGeom>
        </p:spPr>
        <p:txBody>
          <a:bodyPr anchor="t" rtlCol="false" tIns="0" lIns="0" bIns="0" rIns="0">
            <a:spAutoFit/>
          </a:bodyPr>
          <a:lstStyle/>
          <a:p>
            <a:pPr algn="ctr">
              <a:lnSpc>
                <a:spcPts val="8788"/>
              </a:lnSpc>
            </a:pPr>
            <a:r>
              <a:rPr lang="en-US" sz="6277">
                <a:solidFill>
                  <a:srgbClr val="000000"/>
                </a:solidFill>
                <a:latin typeface="Hammersmith One"/>
              </a:rPr>
              <a:t>How does Stable Diffusion Work?</a:t>
            </a:r>
          </a:p>
        </p:txBody>
      </p:sp>
      <p:sp>
        <p:nvSpPr>
          <p:cNvPr name="TextBox 20" id="20"/>
          <p:cNvSpPr txBox="true"/>
          <p:nvPr/>
        </p:nvSpPr>
        <p:spPr>
          <a:xfrm rot="0">
            <a:off x="2668325" y="5180513"/>
            <a:ext cx="4848519" cy="1712091"/>
          </a:xfrm>
          <a:prstGeom prst="rect">
            <a:avLst/>
          </a:prstGeom>
        </p:spPr>
        <p:txBody>
          <a:bodyPr anchor="t" rtlCol="false" tIns="0" lIns="0" bIns="0" rIns="0">
            <a:spAutoFit/>
          </a:bodyPr>
          <a:lstStyle/>
          <a:p>
            <a:pPr algn="just">
              <a:lnSpc>
                <a:spcPts val="2757"/>
              </a:lnSpc>
            </a:pPr>
            <a:r>
              <a:rPr lang="en-US" sz="1969">
                <a:solidFill>
                  <a:srgbClr val="000000"/>
                </a:solidFill>
                <a:latin typeface="Glacial Indifference Bold"/>
              </a:rPr>
              <a:t>Diffusion Process:</a:t>
            </a:r>
            <a:r>
              <a:rPr lang="en-US" sz="1969">
                <a:solidFill>
                  <a:srgbClr val="000000"/>
                </a:solidFill>
                <a:latin typeface="Glacial Indifference"/>
              </a:rPr>
              <a:t> Stable Diffusion employs a unique diffusion process as the foundation for image generation. This process involves iteratively applying controlled noise to an initial image over multiple time steps.</a:t>
            </a:r>
          </a:p>
        </p:txBody>
      </p:sp>
      <p:grpSp>
        <p:nvGrpSpPr>
          <p:cNvPr name="Group 21" id="21"/>
          <p:cNvGrpSpPr/>
          <p:nvPr/>
        </p:nvGrpSpPr>
        <p:grpSpPr>
          <a:xfrm rot="0">
            <a:off x="8827998" y="3255159"/>
            <a:ext cx="6013661" cy="2433489"/>
            <a:chOff x="0" y="0"/>
            <a:chExt cx="1583845" cy="640919"/>
          </a:xfrm>
        </p:grpSpPr>
        <p:sp>
          <p:nvSpPr>
            <p:cNvPr name="Freeform 22" id="22"/>
            <p:cNvSpPr/>
            <p:nvPr/>
          </p:nvSpPr>
          <p:spPr>
            <a:xfrm flipH="false" flipV="false" rot="0">
              <a:off x="0" y="0"/>
              <a:ext cx="1583845" cy="640919"/>
            </a:xfrm>
            <a:custGeom>
              <a:avLst/>
              <a:gdLst/>
              <a:ahLst/>
              <a:cxnLst/>
              <a:rect r="r" b="b" t="t" l="l"/>
              <a:pathLst>
                <a:path h="640919" w="1583845">
                  <a:moveTo>
                    <a:pt x="11586" y="0"/>
                  </a:moveTo>
                  <a:lnTo>
                    <a:pt x="1572258" y="0"/>
                  </a:lnTo>
                  <a:cubicBezTo>
                    <a:pt x="1575331" y="0"/>
                    <a:pt x="1578278" y="1221"/>
                    <a:pt x="1580451" y="3394"/>
                  </a:cubicBezTo>
                  <a:cubicBezTo>
                    <a:pt x="1582624" y="5566"/>
                    <a:pt x="1583845" y="8514"/>
                    <a:pt x="1583845" y="11586"/>
                  </a:cubicBezTo>
                  <a:lnTo>
                    <a:pt x="1583845" y="629332"/>
                  </a:lnTo>
                  <a:cubicBezTo>
                    <a:pt x="1583845" y="632405"/>
                    <a:pt x="1582624" y="635352"/>
                    <a:pt x="1580451" y="637525"/>
                  </a:cubicBezTo>
                  <a:cubicBezTo>
                    <a:pt x="1578278" y="639698"/>
                    <a:pt x="1575331" y="640919"/>
                    <a:pt x="1572258" y="640919"/>
                  </a:cubicBezTo>
                  <a:lnTo>
                    <a:pt x="11586" y="640919"/>
                  </a:lnTo>
                  <a:cubicBezTo>
                    <a:pt x="8514" y="640919"/>
                    <a:pt x="5566" y="639698"/>
                    <a:pt x="3394" y="637525"/>
                  </a:cubicBezTo>
                  <a:cubicBezTo>
                    <a:pt x="1221" y="635352"/>
                    <a:pt x="0" y="632405"/>
                    <a:pt x="0" y="629332"/>
                  </a:cubicBezTo>
                  <a:lnTo>
                    <a:pt x="0" y="11586"/>
                  </a:lnTo>
                  <a:cubicBezTo>
                    <a:pt x="0" y="8514"/>
                    <a:pt x="1221" y="5566"/>
                    <a:pt x="3394" y="3394"/>
                  </a:cubicBezTo>
                  <a:cubicBezTo>
                    <a:pt x="5566" y="1221"/>
                    <a:pt x="8514" y="0"/>
                    <a:pt x="11586" y="0"/>
                  </a:cubicBezTo>
                  <a:close/>
                </a:path>
              </a:pathLst>
            </a:custGeom>
            <a:solidFill>
              <a:srgbClr val="F8E4DB"/>
            </a:solidFill>
            <a:ln w="38100" cap="sq">
              <a:solidFill>
                <a:srgbClr val="000000"/>
              </a:solidFill>
              <a:prstDash val="sysDot"/>
              <a:miter/>
            </a:ln>
          </p:spPr>
        </p:sp>
        <p:sp>
          <p:nvSpPr>
            <p:cNvPr name="TextBox 23" id="23"/>
            <p:cNvSpPr txBox="true"/>
            <p:nvPr/>
          </p:nvSpPr>
          <p:spPr>
            <a:xfrm>
              <a:off x="0" y="-38100"/>
              <a:ext cx="1583845" cy="679019"/>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9144000" y="3450181"/>
            <a:ext cx="5397892" cy="2054987"/>
          </a:xfrm>
          <a:prstGeom prst="rect">
            <a:avLst/>
          </a:prstGeom>
        </p:spPr>
        <p:txBody>
          <a:bodyPr anchor="t" rtlCol="false" tIns="0" lIns="0" bIns="0" rIns="0">
            <a:spAutoFit/>
          </a:bodyPr>
          <a:lstStyle/>
          <a:p>
            <a:pPr algn="just">
              <a:lnSpc>
                <a:spcPts val="2758"/>
              </a:lnSpc>
            </a:pPr>
            <a:r>
              <a:rPr lang="en-US" sz="1970">
                <a:solidFill>
                  <a:srgbClr val="000000"/>
                </a:solidFill>
                <a:latin typeface="Glacial Indifference Bold"/>
              </a:rPr>
              <a:t>Text Prompt Integration:</a:t>
            </a:r>
            <a:r>
              <a:rPr lang="en-US" sz="1970">
                <a:solidFill>
                  <a:srgbClr val="000000"/>
                </a:solidFill>
                <a:latin typeface="Glacial Indifference"/>
              </a:rPr>
              <a:t> At each time step of the diffusion process, the model integrates information from a provided text prompt. This text prompt guides the generation process by influencing the evolution of the image's content and style. </a:t>
            </a:r>
          </a:p>
        </p:txBody>
      </p:sp>
      <p:grpSp>
        <p:nvGrpSpPr>
          <p:cNvPr name="Group 25" id="25"/>
          <p:cNvGrpSpPr/>
          <p:nvPr/>
        </p:nvGrpSpPr>
        <p:grpSpPr>
          <a:xfrm rot="0">
            <a:off x="8827998" y="6103952"/>
            <a:ext cx="6013661" cy="2433489"/>
            <a:chOff x="0" y="0"/>
            <a:chExt cx="1583845" cy="640919"/>
          </a:xfrm>
        </p:grpSpPr>
        <p:sp>
          <p:nvSpPr>
            <p:cNvPr name="Freeform 26" id="26"/>
            <p:cNvSpPr/>
            <p:nvPr/>
          </p:nvSpPr>
          <p:spPr>
            <a:xfrm flipH="false" flipV="false" rot="0">
              <a:off x="0" y="0"/>
              <a:ext cx="1583845" cy="640919"/>
            </a:xfrm>
            <a:custGeom>
              <a:avLst/>
              <a:gdLst/>
              <a:ahLst/>
              <a:cxnLst/>
              <a:rect r="r" b="b" t="t" l="l"/>
              <a:pathLst>
                <a:path h="640919" w="1583845">
                  <a:moveTo>
                    <a:pt x="11586" y="0"/>
                  </a:moveTo>
                  <a:lnTo>
                    <a:pt x="1572258" y="0"/>
                  </a:lnTo>
                  <a:cubicBezTo>
                    <a:pt x="1575331" y="0"/>
                    <a:pt x="1578278" y="1221"/>
                    <a:pt x="1580451" y="3394"/>
                  </a:cubicBezTo>
                  <a:cubicBezTo>
                    <a:pt x="1582624" y="5566"/>
                    <a:pt x="1583845" y="8514"/>
                    <a:pt x="1583845" y="11586"/>
                  </a:cubicBezTo>
                  <a:lnTo>
                    <a:pt x="1583845" y="629332"/>
                  </a:lnTo>
                  <a:cubicBezTo>
                    <a:pt x="1583845" y="632405"/>
                    <a:pt x="1582624" y="635352"/>
                    <a:pt x="1580451" y="637525"/>
                  </a:cubicBezTo>
                  <a:cubicBezTo>
                    <a:pt x="1578278" y="639698"/>
                    <a:pt x="1575331" y="640919"/>
                    <a:pt x="1572258" y="640919"/>
                  </a:cubicBezTo>
                  <a:lnTo>
                    <a:pt x="11586" y="640919"/>
                  </a:lnTo>
                  <a:cubicBezTo>
                    <a:pt x="8514" y="640919"/>
                    <a:pt x="5566" y="639698"/>
                    <a:pt x="3394" y="637525"/>
                  </a:cubicBezTo>
                  <a:cubicBezTo>
                    <a:pt x="1221" y="635352"/>
                    <a:pt x="0" y="632405"/>
                    <a:pt x="0" y="629332"/>
                  </a:cubicBezTo>
                  <a:lnTo>
                    <a:pt x="0" y="11586"/>
                  </a:lnTo>
                  <a:cubicBezTo>
                    <a:pt x="0" y="8514"/>
                    <a:pt x="1221" y="5566"/>
                    <a:pt x="3394" y="3394"/>
                  </a:cubicBezTo>
                  <a:cubicBezTo>
                    <a:pt x="5566" y="1221"/>
                    <a:pt x="8514" y="0"/>
                    <a:pt x="11586" y="0"/>
                  </a:cubicBezTo>
                  <a:close/>
                </a:path>
              </a:pathLst>
            </a:custGeom>
            <a:solidFill>
              <a:srgbClr val="F8E4DB"/>
            </a:solidFill>
            <a:ln w="38100" cap="sq">
              <a:solidFill>
                <a:srgbClr val="000000"/>
              </a:solidFill>
              <a:prstDash val="sysDot"/>
              <a:miter/>
            </a:ln>
          </p:spPr>
        </p:sp>
        <p:sp>
          <p:nvSpPr>
            <p:cNvPr name="TextBox 27" id="27"/>
            <p:cNvSpPr txBox="true"/>
            <p:nvPr/>
          </p:nvSpPr>
          <p:spPr>
            <a:xfrm>
              <a:off x="0" y="-38100"/>
              <a:ext cx="1583845" cy="679019"/>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9186657" y="6455875"/>
            <a:ext cx="5283086" cy="1712087"/>
          </a:xfrm>
          <a:prstGeom prst="rect">
            <a:avLst/>
          </a:prstGeom>
        </p:spPr>
        <p:txBody>
          <a:bodyPr anchor="t" rtlCol="false" tIns="0" lIns="0" bIns="0" rIns="0">
            <a:spAutoFit/>
          </a:bodyPr>
          <a:lstStyle/>
          <a:p>
            <a:pPr algn="ctr">
              <a:lnSpc>
                <a:spcPts val="2758"/>
              </a:lnSpc>
            </a:pPr>
            <a:r>
              <a:rPr lang="en-US" sz="1970">
                <a:solidFill>
                  <a:srgbClr val="000000"/>
                </a:solidFill>
                <a:latin typeface="Glacial Indifference Bold"/>
              </a:rPr>
              <a:t>Adaptive Generation:</a:t>
            </a:r>
            <a:r>
              <a:rPr lang="en-US" sz="1970">
                <a:solidFill>
                  <a:srgbClr val="000000"/>
                </a:solidFill>
                <a:latin typeface="Glacial Indifference"/>
              </a:rPr>
              <a:t> One of the key strengths of Stable Diffusion lies in its adaptive generation capabilities. The model dynamically adjusts its generation process based on the complexity and specificity of the text prompt.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13805912" y="-1304534"/>
            <a:ext cx="5492320" cy="4448779"/>
          </a:xfrm>
          <a:custGeom>
            <a:avLst/>
            <a:gdLst/>
            <a:ahLst/>
            <a:cxnLst/>
            <a:rect r="r" b="b" t="t" l="l"/>
            <a:pathLst>
              <a:path h="4448779" w="5492320">
                <a:moveTo>
                  <a:pt x="0" y="0"/>
                </a:moveTo>
                <a:lnTo>
                  <a:pt x="5492319" y="0"/>
                </a:lnTo>
                <a:lnTo>
                  <a:pt x="5492319" y="4448779"/>
                </a:lnTo>
                <a:lnTo>
                  <a:pt x="0" y="4448779"/>
                </a:lnTo>
                <a:lnTo>
                  <a:pt x="0" y="0"/>
                </a:lnTo>
                <a:close/>
              </a:path>
            </a:pathLst>
          </a:custGeom>
          <a:blipFill>
            <a:blip r:embed="rId4"/>
            <a:stretch>
              <a:fillRect l="0" t="0" r="0" b="0"/>
            </a:stretch>
          </a:blipFill>
        </p:spPr>
      </p:sp>
      <p:sp>
        <p:nvSpPr>
          <p:cNvPr name="Freeform 8" id="8"/>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798395" y="7911401"/>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028700" y="6308017"/>
            <a:ext cx="847877" cy="843252"/>
          </a:xfrm>
          <a:custGeom>
            <a:avLst/>
            <a:gdLst/>
            <a:ahLst/>
            <a:cxnLst/>
            <a:rect r="r" b="b" t="t" l="l"/>
            <a:pathLst>
              <a:path h="843252" w="847877">
                <a:moveTo>
                  <a:pt x="0" y="0"/>
                </a:moveTo>
                <a:lnTo>
                  <a:pt x="847877" y="0"/>
                </a:lnTo>
                <a:lnTo>
                  <a:pt x="847877"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631155" y="1206565"/>
            <a:ext cx="8564750" cy="2291241"/>
          </a:xfrm>
          <a:prstGeom prst="rect">
            <a:avLst/>
          </a:prstGeom>
        </p:spPr>
        <p:txBody>
          <a:bodyPr anchor="t" rtlCol="false" tIns="0" lIns="0" bIns="0" rIns="0">
            <a:spAutoFit/>
          </a:bodyPr>
          <a:lstStyle/>
          <a:p>
            <a:pPr algn="ctr">
              <a:lnSpc>
                <a:spcPts val="9224"/>
              </a:lnSpc>
            </a:pPr>
            <a:r>
              <a:rPr lang="en-US" sz="6589">
                <a:solidFill>
                  <a:srgbClr val="000000"/>
                </a:solidFill>
                <a:latin typeface="Hammersmith One"/>
              </a:rPr>
              <a:t>Challenges and Limitations</a:t>
            </a:r>
          </a:p>
        </p:txBody>
      </p:sp>
      <p:sp>
        <p:nvSpPr>
          <p:cNvPr name="TextBox 17" id="17"/>
          <p:cNvSpPr txBox="true"/>
          <p:nvPr/>
        </p:nvSpPr>
        <p:spPr>
          <a:xfrm rot="0">
            <a:off x="8869135" y="3945481"/>
            <a:ext cx="6994090" cy="3919221"/>
          </a:xfrm>
          <a:prstGeom prst="rect">
            <a:avLst/>
          </a:prstGeom>
        </p:spPr>
        <p:txBody>
          <a:bodyPr anchor="t" rtlCol="false" tIns="0" lIns="0" bIns="0" rIns="0">
            <a:spAutoFit/>
          </a:bodyPr>
          <a:lstStyle/>
          <a:p>
            <a:pPr algn="ctr">
              <a:lnSpc>
                <a:spcPts val="4479"/>
              </a:lnSpc>
            </a:pPr>
            <a:r>
              <a:rPr lang="en-US" sz="3199">
                <a:solidFill>
                  <a:srgbClr val="000000"/>
                </a:solidFill>
                <a:latin typeface="Glacial Indifference"/>
              </a:rPr>
              <a:t>Despite its promise, Stable Diffusion faces challenges such as bias amplification, complex training requirements, and ethical considerations. Overcoming these hurdles is crucial for widespread adoption.</a:t>
            </a:r>
            <a:r>
              <a:rPr lang="en-US" sz="3199">
                <a:solidFill>
                  <a:srgbClr val="000000"/>
                </a:solidFill>
                <a:latin typeface="Glacial Indifference"/>
              </a:rPr>
              <a:t> </a:t>
            </a:r>
          </a:p>
        </p:txBody>
      </p:sp>
      <p:grpSp>
        <p:nvGrpSpPr>
          <p:cNvPr name="Group 18" id="18"/>
          <p:cNvGrpSpPr/>
          <p:nvPr/>
        </p:nvGrpSpPr>
        <p:grpSpPr>
          <a:xfrm rot="0">
            <a:off x="294186" y="406589"/>
            <a:ext cx="7937973" cy="9510914"/>
            <a:chOff x="0" y="0"/>
            <a:chExt cx="8585708" cy="10287000"/>
          </a:xfrm>
        </p:grpSpPr>
        <p:sp>
          <p:nvSpPr>
            <p:cNvPr name="Freeform 19" id="19"/>
            <p:cNvSpPr/>
            <p:nvPr/>
          </p:nvSpPr>
          <p:spPr>
            <a:xfrm flipH="false" flipV="false" rot="0">
              <a:off x="0" y="0"/>
              <a:ext cx="8585708" cy="10287000"/>
            </a:xfrm>
            <a:custGeom>
              <a:avLst/>
              <a:gdLst/>
              <a:ahLst/>
              <a:cxnLst/>
              <a:rect r="r" b="b" t="t" l="l"/>
              <a:pathLst>
                <a:path h="10287000" w="8585708">
                  <a:moveTo>
                    <a:pt x="8585708" y="762"/>
                  </a:moveTo>
                  <a:cubicBezTo>
                    <a:pt x="8581644" y="20447"/>
                    <a:pt x="8577961" y="40132"/>
                    <a:pt x="8573515" y="59690"/>
                  </a:cubicBezTo>
                  <a:cubicBezTo>
                    <a:pt x="8478139" y="485521"/>
                    <a:pt x="8382635" y="911225"/>
                    <a:pt x="8287258" y="1337056"/>
                  </a:cubicBezTo>
                  <a:cubicBezTo>
                    <a:pt x="8146288" y="1966722"/>
                    <a:pt x="8005699" y="2596388"/>
                    <a:pt x="7864601" y="3225927"/>
                  </a:cubicBezTo>
                  <a:cubicBezTo>
                    <a:pt x="7691247" y="3999103"/>
                    <a:pt x="7517384" y="4772152"/>
                    <a:pt x="7344028" y="5545328"/>
                  </a:cubicBezTo>
                  <a:cubicBezTo>
                    <a:pt x="7194676" y="6211443"/>
                    <a:pt x="7045578" y="6877558"/>
                    <a:pt x="6896353" y="7543800"/>
                  </a:cubicBezTo>
                  <a:cubicBezTo>
                    <a:pt x="6765289" y="8129016"/>
                    <a:pt x="6634480" y="8714105"/>
                    <a:pt x="6503162" y="9299194"/>
                  </a:cubicBezTo>
                  <a:cubicBezTo>
                    <a:pt x="6429375" y="9628251"/>
                    <a:pt x="6354953" y="9957181"/>
                    <a:pt x="6280785" y="10286238"/>
                  </a:cubicBezTo>
                  <a:cubicBezTo>
                    <a:pt x="4199382" y="10286238"/>
                    <a:pt x="2118106" y="10286111"/>
                    <a:pt x="36830" y="10287000"/>
                  </a:cubicBezTo>
                  <a:cubicBezTo>
                    <a:pt x="6731" y="10287000"/>
                    <a:pt x="0" y="10280269"/>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15"/>
              <a:stretch>
                <a:fillRect l="-39749" t="0" r="-39749"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621" y="-4198379"/>
            <a:ext cx="20078852" cy="20078852"/>
            <a:chOff x="0" y="0"/>
            <a:chExt cx="26771803" cy="26771803"/>
          </a:xfrm>
        </p:grpSpPr>
        <p:sp>
          <p:nvSpPr>
            <p:cNvPr name="Freeform 3" id="3"/>
            <p:cNvSpPr/>
            <p:nvPr/>
          </p:nvSpPr>
          <p:spPr>
            <a:xfrm flipH="false" flipV="false" rot="0">
              <a:off x="0" y="0"/>
              <a:ext cx="13385901" cy="13385901"/>
            </a:xfrm>
            <a:custGeom>
              <a:avLst/>
              <a:gdLst/>
              <a:ahLst/>
              <a:cxnLst/>
              <a:rect r="r" b="b" t="t" l="l"/>
              <a:pathLst>
                <a:path h="13385901" w="13385901">
                  <a:moveTo>
                    <a:pt x="0" y="0"/>
                  </a:moveTo>
                  <a:lnTo>
                    <a:pt x="13385901" y="0"/>
                  </a:lnTo>
                  <a:lnTo>
                    <a:pt x="13385901"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85901" y="0"/>
              <a:ext cx="13385901" cy="13385901"/>
            </a:xfrm>
            <a:custGeom>
              <a:avLst/>
              <a:gdLst/>
              <a:ahLst/>
              <a:cxnLst/>
              <a:rect r="r" b="b" t="t" l="l"/>
              <a:pathLst>
                <a:path h="13385901" w="13385901">
                  <a:moveTo>
                    <a:pt x="0" y="0"/>
                  </a:moveTo>
                  <a:lnTo>
                    <a:pt x="13385902" y="0"/>
                  </a:lnTo>
                  <a:lnTo>
                    <a:pt x="13385902" y="13385901"/>
                  </a:lnTo>
                  <a:lnTo>
                    <a:pt x="0" y="13385901"/>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3385901"/>
              <a:ext cx="13385901" cy="13385901"/>
            </a:xfrm>
            <a:custGeom>
              <a:avLst/>
              <a:gdLst/>
              <a:ahLst/>
              <a:cxnLst/>
              <a:rect r="r" b="b" t="t" l="l"/>
              <a:pathLst>
                <a:path h="13385901" w="13385901">
                  <a:moveTo>
                    <a:pt x="0" y="0"/>
                  </a:moveTo>
                  <a:lnTo>
                    <a:pt x="13385901" y="0"/>
                  </a:lnTo>
                  <a:lnTo>
                    <a:pt x="13385901"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85901" y="13385901"/>
              <a:ext cx="13385901" cy="13385901"/>
            </a:xfrm>
            <a:custGeom>
              <a:avLst/>
              <a:gdLst/>
              <a:ahLst/>
              <a:cxnLst/>
              <a:rect r="r" b="b" t="t" l="l"/>
              <a:pathLst>
                <a:path h="13385901" w="13385901">
                  <a:moveTo>
                    <a:pt x="0" y="0"/>
                  </a:moveTo>
                  <a:lnTo>
                    <a:pt x="13385902" y="0"/>
                  </a:lnTo>
                  <a:lnTo>
                    <a:pt x="13385902" y="13385902"/>
                  </a:lnTo>
                  <a:lnTo>
                    <a:pt x="0" y="1338590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2919881" y="-1304534"/>
            <a:ext cx="4656062" cy="3771410"/>
          </a:xfrm>
          <a:custGeom>
            <a:avLst/>
            <a:gdLst/>
            <a:ahLst/>
            <a:cxnLst/>
            <a:rect r="r" b="b" t="t" l="l"/>
            <a:pathLst>
              <a:path h="3771410" w="4656062">
                <a:moveTo>
                  <a:pt x="0" y="0"/>
                </a:moveTo>
                <a:lnTo>
                  <a:pt x="4656062" y="0"/>
                </a:lnTo>
                <a:lnTo>
                  <a:pt x="4656062" y="3771410"/>
                </a:lnTo>
                <a:lnTo>
                  <a:pt x="0" y="3771410"/>
                </a:lnTo>
                <a:lnTo>
                  <a:pt x="0" y="0"/>
                </a:lnTo>
                <a:close/>
              </a:path>
            </a:pathLst>
          </a:custGeom>
          <a:blipFill>
            <a:blip r:embed="rId4"/>
            <a:stretch>
              <a:fillRect l="0" t="0" r="0" b="0"/>
            </a:stretch>
          </a:blipFill>
        </p:spPr>
      </p:sp>
      <p:sp>
        <p:nvSpPr>
          <p:cNvPr name="Freeform 8" id="8"/>
          <p:cNvSpPr/>
          <p:nvPr/>
        </p:nvSpPr>
        <p:spPr>
          <a:xfrm flipH="false" flipV="false" rot="0">
            <a:off x="509295" y="341681"/>
            <a:ext cx="3633193" cy="1374038"/>
          </a:xfrm>
          <a:custGeom>
            <a:avLst/>
            <a:gdLst/>
            <a:ahLst/>
            <a:cxnLst/>
            <a:rect r="r" b="b" t="t" l="l"/>
            <a:pathLst>
              <a:path h="1374038" w="3633193">
                <a:moveTo>
                  <a:pt x="0" y="0"/>
                </a:moveTo>
                <a:lnTo>
                  <a:pt x="3633193" y="0"/>
                </a:lnTo>
                <a:lnTo>
                  <a:pt x="3633193" y="1374038"/>
                </a:lnTo>
                <a:lnTo>
                  <a:pt x="0" y="1374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220369" y="-616994"/>
            <a:ext cx="4077863" cy="4114800"/>
          </a:xfrm>
          <a:custGeom>
            <a:avLst/>
            <a:gdLst/>
            <a:ahLst/>
            <a:cxnLst/>
            <a:rect r="r" b="b" t="t" l="l"/>
            <a:pathLst>
              <a:path h="4114800" w="4077863">
                <a:moveTo>
                  <a:pt x="0" y="0"/>
                </a:moveTo>
                <a:lnTo>
                  <a:pt x="4077862" y="0"/>
                </a:lnTo>
                <a:lnTo>
                  <a:pt x="4077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683241" y="8537440"/>
            <a:ext cx="4761462" cy="3856784"/>
          </a:xfrm>
          <a:custGeom>
            <a:avLst/>
            <a:gdLst/>
            <a:ahLst/>
            <a:cxnLst/>
            <a:rect r="r" b="b" t="t" l="l"/>
            <a:pathLst>
              <a:path h="3856784" w="4761462">
                <a:moveTo>
                  <a:pt x="0" y="0"/>
                </a:moveTo>
                <a:lnTo>
                  <a:pt x="4761462" y="0"/>
                </a:lnTo>
                <a:lnTo>
                  <a:pt x="4761462" y="3856784"/>
                </a:lnTo>
                <a:lnTo>
                  <a:pt x="0" y="3856784"/>
                </a:lnTo>
                <a:lnTo>
                  <a:pt x="0" y="0"/>
                </a:lnTo>
                <a:close/>
              </a:path>
            </a:pathLst>
          </a:custGeom>
          <a:blipFill>
            <a:blip r:embed="rId4"/>
            <a:stretch>
              <a:fillRect l="0" t="0" r="0" b="0"/>
            </a:stretch>
          </a:blipFill>
        </p:spPr>
      </p:sp>
      <p:sp>
        <p:nvSpPr>
          <p:cNvPr name="Freeform 11" id="11"/>
          <p:cNvSpPr/>
          <p:nvPr/>
        </p:nvSpPr>
        <p:spPr>
          <a:xfrm flipH="false" flipV="false" rot="0">
            <a:off x="15638028" y="7552427"/>
            <a:ext cx="4538037" cy="4114800"/>
          </a:xfrm>
          <a:custGeom>
            <a:avLst/>
            <a:gdLst/>
            <a:ahLst/>
            <a:cxnLst/>
            <a:rect r="r" b="b" t="t" l="l"/>
            <a:pathLst>
              <a:path h="4114800" w="4538037">
                <a:moveTo>
                  <a:pt x="0" y="0"/>
                </a:moveTo>
                <a:lnTo>
                  <a:pt x="4538036" y="0"/>
                </a:lnTo>
                <a:lnTo>
                  <a:pt x="45380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028700" y="6308017"/>
            <a:ext cx="847877" cy="843252"/>
          </a:xfrm>
          <a:custGeom>
            <a:avLst/>
            <a:gdLst/>
            <a:ahLst/>
            <a:cxnLst/>
            <a:rect r="r" b="b" t="t" l="l"/>
            <a:pathLst>
              <a:path h="843252" w="847877">
                <a:moveTo>
                  <a:pt x="0" y="0"/>
                </a:moveTo>
                <a:lnTo>
                  <a:pt x="847877" y="0"/>
                </a:lnTo>
                <a:lnTo>
                  <a:pt x="847877" y="843252"/>
                </a:lnTo>
                <a:lnTo>
                  <a:pt x="0" y="8432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509295" y="8676807"/>
            <a:ext cx="2453772" cy="1162985"/>
          </a:xfrm>
          <a:custGeom>
            <a:avLst/>
            <a:gdLst/>
            <a:ahLst/>
            <a:cxnLst/>
            <a:rect r="r" b="b" t="t" l="l"/>
            <a:pathLst>
              <a:path h="1162985" w="2453772">
                <a:moveTo>
                  <a:pt x="0" y="0"/>
                </a:moveTo>
                <a:lnTo>
                  <a:pt x="2453772" y="0"/>
                </a:lnTo>
                <a:lnTo>
                  <a:pt x="2453772" y="1162986"/>
                </a:lnTo>
                <a:lnTo>
                  <a:pt x="0" y="1162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7602631" y="9018810"/>
            <a:ext cx="1266505" cy="478980"/>
          </a:xfrm>
          <a:custGeom>
            <a:avLst/>
            <a:gdLst/>
            <a:ahLst/>
            <a:cxnLst/>
            <a:rect r="r" b="b" t="t" l="l"/>
            <a:pathLst>
              <a:path h="478980" w="1266505">
                <a:moveTo>
                  <a:pt x="0" y="0"/>
                </a:moveTo>
                <a:lnTo>
                  <a:pt x="1266504" y="0"/>
                </a:lnTo>
                <a:lnTo>
                  <a:pt x="1266504"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280278" y="341681"/>
            <a:ext cx="1266505" cy="478980"/>
          </a:xfrm>
          <a:custGeom>
            <a:avLst/>
            <a:gdLst/>
            <a:ahLst/>
            <a:cxnLst/>
            <a:rect r="r" b="b" t="t" l="l"/>
            <a:pathLst>
              <a:path h="478980" w="1266505">
                <a:moveTo>
                  <a:pt x="0" y="0"/>
                </a:moveTo>
                <a:lnTo>
                  <a:pt x="1266505" y="0"/>
                </a:lnTo>
                <a:lnTo>
                  <a:pt x="1266505" y="478980"/>
                </a:lnTo>
                <a:lnTo>
                  <a:pt x="0" y="478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876577" y="5459657"/>
            <a:ext cx="7786908" cy="4380135"/>
          </a:xfrm>
          <a:custGeom>
            <a:avLst/>
            <a:gdLst/>
            <a:ahLst/>
            <a:cxnLst/>
            <a:rect r="r" b="b" t="t" l="l"/>
            <a:pathLst>
              <a:path h="4380135" w="7786908">
                <a:moveTo>
                  <a:pt x="0" y="0"/>
                </a:moveTo>
                <a:lnTo>
                  <a:pt x="7786907" y="0"/>
                </a:lnTo>
                <a:lnTo>
                  <a:pt x="7786907" y="4380136"/>
                </a:lnTo>
                <a:lnTo>
                  <a:pt x="0" y="4380136"/>
                </a:lnTo>
                <a:lnTo>
                  <a:pt x="0" y="0"/>
                </a:lnTo>
                <a:close/>
              </a:path>
            </a:pathLst>
          </a:custGeom>
          <a:blipFill>
            <a:blip r:embed="rId15"/>
            <a:stretch>
              <a:fillRect l="0" t="0" r="0" b="0"/>
            </a:stretch>
          </a:blipFill>
        </p:spPr>
      </p:sp>
      <p:sp>
        <p:nvSpPr>
          <p:cNvPr name="TextBox 17" id="17"/>
          <p:cNvSpPr txBox="true"/>
          <p:nvPr/>
        </p:nvSpPr>
        <p:spPr>
          <a:xfrm rot="0">
            <a:off x="2963067" y="1267023"/>
            <a:ext cx="12257302" cy="1206405"/>
          </a:xfrm>
          <a:prstGeom prst="rect">
            <a:avLst/>
          </a:prstGeom>
        </p:spPr>
        <p:txBody>
          <a:bodyPr anchor="t" rtlCol="false" tIns="0" lIns="0" bIns="0" rIns="0">
            <a:spAutoFit/>
          </a:bodyPr>
          <a:lstStyle/>
          <a:p>
            <a:pPr algn="ctr">
              <a:lnSpc>
                <a:spcPts val="9898"/>
              </a:lnSpc>
            </a:pPr>
            <a:r>
              <a:rPr lang="en-US" sz="7070">
                <a:solidFill>
                  <a:srgbClr val="000000"/>
                </a:solidFill>
                <a:latin typeface="Hammersmith One"/>
              </a:rPr>
              <a:t>Results and Achievements</a:t>
            </a:r>
          </a:p>
        </p:txBody>
      </p:sp>
      <p:sp>
        <p:nvSpPr>
          <p:cNvPr name="TextBox 18" id="18"/>
          <p:cNvSpPr txBox="true"/>
          <p:nvPr/>
        </p:nvSpPr>
        <p:spPr>
          <a:xfrm rot="0">
            <a:off x="2424775" y="3581265"/>
            <a:ext cx="13438450" cy="1552575"/>
          </a:xfrm>
          <a:prstGeom prst="rect">
            <a:avLst/>
          </a:prstGeom>
        </p:spPr>
        <p:txBody>
          <a:bodyPr anchor="t" rtlCol="false" tIns="0" lIns="0" bIns="0" rIns="0">
            <a:spAutoFit/>
          </a:bodyPr>
          <a:lstStyle/>
          <a:p>
            <a:pPr algn="ctr">
              <a:lnSpc>
                <a:spcPts val="4199"/>
              </a:lnSpc>
            </a:pPr>
            <a:r>
              <a:rPr lang="en-US" sz="2999">
                <a:solidFill>
                  <a:srgbClr val="000000"/>
                </a:solidFill>
                <a:latin typeface="Glacial Indifference"/>
              </a:rPr>
              <a:t>The future of Stable Diffusion holds exciting possibilities, including advancements in multimodal generation, interactive interfaces, and real-time image synthesis. These innovations will reshape the way we interact with visual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DAGEuGrM0SE</dc:identifier>
  <dcterms:modified xsi:type="dcterms:W3CDTF">2011-08-01T06:04:30Z</dcterms:modified>
  <cp:revision>1</cp:revision>
  <dc:title>Deep learning (Text to image generation using Stable Diffusion)</dc:title>
</cp:coreProperties>
</file>