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5"/>
  </p:notesMasterIdLst>
  <p:handoutMasterIdLst>
    <p:handoutMasterId r:id="rId16"/>
  </p:handoutMasterIdLst>
  <p:sldIdLst>
    <p:sldId id="258" r:id="rId4"/>
    <p:sldId id="257" r:id="rId5"/>
    <p:sldId id="267" r:id="rId6"/>
    <p:sldId id="261" r:id="rId7"/>
    <p:sldId id="259" r:id="rId8"/>
    <p:sldId id="265" r:id="rId9"/>
    <p:sldId id="271" r:id="rId10"/>
    <p:sldId id="266" r:id="rId11"/>
    <p:sldId id="269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ADF"/>
    <a:srgbClr val="FEBECA"/>
    <a:srgbClr val="E4E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流程步骤</a:t>
          </a: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pPr algn="ctr"/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团队介绍</a:t>
          </a:r>
          <a:endParaRPr lang="en-US" altLang="zh-CN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及</a:t>
          </a:r>
          <a:endParaRPr lang="en-US" altLang="zh-CN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项目简介</a:t>
          </a:r>
          <a:endParaRPr lang="zh-CN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r>
            <a:rPr lang="zh-CN" altLang="en-US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项目推广</a:t>
          </a:r>
          <a:endParaRPr lang="en-US" altLang="zh-CN" sz="1800" dirty="0">
            <a:solidFill>
              <a:schemeClr val="bg1">
                <a:lumMod val="6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项目特点</a:t>
          </a:r>
          <a:endParaRPr lang="zh-CN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界面介绍</a:t>
          </a:r>
          <a:endParaRPr lang="zh-CN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</dgm:spPr>
    </dgm:pt>
    <dgm:pt modelId="{63748CBD-72AB-475B-93BB-2E1E19EB7CDF}" type="pres">
      <dgm:prSet presAssocID="{960DD3F4-08B5-4717-B21F-9D7ADE4F9398}" presName="Child2" presStyleLbl="revTx" presStyleIdx="1" presStyleCnt="4" custScaleX="9668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 custLinFactNeighborY="-4199"/>
      <dgm:spPr>
        <a:xfrm>
          <a:off x="2302954" y="4138659"/>
          <a:ext cx="1070800" cy="1070576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流程步骤</a:t>
          </a: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团队介绍</a:t>
          </a:r>
          <a:endParaRPr lang="en-US" altLang="zh-CN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及</a:t>
          </a:r>
          <a:endParaRPr lang="en-US" altLang="zh-CN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项目简介</a:t>
          </a:r>
          <a:endParaRPr lang="zh-CN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36275" y="1064954"/>
          <a:ext cx="1452947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界面介绍</a:t>
          </a:r>
          <a:endParaRPr lang="zh-CN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36275" y="1064954"/>
        <a:ext cx="1452947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项目特点</a:t>
          </a:r>
          <a:endParaRPr lang="zh-CN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16793"/>
          <a:ext cx="1122624" cy="1122390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zh-CN" altLang="en-US" sz="1800" kern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项目推广</a:t>
          </a:r>
          <a:endParaRPr lang="en-US" altLang="zh-CN" sz="1800" kern="1200" dirty="0">
            <a:solidFill>
              <a:schemeClr val="bg1">
                <a:lumMod val="6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  <a:t>11/21/2018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t>2018/11/21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35F0D-B737-4214-A133-31EA42D0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3E4A0-49CF-4BDE-A7FC-90912300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5F7DD-CF6F-44FA-AE4B-64B9A90F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EB15-618B-4921-8F31-C515AB05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060C0-973B-463A-BEEC-50E8A6EB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6C79-4286-4793-856C-56406AA5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AC471-C94F-45EA-9727-785FD233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E7DC8-589F-4BF2-BF15-CD4750CA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23521-F28D-4F46-B77A-E609C83B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3A7E-E05C-4455-BD66-26A7D4F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6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BF23C-BCF7-4FED-ADD4-75F8140D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21B58-7916-4735-94A7-00069A3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19392-DEAC-4CBB-BB7A-166FF196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68C49-1756-4652-AA27-E62E1B88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FEA6E-948C-45A9-8DB2-86550894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5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3A99-B409-4B8E-A2B3-F3B03938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5F18-DDAE-4A7F-908F-2994A02B8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306E7-C5CA-4BA3-A8DD-28C31C89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94437-FCC6-4DC7-B712-D3CD4E31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81E2A-C3B4-49FC-9B30-9F73F6EA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8F7D6-232E-46A4-B380-552E6A96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9D69-9B4D-412B-8916-E2208E8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D7B6F-BF6E-41F2-8029-AEE2A008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54DB3-5AD1-4245-B2EB-C08C85CA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74E01-1EE7-4E14-BA7E-24A537125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CA421-8556-459C-8EB8-A30F11C5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ED4D86-8732-4BCA-968F-3FA7FA43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EDA56-7596-4134-8E66-DC4953A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ED4F1-9129-4E27-A9D2-CED7BC3F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8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FB45-5226-415D-9338-F113952F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93DD7-2A46-463F-8C48-25445971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CDA10-7341-4147-80CC-3B71C201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57D78A-017F-4C4A-A71B-09B70F8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0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272EAE-4A9B-40B0-8070-BFD62C1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73FDC-2937-496E-B87D-728ED2FC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ECF12-2CBB-4EDF-B9BE-8E389F4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2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9E06E-2AAF-4843-9536-D7314EF8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F862C-A3B1-4713-97BE-C5EDFE2D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0D018-9F47-4187-AEB1-EEF023EB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F3071-D759-4109-9B04-5C909DD7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C404F-B4F7-4BF8-9726-A44B3622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00805-BBAB-49B5-9ADB-55448089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7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8AD7E-D013-44A6-B50C-D41D70EE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E2126-D950-4ADD-841E-EDB25E6F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B3390-1A88-4C54-BCCF-01259943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9960D-8301-4270-B4CD-49FE59C6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54ECF-BC26-4DFA-AE35-04B6F912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4B755-4E04-46BD-B73F-3B2AB01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38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BF5A7-D144-4231-9ECD-00FA5444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57B05-3DCC-4A1B-A395-B0BAF7A3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A2739-BF61-4615-B327-F80CFD35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08418-A94C-4771-9EE5-D4CF3EAB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6D506-D19A-424A-9231-F441BE01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2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80E6F4-B330-4D0D-BA63-3A5D5404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ECCE0-5E19-4404-9F6F-7929E215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6BD45-4BF2-4547-AE58-AF9D76B5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67320-A2B6-4914-B76C-E375E0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E4012-62BE-4FA2-B537-DDE758A9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t>2018/11/21</a:t>
            </a:fld>
            <a:r>
              <a:rPr lang="zh-CN"/>
              <a:t>
        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2018/11/21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2018/11/21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2018/11/21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  <a:pPr/>
              <a:t>2018/11/21</a:t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smtClean="0"/>
              <a:pPr/>
              <a:t>‹#›</a:t>
            </a:fld>
            <a: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7974-B01D-44A9-81CD-3FE2BAF2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980B6-89D5-483B-BE26-9F8DF77F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D3234-BE6A-4C07-97B3-8DCC912F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F499-D343-4159-B54D-FCE58E6B432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A5A78-AC86-486A-BDB1-F19380B6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D2E43-9709-4A5D-9A6C-0E9FF9D53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0BDA-9ADA-4252-8C64-34E167A31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70B9-738D-44E2-932A-9DEAA765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8"/>
            <a:ext cx="10515600" cy="1325562"/>
          </a:xfrm>
          <a:noFill/>
          <a:effectLst>
            <a:glow>
              <a:schemeClr val="accent3">
                <a:satMod val="175000"/>
                <a:alpha val="92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  <a:outerShdw blurRad="50800" dist="38100" dir="5400000" algn="ctr" rotWithShape="0">
                    <a:srgbClr val="000000">
                      <a:alpha val="73000"/>
                    </a:srgbClr>
                  </a:outerShdw>
                </a:effectLst>
              </a:rPr>
              <a:t>Heal</a:t>
            </a:r>
            <a:endParaRPr lang="zh-CN" altLang="en-US" sz="9600" b="1" dirty="0">
              <a:solidFill>
                <a:schemeClr val="bg1"/>
              </a:solidFill>
              <a:effectLst>
                <a:glow rad="139700">
                  <a:schemeClr val="bg1">
                    <a:alpha val="40000"/>
                  </a:schemeClr>
                </a:glow>
                <a:outerShdw blurRad="50800" dist="38100" dir="5400000" algn="ctr" rotWithShape="0">
                  <a:srgbClr val="000000">
                    <a:alpha val="73000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26AF2A-6C72-4CD8-88F5-9F8DEB4917B0}"/>
              </a:ext>
            </a:extLst>
          </p:cNvPr>
          <p:cNvSpPr txBox="1"/>
          <p:nvPr/>
        </p:nvSpPr>
        <p:spPr>
          <a:xfrm>
            <a:off x="2447826" y="5301605"/>
            <a:ext cx="729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欢迎进入</a:t>
            </a:r>
            <a:r>
              <a:rPr lang="en-US" altLang="zh-CN" sz="2800" b="1" dirty="0"/>
              <a:t>heal</a:t>
            </a:r>
            <a:r>
              <a:rPr lang="zh-CN" altLang="en-US" sz="2800" b="1" dirty="0"/>
              <a:t>的世界</a:t>
            </a:r>
          </a:p>
        </p:txBody>
      </p:sp>
    </p:spTree>
    <p:extLst>
      <p:ext uri="{BB962C8B-B14F-4D97-AF65-F5344CB8AC3E}">
        <p14:creationId xmlns:p14="http://schemas.microsoft.com/office/powerpoint/2010/main" val="42239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E64B-6F5B-4452-9732-ADE64E8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b="1" dirty="0">
                <a:solidFill>
                  <a:schemeClr val="bg1"/>
                </a:solidFill>
              </a:rPr>
              <a:t>项目推广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C88E1C-46E1-4DB8-8974-E25421020DFD}"/>
              </a:ext>
            </a:extLst>
          </p:cNvPr>
          <p:cNvSpPr/>
          <p:nvPr/>
        </p:nvSpPr>
        <p:spPr>
          <a:xfrm rot="19739799">
            <a:off x="976572" y="536812"/>
            <a:ext cx="872871" cy="752475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E1366-F02D-405B-A2E7-25153BF54330}"/>
              </a:ext>
            </a:extLst>
          </p:cNvPr>
          <p:cNvSpPr txBox="1"/>
          <p:nvPr/>
        </p:nvSpPr>
        <p:spPr>
          <a:xfrm>
            <a:off x="1238250" y="1781175"/>
            <a:ext cx="9475058" cy="5295090"/>
          </a:xfrm>
          <a:prstGeom prst="rect">
            <a:avLst/>
          </a:prstGeom>
          <a:noFill/>
        </p:spPr>
        <p:txBody>
          <a:bodyPr wrap="square" tIns="0" rtlCol="0" anchor="ctr" anchorCtr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向人群推广项目的核心理念与创作初衷：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Heal</a:t>
            </a:r>
            <a:r>
              <a:rPr lang="zh-CN" altLang="en-US" sz="2800" dirty="0">
                <a:solidFill>
                  <a:schemeClr val="bg1"/>
                </a:solidFill>
              </a:rPr>
              <a:t>这个单词在英文中为治愈的意思。现代人都过着快节奏的生活，不管适应与否，都在无形与有形之间承受着不同层次的压力，或大或小。压力是双向性的，它可以让你变得更好，也可以让你从此一蹶不振。对于某些人来讲，压力很容易转化为动力，让事态向好的方向发展，然而，对于绝大部分人来讲，压力其实很难掌控，尤其是对于年轻人。由此，压力的释放就变得尤为重要。这也是</a:t>
            </a:r>
            <a:r>
              <a:rPr lang="en-US" altLang="zh-CN" sz="2800" dirty="0">
                <a:solidFill>
                  <a:schemeClr val="bg1"/>
                </a:solidFill>
              </a:rPr>
              <a:t>heal</a:t>
            </a:r>
            <a:r>
              <a:rPr lang="zh-CN" altLang="en-US" sz="2800" dirty="0">
                <a:solidFill>
                  <a:schemeClr val="bg1"/>
                </a:solidFill>
              </a:rPr>
              <a:t>诞生的初衷。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2259D4-D6E7-46D2-80E6-78F1CA6A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01" y="1"/>
            <a:ext cx="12451402" cy="685799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A17EF6E-26E6-481B-9081-E47FDF6987C4}"/>
              </a:ext>
            </a:extLst>
          </p:cNvPr>
          <p:cNvSpPr txBox="1"/>
          <p:nvPr/>
        </p:nvSpPr>
        <p:spPr>
          <a:xfrm>
            <a:off x="1902941" y="176701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愿你我都能被世界温柔以待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D69032-4840-4D80-80B1-F93BEEC70CBC}"/>
              </a:ext>
            </a:extLst>
          </p:cNvPr>
          <p:cNvSpPr txBox="1"/>
          <p:nvPr/>
        </p:nvSpPr>
        <p:spPr>
          <a:xfrm>
            <a:off x="7747686" y="4646139"/>
            <a:ext cx="4238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寻找一个角落让泪流下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寻找一片天空让心快乐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                          ——Heal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7A0A778E-8632-4DC9-ADC9-4452357EBE8F}"/>
              </a:ext>
            </a:extLst>
          </p:cNvPr>
          <p:cNvSpPr/>
          <p:nvPr/>
        </p:nvSpPr>
        <p:spPr>
          <a:xfrm>
            <a:off x="7154563" y="1767016"/>
            <a:ext cx="741406" cy="584775"/>
          </a:xfrm>
          <a:prstGeom prst="sun">
            <a:avLst/>
          </a:prstGeom>
          <a:solidFill>
            <a:srgbClr val="FFFF0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  目录</a:t>
            </a:r>
            <a:endParaRPr lang="zh-CN" sz="5400" dirty="0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85274"/>
              </p:ext>
            </p:extLst>
          </p:nvPr>
        </p:nvGraphicFramePr>
        <p:xfrm>
          <a:off x="3277949" y="1326037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43DE-C6E1-4EE3-9756-CD7CD432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</a:t>
            </a:r>
            <a:r>
              <a:rPr lang="en-US" altLang="zh-CN" sz="4800" b="1" dirty="0">
                <a:highlight>
                  <a:srgbClr val="C0C0C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01.</a:t>
            </a:r>
            <a:r>
              <a:rPr lang="zh-CN" altLang="en-US" sz="4800" b="1" dirty="0">
                <a:highlight>
                  <a:srgbClr val="C0C0C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团队介绍及项目概述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4FB5-F485-460B-ACE8-8A73D178A4E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小队名称：</a:t>
            </a:r>
            <a:r>
              <a:rPr lang="en-US" altLang="zh-CN" dirty="0">
                <a:solidFill>
                  <a:schemeClr val="bg1"/>
                </a:solidFill>
              </a:rPr>
              <a:t>JR2N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小队成员：石若男，孟娇，韩嘉龙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项目描述：</a:t>
            </a: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名称：</a:t>
            </a:r>
            <a:r>
              <a:rPr lang="en-US" altLang="zh-CN" dirty="0">
                <a:solidFill>
                  <a:schemeClr val="bg1"/>
                </a:solidFill>
              </a:rPr>
              <a:t>Heal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        2.</a:t>
            </a:r>
            <a:r>
              <a:rPr lang="zh-CN" altLang="en-US" dirty="0">
                <a:solidFill>
                  <a:schemeClr val="bg1"/>
                </a:solidFill>
              </a:rPr>
              <a:t>类别：一款治愈系的社交类</a:t>
            </a:r>
            <a:r>
              <a:rPr lang="en-US" altLang="zh-CN" dirty="0">
                <a:solidFill>
                  <a:schemeClr val="bg1"/>
                </a:solidFill>
              </a:rPr>
              <a:t>APP.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        3.</a:t>
            </a:r>
            <a:r>
              <a:rPr lang="zh-CN" altLang="en-US" dirty="0">
                <a:solidFill>
                  <a:schemeClr val="bg1"/>
                </a:solidFill>
              </a:rPr>
              <a:t>面向对象：所有人群，尤其是尤其是不善于社交，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                    但又希望被人理解，渴望被倾听的人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7291D1D-0FD4-4539-A7B7-FE0917F9E003}"/>
              </a:ext>
            </a:extLst>
          </p:cNvPr>
          <p:cNvSpPr/>
          <p:nvPr/>
        </p:nvSpPr>
        <p:spPr>
          <a:xfrm rot="19739799">
            <a:off x="969645" y="587773"/>
            <a:ext cx="872871" cy="752475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1544-8F26-4BD1-8752-47C82D93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43714"/>
            <a:ext cx="10515600" cy="13255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项目特点：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B6CC31-1B26-4CA3-A86B-BFE7422A4D26}"/>
              </a:ext>
            </a:extLst>
          </p:cNvPr>
          <p:cNvSpPr txBox="1"/>
          <p:nvPr/>
        </p:nvSpPr>
        <p:spPr>
          <a:xfrm>
            <a:off x="1341120" y="1865376"/>
            <a:ext cx="9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，所有用户均没有账号，没有头像。单纯的爱上几行文字，一个内心世界；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3FB22C-2856-4333-8658-0CF839478EE0}"/>
              </a:ext>
            </a:extLst>
          </p:cNvPr>
          <p:cNvSpPr txBox="1"/>
          <p:nvPr/>
        </p:nvSpPr>
        <p:spPr>
          <a:xfrm>
            <a:off x="1341120" y="2619494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，只可以浏览用户希望被看到的文字，希望被听到的声音，无法浏览主页；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A532F-F04D-4E8B-98E1-E8A824142C77}"/>
              </a:ext>
            </a:extLst>
          </p:cNvPr>
          <p:cNvSpPr txBox="1"/>
          <p:nvPr/>
        </p:nvSpPr>
        <p:spPr>
          <a:xfrm>
            <a:off x="1341120" y="3287494"/>
            <a:ext cx="76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，所有看到的文字，都是随机的，相遇便是一种缘分；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B5480-DC7D-4477-9DD2-971A5310BFFC}"/>
              </a:ext>
            </a:extLst>
          </p:cNvPr>
          <p:cNvSpPr txBox="1"/>
          <p:nvPr/>
        </p:nvSpPr>
        <p:spPr>
          <a:xfrm>
            <a:off x="1341120" y="3987124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，给用户一个宁静的社区，远离网络暴力，感受温暖；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BF8AE-F025-4308-8F4B-7730F505546A}"/>
              </a:ext>
            </a:extLst>
          </p:cNvPr>
          <p:cNvSpPr txBox="1"/>
          <p:nvPr/>
        </p:nvSpPr>
        <p:spPr>
          <a:xfrm>
            <a:off x="1341120" y="4702450"/>
            <a:ext cx="68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，每一个心声都会被倾听，每一份诉说都会得到保留；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937A8-9373-4170-A319-50EA8C985BFC}"/>
              </a:ext>
            </a:extLst>
          </p:cNvPr>
          <p:cNvSpPr txBox="1"/>
          <p:nvPr/>
        </p:nvSpPr>
        <p:spPr>
          <a:xfrm>
            <a:off x="1341120" y="5325762"/>
            <a:ext cx="61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，给未来的自己写一封信，袒露真情，留下美好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FAA83A3-0B72-46F0-B18E-4A0CD2AFDD7A}"/>
              </a:ext>
            </a:extLst>
          </p:cNvPr>
          <p:cNvSpPr/>
          <p:nvPr/>
        </p:nvSpPr>
        <p:spPr>
          <a:xfrm rot="19739799">
            <a:off x="336804" y="487401"/>
            <a:ext cx="872871" cy="752475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9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B190AE4A-107F-457B-BA83-EDFFC7B24321}"/>
              </a:ext>
            </a:extLst>
          </p:cNvPr>
          <p:cNvSpPr/>
          <p:nvPr/>
        </p:nvSpPr>
        <p:spPr>
          <a:xfrm>
            <a:off x="1796106" y="288204"/>
            <a:ext cx="2738824" cy="707886"/>
          </a:xfrm>
          <a:prstGeom prst="round2Same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1193800" dist="50800" dir="5400000" algn="ctr" rotWithShape="0">
              <a:schemeClr val="tx1">
                <a:alpha val="46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8EC6C5-E560-438A-82C9-BC21629B24E6}"/>
              </a:ext>
            </a:extLst>
          </p:cNvPr>
          <p:cNvSpPr txBox="1"/>
          <p:nvPr/>
        </p:nvSpPr>
        <p:spPr>
          <a:xfrm>
            <a:off x="1390650" y="1318735"/>
            <a:ext cx="4724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荧光旋转交汇，由一个光点慢慢演变为一棵心愿树，代表着一个新的世界生成。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56123-1D98-4FC4-8FDB-F0B56E897BFE}"/>
              </a:ext>
            </a:extLst>
          </p:cNvPr>
          <p:cNvSpPr txBox="1"/>
          <p:nvPr/>
        </p:nvSpPr>
        <p:spPr>
          <a:xfrm>
            <a:off x="1390650" y="2305049"/>
            <a:ext cx="46863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选用树来作为主界面的原因：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古以来，树都是智慧者的象征，神话里的树木常常会是一位学识渊博的老者，给心存疑惑的人排忧解难，给心中茫然之人点一个前进的方向，此为一方面；另一方面来讲，树又在人们心中是一个宣泄的接口，一个可以用来倾诉的对象，人们提到树洞，便会想到宣泄。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5373ADBA-3BA1-4E3A-9B44-5BE48145A550}"/>
              </a:ext>
            </a:extLst>
          </p:cNvPr>
          <p:cNvSpPr/>
          <p:nvPr/>
        </p:nvSpPr>
        <p:spPr>
          <a:xfrm rot="19739799">
            <a:off x="386333" y="171052"/>
            <a:ext cx="872871" cy="752475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04CAB-4E70-40A6-A2FE-38C0476AABC0}"/>
              </a:ext>
            </a:extLst>
          </p:cNvPr>
          <p:cNvSpPr txBox="1"/>
          <p:nvPr/>
        </p:nvSpPr>
        <p:spPr>
          <a:xfrm>
            <a:off x="1788126" y="310435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主界面描述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8AE3DF-695E-4075-8A45-D4CA8764F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85" y="237509"/>
            <a:ext cx="3515230" cy="6113444"/>
          </a:xfrm>
          <a:prstGeom prst="rect">
            <a:avLst/>
          </a:prstGeom>
          <a:effectLst>
            <a:glow rad="38100">
              <a:schemeClr val="bg2">
                <a:alpha val="40000"/>
              </a:schemeClr>
            </a:glow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0589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A27E4C0-C1B2-4902-9631-D1A107C8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54" y="1081215"/>
            <a:ext cx="6376067" cy="3947986"/>
          </a:xfrm>
          <a:prstGeom prst="rect">
            <a:avLst/>
          </a:prstGeom>
          <a:effectLst>
            <a:glow rad="25400">
              <a:schemeClr val="accent4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softEdge rad="127000"/>
          </a:effec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C64F0F-D537-4096-929D-2BD9F793CCB7}"/>
              </a:ext>
            </a:extLst>
          </p:cNvPr>
          <p:cNvCxnSpPr>
            <a:cxnSpLocks/>
          </p:cNvCxnSpPr>
          <p:nvPr/>
        </p:nvCxnSpPr>
        <p:spPr>
          <a:xfrm>
            <a:off x="9284044" y="2327190"/>
            <a:ext cx="0" cy="540606"/>
          </a:xfrm>
          <a:prstGeom prst="line">
            <a:avLst/>
          </a:prstGeom>
          <a:ln>
            <a:gradFill>
              <a:gsLst>
                <a:gs pos="0">
                  <a:schemeClr val="bg2">
                    <a:lumMod val="20000"/>
                    <a:lumOff val="80000"/>
                    <a:alpha val="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4A7651A-3A9F-441A-AA45-C97828654656}"/>
              </a:ext>
            </a:extLst>
          </p:cNvPr>
          <p:cNvCxnSpPr/>
          <p:nvPr/>
        </p:nvCxnSpPr>
        <p:spPr>
          <a:xfrm flipV="1">
            <a:off x="6886833" y="2867796"/>
            <a:ext cx="3066792" cy="1418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E56AD1-4F32-48D7-B1DD-324DA8DAF544}"/>
              </a:ext>
            </a:extLst>
          </p:cNvPr>
          <p:cNvSpPr txBox="1"/>
          <p:nvPr/>
        </p:nvSpPr>
        <p:spPr>
          <a:xfrm>
            <a:off x="10172700" y="2597493"/>
            <a:ext cx="1730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既是树根，也是涌动的星河。点击它，会展开分类界面，更清晰直观的浏览别人留下的记忆；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3DE02F0-C2C6-4B14-94E1-34BA095ABDC3}"/>
              </a:ext>
            </a:extLst>
          </p:cNvPr>
          <p:cNvCxnSpPr/>
          <p:nvPr/>
        </p:nvCxnSpPr>
        <p:spPr>
          <a:xfrm rot="10800000" flipV="1">
            <a:off x="1888019" y="2627871"/>
            <a:ext cx="2881688" cy="13821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1552DF-FC98-44D4-B565-D28E54DF3200}"/>
              </a:ext>
            </a:extLst>
          </p:cNvPr>
          <p:cNvSpPr txBox="1"/>
          <p:nvPr/>
        </p:nvSpPr>
        <p:spPr>
          <a:xfrm>
            <a:off x="288347" y="2627871"/>
            <a:ext cx="14547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树会通过用户在树根中做出的选择，产生相应的情绪流星，不断的落下，不断的刷新，每一次都是一场新的邂逅；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A0C03D-99AA-45A1-B0CF-E652EF7B55FD}"/>
              </a:ext>
            </a:extLst>
          </p:cNvPr>
          <p:cNvSpPr txBox="1"/>
          <p:nvPr/>
        </p:nvSpPr>
        <p:spPr>
          <a:xfrm>
            <a:off x="3900618" y="5569807"/>
            <a:ext cx="477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主界面介绍</a:t>
            </a:r>
          </a:p>
        </p:txBody>
      </p:sp>
    </p:spTree>
    <p:extLst>
      <p:ext uri="{BB962C8B-B14F-4D97-AF65-F5344CB8AC3E}">
        <p14:creationId xmlns:p14="http://schemas.microsoft.com/office/powerpoint/2010/main" val="3551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33DD026-8F6D-4E6E-BE00-15C1A110EF1C}"/>
              </a:ext>
            </a:extLst>
          </p:cNvPr>
          <p:cNvSpPr/>
          <p:nvPr/>
        </p:nvSpPr>
        <p:spPr>
          <a:xfrm>
            <a:off x="1037967" y="296562"/>
            <a:ext cx="3781167" cy="577060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3F1243-8008-4AB6-A399-7173AF75C235}"/>
              </a:ext>
            </a:extLst>
          </p:cNvPr>
          <p:cNvSpPr txBox="1"/>
          <p:nvPr/>
        </p:nvSpPr>
        <p:spPr>
          <a:xfrm>
            <a:off x="1322173" y="574589"/>
            <a:ext cx="2458995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xxxx</a:t>
            </a:r>
            <a:r>
              <a:rPr lang="zh-CN" altLang="en-US" b="1" dirty="0">
                <a:solidFill>
                  <a:schemeClr val="bg1"/>
                </a:solidFill>
              </a:rPr>
              <a:t>年</a:t>
            </a:r>
            <a:r>
              <a:rPr lang="en-US" altLang="zh-CN" b="1" dirty="0">
                <a:solidFill>
                  <a:schemeClr val="bg1"/>
                </a:solidFill>
              </a:rPr>
              <a:t>xx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xx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926C5DB-D94A-4072-9158-55681A265B96}"/>
              </a:ext>
            </a:extLst>
          </p:cNvPr>
          <p:cNvSpPr/>
          <p:nvPr/>
        </p:nvSpPr>
        <p:spPr>
          <a:xfrm>
            <a:off x="3609503" y="5255394"/>
            <a:ext cx="1013254" cy="72904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13676-258D-4A11-B5A0-77A02623C83E}"/>
              </a:ext>
            </a:extLst>
          </p:cNvPr>
          <p:cNvSpPr txBox="1"/>
          <p:nvPr/>
        </p:nvSpPr>
        <p:spPr>
          <a:xfrm>
            <a:off x="3804086" y="543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B9E7BA-1E13-4844-8B4B-31A009218D3D}"/>
              </a:ext>
            </a:extLst>
          </p:cNvPr>
          <p:cNvCxnSpPr/>
          <p:nvPr/>
        </p:nvCxnSpPr>
        <p:spPr>
          <a:xfrm flipV="1">
            <a:off x="4622757" y="2882381"/>
            <a:ext cx="1542705" cy="274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32A33D-BD94-4016-9674-6A04416FDE2F}"/>
              </a:ext>
            </a:extLst>
          </p:cNvPr>
          <p:cNvCxnSpPr/>
          <p:nvPr/>
        </p:nvCxnSpPr>
        <p:spPr>
          <a:xfrm>
            <a:off x="1594022" y="1635217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5B5187-6B1E-40C1-8224-9BB59E2BE8CE}"/>
              </a:ext>
            </a:extLst>
          </p:cNvPr>
          <p:cNvSpPr/>
          <p:nvPr/>
        </p:nvSpPr>
        <p:spPr>
          <a:xfrm>
            <a:off x="5980670" y="574589"/>
            <a:ext cx="4996249" cy="391709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F758C2-E8DE-495F-9A88-03AC5EF6A13B}"/>
              </a:ext>
            </a:extLst>
          </p:cNvPr>
          <p:cNvSpPr/>
          <p:nvPr/>
        </p:nvSpPr>
        <p:spPr>
          <a:xfrm>
            <a:off x="6328889" y="957649"/>
            <a:ext cx="3484606" cy="4695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2AAB095-3D36-45D7-8B9F-AA93B7F1A712}"/>
              </a:ext>
            </a:extLst>
          </p:cNvPr>
          <p:cNvSpPr/>
          <p:nvPr/>
        </p:nvSpPr>
        <p:spPr>
          <a:xfrm>
            <a:off x="9928825" y="908221"/>
            <a:ext cx="875100" cy="51898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9E36D7-F9BC-4951-BCAA-9F23B40ED303}"/>
              </a:ext>
            </a:extLst>
          </p:cNvPr>
          <p:cNvSpPr txBox="1"/>
          <p:nvPr/>
        </p:nvSpPr>
        <p:spPr>
          <a:xfrm>
            <a:off x="10043209" y="982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01B30-2455-4E3D-9E7D-958036EA9ED3}"/>
              </a:ext>
            </a:extLst>
          </p:cNvPr>
          <p:cNvSpPr txBox="1"/>
          <p:nvPr/>
        </p:nvSpPr>
        <p:spPr>
          <a:xfrm>
            <a:off x="6390841" y="1635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小明</a:t>
            </a:r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9E0836B5-6A23-4E76-B34D-DCCF45AB4EC2}"/>
              </a:ext>
            </a:extLst>
          </p:cNvPr>
          <p:cNvSpPr/>
          <p:nvPr/>
        </p:nvSpPr>
        <p:spPr>
          <a:xfrm>
            <a:off x="6153277" y="1665423"/>
            <a:ext cx="237564" cy="2004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37B6C6CA-7963-46BF-B114-FA3D101AF561}"/>
              </a:ext>
            </a:extLst>
          </p:cNvPr>
          <p:cNvSpPr/>
          <p:nvPr/>
        </p:nvSpPr>
        <p:spPr>
          <a:xfrm>
            <a:off x="6153277" y="2284476"/>
            <a:ext cx="237564" cy="2004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33AD5D08-2788-4D9D-8D17-48E98EB224D7}"/>
              </a:ext>
            </a:extLst>
          </p:cNvPr>
          <p:cNvSpPr/>
          <p:nvPr/>
        </p:nvSpPr>
        <p:spPr>
          <a:xfrm>
            <a:off x="6210107" y="2938169"/>
            <a:ext cx="237564" cy="2004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0972FC-360B-420C-AC46-B50BB1B0D9FA}"/>
              </a:ext>
            </a:extLst>
          </p:cNvPr>
          <p:cNvSpPr txBox="1"/>
          <p:nvPr/>
        </p:nvSpPr>
        <p:spPr>
          <a:xfrm>
            <a:off x="6390841" y="2282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24D6C2-BEC5-4153-9C4A-CC243D5BEAA2}"/>
              </a:ext>
            </a:extLst>
          </p:cNvPr>
          <p:cNvSpPr txBox="1"/>
          <p:nvPr/>
        </p:nvSpPr>
        <p:spPr>
          <a:xfrm>
            <a:off x="6415723" y="2912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小胖</a:t>
            </a:r>
          </a:p>
        </p:txBody>
      </p:sp>
      <p:sp>
        <p:nvSpPr>
          <p:cNvPr id="31" name="心形 30">
            <a:extLst>
              <a:ext uri="{FF2B5EF4-FFF2-40B4-BE49-F238E27FC236}">
                <a16:creationId xmlns:a16="http://schemas.microsoft.com/office/drawing/2014/main" id="{319DDA46-407E-4BD9-AAA6-01AA8026A0AF}"/>
              </a:ext>
            </a:extLst>
          </p:cNvPr>
          <p:cNvSpPr/>
          <p:nvPr/>
        </p:nvSpPr>
        <p:spPr>
          <a:xfrm>
            <a:off x="10013257" y="1803410"/>
            <a:ext cx="302743" cy="179858"/>
          </a:xfrm>
          <a:prstGeom prst="heart">
            <a:avLst/>
          </a:prstGeom>
          <a:solidFill>
            <a:srgbClr val="FE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心形 31">
            <a:extLst>
              <a:ext uri="{FF2B5EF4-FFF2-40B4-BE49-F238E27FC236}">
                <a16:creationId xmlns:a16="http://schemas.microsoft.com/office/drawing/2014/main" id="{4C9F25FB-0445-4330-A08A-41895290521E}"/>
              </a:ext>
            </a:extLst>
          </p:cNvPr>
          <p:cNvSpPr/>
          <p:nvPr/>
        </p:nvSpPr>
        <p:spPr>
          <a:xfrm>
            <a:off x="9987598" y="2442958"/>
            <a:ext cx="302743" cy="179858"/>
          </a:xfrm>
          <a:prstGeom prst="heart">
            <a:avLst/>
          </a:prstGeom>
          <a:solidFill>
            <a:srgbClr val="FE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心形 32">
            <a:extLst>
              <a:ext uri="{FF2B5EF4-FFF2-40B4-BE49-F238E27FC236}">
                <a16:creationId xmlns:a16="http://schemas.microsoft.com/office/drawing/2014/main" id="{96EB37FF-8475-4DDB-9A0E-AA65097381D3}"/>
              </a:ext>
            </a:extLst>
          </p:cNvPr>
          <p:cNvSpPr/>
          <p:nvPr/>
        </p:nvSpPr>
        <p:spPr>
          <a:xfrm>
            <a:off x="9987598" y="3115796"/>
            <a:ext cx="302743" cy="179858"/>
          </a:xfrm>
          <a:prstGeom prst="heart">
            <a:avLst/>
          </a:prstGeom>
          <a:solidFill>
            <a:srgbClr val="FE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641E189-7C5A-484B-A1C1-A2C9B7D0471D}"/>
              </a:ext>
            </a:extLst>
          </p:cNvPr>
          <p:cNvCxnSpPr/>
          <p:nvPr/>
        </p:nvCxnSpPr>
        <p:spPr>
          <a:xfrm>
            <a:off x="1594022" y="2122282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3EFF4BA-9F68-4BC9-BA35-5B37F23437B0}"/>
              </a:ext>
            </a:extLst>
          </p:cNvPr>
          <p:cNvCxnSpPr/>
          <p:nvPr/>
        </p:nvCxnSpPr>
        <p:spPr>
          <a:xfrm>
            <a:off x="1655803" y="3611770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FDD07FC-8EC4-405C-9592-04DA4DFACB61}"/>
              </a:ext>
            </a:extLst>
          </p:cNvPr>
          <p:cNvCxnSpPr/>
          <p:nvPr/>
        </p:nvCxnSpPr>
        <p:spPr>
          <a:xfrm>
            <a:off x="1594022" y="2652064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72E189-5BDA-43C2-B64D-987845A8DFBA}"/>
              </a:ext>
            </a:extLst>
          </p:cNvPr>
          <p:cNvCxnSpPr/>
          <p:nvPr/>
        </p:nvCxnSpPr>
        <p:spPr>
          <a:xfrm>
            <a:off x="1655803" y="3141881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A1C83AE-B842-4B4D-9D2C-C3A6A600CEE5}"/>
              </a:ext>
            </a:extLst>
          </p:cNvPr>
          <p:cNvCxnSpPr/>
          <p:nvPr/>
        </p:nvCxnSpPr>
        <p:spPr>
          <a:xfrm>
            <a:off x="7195752" y="1949965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D800C94-134B-41B1-B0C9-59C5E01DE9A3}"/>
              </a:ext>
            </a:extLst>
          </p:cNvPr>
          <p:cNvCxnSpPr/>
          <p:nvPr/>
        </p:nvCxnSpPr>
        <p:spPr>
          <a:xfrm>
            <a:off x="7195752" y="2597998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0ED2249-CE7E-4EEC-8BEC-A3DB8603DFFF}"/>
              </a:ext>
            </a:extLst>
          </p:cNvPr>
          <p:cNvCxnSpPr/>
          <p:nvPr/>
        </p:nvCxnSpPr>
        <p:spPr>
          <a:xfrm>
            <a:off x="7195752" y="3282258"/>
            <a:ext cx="23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C898672-00F8-4D20-955F-7C9891006EFE}"/>
              </a:ext>
            </a:extLst>
          </p:cNvPr>
          <p:cNvSpPr txBox="1"/>
          <p:nvPr/>
        </p:nvSpPr>
        <p:spPr>
          <a:xfrm>
            <a:off x="1322173" y="9118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小太阳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DFAF2E-B0B6-4102-8F94-71434B169D39}"/>
              </a:ext>
            </a:extLst>
          </p:cNvPr>
          <p:cNvSpPr txBox="1"/>
          <p:nvPr/>
        </p:nvSpPr>
        <p:spPr>
          <a:xfrm>
            <a:off x="6079052" y="5151943"/>
            <a:ext cx="459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浏览界面</a:t>
            </a:r>
          </a:p>
        </p:txBody>
      </p:sp>
    </p:spTree>
    <p:extLst>
      <p:ext uri="{BB962C8B-B14F-4D97-AF65-F5344CB8AC3E}">
        <p14:creationId xmlns:p14="http://schemas.microsoft.com/office/powerpoint/2010/main" val="37771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15" grpId="0" animBg="1"/>
      <p:bldP spid="16" grpId="0" animBg="1"/>
      <p:bldP spid="17" grpId="0" animBg="1"/>
      <p:bldP spid="18" grpId="0"/>
      <p:bldP spid="23" grpId="0"/>
      <p:bldP spid="25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4D7B-7B3C-4D12-BA98-8CA34B6305EC}"/>
              </a:ext>
            </a:extLst>
          </p:cNvPr>
          <p:cNvSpPr/>
          <p:nvPr/>
        </p:nvSpPr>
        <p:spPr>
          <a:xfrm>
            <a:off x="3771385" y="275708"/>
            <a:ext cx="3848615" cy="597681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F4B61E-7912-420C-AA93-6B5506D9DA15}"/>
              </a:ext>
            </a:extLst>
          </p:cNvPr>
          <p:cNvSpPr/>
          <p:nvPr/>
        </p:nvSpPr>
        <p:spPr>
          <a:xfrm>
            <a:off x="4009769" y="5324473"/>
            <a:ext cx="1047750" cy="561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BF4AAE4-70A5-448A-AC24-25E356F65623}"/>
              </a:ext>
            </a:extLst>
          </p:cNvPr>
          <p:cNvSpPr/>
          <p:nvPr/>
        </p:nvSpPr>
        <p:spPr>
          <a:xfrm>
            <a:off x="6343652" y="5324474"/>
            <a:ext cx="1047750" cy="561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信箱</a:t>
            </a:r>
          </a:p>
        </p:txBody>
      </p:sp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85793BF6-2C72-432B-BB4B-F05D70B22DCD}"/>
              </a:ext>
            </a:extLst>
          </p:cNvPr>
          <p:cNvSpPr/>
          <p:nvPr/>
        </p:nvSpPr>
        <p:spPr>
          <a:xfrm rot="10369543">
            <a:off x="8043347" y="2406336"/>
            <a:ext cx="1228725" cy="523875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076AC2-71EB-4C64-8CC5-6FE7D205E836}"/>
              </a:ext>
            </a:extLst>
          </p:cNvPr>
          <p:cNvSpPr txBox="1"/>
          <p:nvPr/>
        </p:nvSpPr>
        <p:spPr>
          <a:xfrm>
            <a:off x="9305925" y="1962150"/>
            <a:ext cx="279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点击空白区域，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产生两个“未来”“信箱”，两个具体分类；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点击“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”，尽情倾诉宣泄，抒发自己的情感。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C1908D9-0FE9-477C-B286-D23866614997}"/>
              </a:ext>
            </a:extLst>
          </p:cNvPr>
          <p:cNvCxnSpPr/>
          <p:nvPr/>
        </p:nvCxnSpPr>
        <p:spPr>
          <a:xfrm rot="16200000" flipV="1">
            <a:off x="2719388" y="3738562"/>
            <a:ext cx="1676400" cy="16478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70FFE6E-1A11-4D58-938B-2754C64A3533}"/>
              </a:ext>
            </a:extLst>
          </p:cNvPr>
          <p:cNvCxnSpPr/>
          <p:nvPr/>
        </p:nvCxnSpPr>
        <p:spPr>
          <a:xfrm flipV="1">
            <a:off x="7172325" y="4648200"/>
            <a:ext cx="2581275" cy="957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4E36A-0B35-4346-BDB3-BC0B1C6629EA}"/>
              </a:ext>
            </a:extLst>
          </p:cNvPr>
          <p:cNvSpPr txBox="1"/>
          <p:nvPr/>
        </p:nvSpPr>
        <p:spPr>
          <a:xfrm>
            <a:off x="1052255" y="1564065"/>
            <a:ext cx="2200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/>
                </a:solidFill>
              </a:rPr>
              <a:t>给未来的自己写一封信，让未来的自己更懂自己情绪，留下一份珍贵的回忆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2729E6-F9EA-4053-9678-30BEB20F6315}"/>
              </a:ext>
            </a:extLst>
          </p:cNvPr>
          <p:cNvSpPr txBox="1"/>
          <p:nvPr/>
        </p:nvSpPr>
        <p:spPr>
          <a:xfrm>
            <a:off x="9839325" y="400050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追忆自己曾经发出的邮件；查看他人的温暖回复，收获世间的美好。</a:t>
            </a:r>
          </a:p>
        </p:txBody>
      </p:sp>
      <p:sp>
        <p:nvSpPr>
          <p:cNvPr id="2" name="加号 1">
            <a:extLst>
              <a:ext uri="{FF2B5EF4-FFF2-40B4-BE49-F238E27FC236}">
                <a16:creationId xmlns:a16="http://schemas.microsoft.com/office/drawing/2014/main" id="{3BADF8EF-0ACC-462D-9950-0162D9BDCD04}"/>
              </a:ext>
            </a:extLst>
          </p:cNvPr>
          <p:cNvSpPr/>
          <p:nvPr/>
        </p:nvSpPr>
        <p:spPr>
          <a:xfrm>
            <a:off x="4933950" y="2331660"/>
            <a:ext cx="1479205" cy="139065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心形 11">
            <a:extLst>
              <a:ext uri="{FF2B5EF4-FFF2-40B4-BE49-F238E27FC236}">
                <a16:creationId xmlns:a16="http://schemas.microsoft.com/office/drawing/2014/main" id="{33E84F65-DB61-4FEC-BD29-919A7C31FC06}"/>
              </a:ext>
            </a:extLst>
          </p:cNvPr>
          <p:cNvSpPr/>
          <p:nvPr/>
        </p:nvSpPr>
        <p:spPr>
          <a:xfrm>
            <a:off x="11248932" y="4946972"/>
            <a:ext cx="302743" cy="179858"/>
          </a:xfrm>
          <a:prstGeom prst="heart">
            <a:avLst/>
          </a:prstGeom>
          <a:solidFill>
            <a:srgbClr val="FE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/>
      <p:bldP spid="16" grpId="0"/>
      <p:bldP spid="17" grpId="0"/>
      <p:bldP spid="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33DD026-8F6D-4E6E-BE00-15C1A110EF1C}"/>
              </a:ext>
            </a:extLst>
          </p:cNvPr>
          <p:cNvSpPr/>
          <p:nvPr/>
        </p:nvSpPr>
        <p:spPr>
          <a:xfrm>
            <a:off x="3978875" y="543697"/>
            <a:ext cx="3781167" cy="577060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A7D9A9-69A5-46D6-B1FE-FAC04A61C54D}"/>
              </a:ext>
            </a:extLst>
          </p:cNvPr>
          <p:cNvSpPr txBox="1"/>
          <p:nvPr/>
        </p:nvSpPr>
        <p:spPr>
          <a:xfrm>
            <a:off x="420130" y="7290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编写界面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4E2FF-C8DE-4379-AFAB-B690D2832C0D}"/>
              </a:ext>
            </a:extLst>
          </p:cNvPr>
          <p:cNvSpPr txBox="1"/>
          <p:nvPr/>
        </p:nvSpPr>
        <p:spPr>
          <a:xfrm>
            <a:off x="4282683" y="89832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xxxx</a:t>
            </a:r>
            <a:r>
              <a:rPr lang="zh-CN" altLang="en-US" b="1" dirty="0">
                <a:solidFill>
                  <a:schemeClr val="bg1"/>
                </a:solidFill>
              </a:rPr>
              <a:t>年</a:t>
            </a:r>
            <a:r>
              <a:rPr lang="en-US" altLang="zh-CN" b="1" dirty="0">
                <a:solidFill>
                  <a:schemeClr val="bg1"/>
                </a:solidFill>
              </a:rPr>
              <a:t>xx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xx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F59C73-BB37-470B-81EF-FA7BE418F4C1}"/>
              </a:ext>
            </a:extLst>
          </p:cNvPr>
          <p:cNvSpPr txBox="1"/>
          <p:nvPr/>
        </p:nvSpPr>
        <p:spPr>
          <a:xfrm>
            <a:off x="4282683" y="1283567"/>
            <a:ext cx="18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海绵宝宝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008A9B-346F-448C-973B-B1B4238F9289}"/>
              </a:ext>
            </a:extLst>
          </p:cNvPr>
          <p:cNvCxnSpPr/>
          <p:nvPr/>
        </p:nvCxnSpPr>
        <p:spPr>
          <a:xfrm>
            <a:off x="4646141" y="2261286"/>
            <a:ext cx="227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0E11C9-F331-43CB-B575-0340EEBF9EED}"/>
              </a:ext>
            </a:extLst>
          </p:cNvPr>
          <p:cNvCxnSpPr/>
          <p:nvPr/>
        </p:nvCxnSpPr>
        <p:spPr>
          <a:xfrm>
            <a:off x="4674970" y="2743197"/>
            <a:ext cx="227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2008E0-7BD4-451F-80A0-B64C59B96CB8}"/>
              </a:ext>
            </a:extLst>
          </p:cNvPr>
          <p:cNvCxnSpPr/>
          <p:nvPr/>
        </p:nvCxnSpPr>
        <p:spPr>
          <a:xfrm>
            <a:off x="4646137" y="3303370"/>
            <a:ext cx="227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486CBD-24DC-4FF7-9DC1-C930027DE079}"/>
              </a:ext>
            </a:extLst>
          </p:cNvPr>
          <p:cNvCxnSpPr/>
          <p:nvPr/>
        </p:nvCxnSpPr>
        <p:spPr>
          <a:xfrm>
            <a:off x="4707919" y="3774988"/>
            <a:ext cx="227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3DDD3C-1BE5-4C9B-8D4A-D633C19DBD7A}"/>
              </a:ext>
            </a:extLst>
          </p:cNvPr>
          <p:cNvCxnSpPr/>
          <p:nvPr/>
        </p:nvCxnSpPr>
        <p:spPr>
          <a:xfrm>
            <a:off x="4732636" y="4242485"/>
            <a:ext cx="227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B17C8DE-21DC-45AB-8546-92AA91427D5F}"/>
              </a:ext>
            </a:extLst>
          </p:cNvPr>
          <p:cNvSpPr/>
          <p:nvPr/>
        </p:nvSpPr>
        <p:spPr>
          <a:xfrm>
            <a:off x="6472687" y="5235149"/>
            <a:ext cx="894186" cy="580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5E2D7-BB95-4F29-A0DB-3BD24EFA970F}"/>
              </a:ext>
            </a:extLst>
          </p:cNvPr>
          <p:cNvSpPr txBox="1"/>
          <p:nvPr/>
        </p:nvSpPr>
        <p:spPr>
          <a:xfrm>
            <a:off x="6593961" y="5330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A6FB40-6A1A-403B-9227-1F36F34EEC62}"/>
              </a:ext>
            </a:extLst>
          </p:cNvPr>
          <p:cNvCxnSpPr>
            <a:cxnSpLocks/>
          </p:cNvCxnSpPr>
          <p:nvPr/>
        </p:nvCxnSpPr>
        <p:spPr>
          <a:xfrm>
            <a:off x="7240292" y="3348687"/>
            <a:ext cx="2262054" cy="926754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AA2DE9-AC35-4196-9B35-36E5C9DA6D28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2434281" y="1468232"/>
            <a:ext cx="1848402" cy="1040189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F747315-0EAA-43D2-A800-A3D1FC6DD3C2}"/>
              </a:ext>
            </a:extLst>
          </p:cNvPr>
          <p:cNvSpPr txBox="1"/>
          <p:nvPr/>
        </p:nvSpPr>
        <p:spPr>
          <a:xfrm>
            <a:off x="764057" y="2231421"/>
            <a:ext cx="171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昵称编译（随心编译自己的昵称）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3713B6-3EF8-4F75-9BB2-96EF21198D0D}"/>
              </a:ext>
            </a:extLst>
          </p:cNvPr>
          <p:cNvSpPr txBox="1"/>
          <p:nvPr/>
        </p:nvSpPr>
        <p:spPr>
          <a:xfrm>
            <a:off x="9554730" y="4057819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抒发自己的小情绪</a:t>
            </a:r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1DB7F8B8-5438-46A4-BBFA-A18647BFE00F}"/>
              </a:ext>
            </a:extLst>
          </p:cNvPr>
          <p:cNvSpPr/>
          <p:nvPr/>
        </p:nvSpPr>
        <p:spPr>
          <a:xfrm>
            <a:off x="11613609" y="4139511"/>
            <a:ext cx="271848" cy="205947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BE0DAAA-62DD-480E-92D9-9719643903DF}"/>
              </a:ext>
            </a:extLst>
          </p:cNvPr>
          <p:cNvSpPr/>
          <p:nvPr/>
        </p:nvSpPr>
        <p:spPr>
          <a:xfrm>
            <a:off x="4588845" y="4546606"/>
            <a:ext cx="1490673" cy="11532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884DC2-3491-4179-9FAB-C23D95A9BE67}"/>
              </a:ext>
            </a:extLst>
          </p:cNvPr>
          <p:cNvSpPr txBox="1"/>
          <p:nvPr/>
        </p:nvSpPr>
        <p:spPr>
          <a:xfrm>
            <a:off x="5011015" y="49090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125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3" grpId="0" animBg="1"/>
      <p:bldP spid="14" grpId="0"/>
      <p:bldP spid="20" grpId="0"/>
      <p:bldP spid="21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40E810-362E-4EC9-BF5F-AF11BA836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667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黑体</vt:lpstr>
      <vt:lpstr>微软雅黑</vt:lpstr>
      <vt:lpstr>幼圆</vt:lpstr>
      <vt:lpstr>Arial</vt:lpstr>
      <vt:lpstr>Century Gothic</vt:lpstr>
      <vt:lpstr>Wingdings 2</vt:lpstr>
      <vt:lpstr>OfficeLight</vt:lpstr>
      <vt:lpstr>Office 主题​​</vt:lpstr>
      <vt:lpstr>Heal</vt:lpstr>
      <vt:lpstr>  目录</vt:lpstr>
      <vt:lpstr>        01.团队介绍及项目概述</vt:lpstr>
      <vt:lpstr>项目特点：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项目推广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2018-11-19T14:34:37Z</dcterms:created>
  <dcterms:modified xsi:type="dcterms:W3CDTF">2018-11-21T16:01:39Z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