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1" r:id="rId1"/>
  </p:sldMasterIdLst>
  <p:notesMasterIdLst>
    <p:notesMasterId r:id="rId18"/>
  </p:notesMasterIdLst>
  <p:sldIdLst>
    <p:sldId id="261" r:id="rId2"/>
    <p:sldId id="280" r:id="rId3"/>
    <p:sldId id="257" r:id="rId4"/>
    <p:sldId id="277" r:id="rId5"/>
    <p:sldId id="278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7A2D1-3DBC-4909-AB21-E3A6A0F9C7D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B0847C8-B56A-4568-B7C9-71B7FBAFFEC7}">
      <dgm:prSet/>
      <dgm:spPr/>
      <dgm:t>
        <a:bodyPr/>
        <a:lstStyle/>
        <a:p>
          <a:r>
            <a:rPr lang="en-IN" baseline="0" dirty="0"/>
            <a:t>DISEASE PREDICTION THROUGH SYMPTOMS</a:t>
          </a:r>
          <a:endParaRPr lang="en-IN" dirty="0"/>
        </a:p>
      </dgm:t>
    </dgm:pt>
    <dgm:pt modelId="{50CED440-AC9F-478F-831A-A0E6D6DF0AEE}" type="parTrans" cxnId="{991FD3C2-884E-457D-B431-AB556B3CE57B}">
      <dgm:prSet/>
      <dgm:spPr/>
      <dgm:t>
        <a:bodyPr/>
        <a:lstStyle/>
        <a:p>
          <a:endParaRPr lang="en-IN"/>
        </a:p>
      </dgm:t>
    </dgm:pt>
    <dgm:pt modelId="{0CAE4B94-07D8-454A-B2D8-5E946CD52ED9}" type="sibTrans" cxnId="{991FD3C2-884E-457D-B431-AB556B3CE57B}">
      <dgm:prSet/>
      <dgm:spPr/>
      <dgm:t>
        <a:bodyPr/>
        <a:lstStyle/>
        <a:p>
          <a:endParaRPr lang="en-IN"/>
        </a:p>
      </dgm:t>
    </dgm:pt>
    <dgm:pt modelId="{C54A0CF6-A2EA-4F6A-9ECE-B38911EF6FF0}" type="pres">
      <dgm:prSet presAssocID="{E087A2D1-3DBC-4909-AB21-E3A6A0F9C7D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AA607F-35EB-4497-B998-D7C5CF8ACFB4}" type="pres">
      <dgm:prSet presAssocID="{6B0847C8-B56A-4568-B7C9-71B7FBAFFEC7}" presName="root" presStyleCnt="0"/>
      <dgm:spPr/>
    </dgm:pt>
    <dgm:pt modelId="{5EAA3349-9875-4341-8946-455AFB2147D1}" type="pres">
      <dgm:prSet presAssocID="{6B0847C8-B56A-4568-B7C9-71B7FBAFFEC7}" presName="rootComposite" presStyleCnt="0"/>
      <dgm:spPr/>
    </dgm:pt>
    <dgm:pt modelId="{FA65F02B-B1DD-4CAC-B72A-D421537A5779}" type="pres">
      <dgm:prSet presAssocID="{6B0847C8-B56A-4568-B7C9-71B7FBAFFEC7}" presName="rootText" presStyleLbl="node1" presStyleIdx="0" presStyleCnt="1"/>
      <dgm:spPr/>
    </dgm:pt>
    <dgm:pt modelId="{A34B33C5-26EA-4576-AF2D-4900FB59456E}" type="pres">
      <dgm:prSet presAssocID="{6B0847C8-B56A-4568-B7C9-71B7FBAFFEC7}" presName="rootConnector" presStyleLbl="node1" presStyleIdx="0" presStyleCnt="1"/>
      <dgm:spPr/>
    </dgm:pt>
    <dgm:pt modelId="{9753674C-AE98-4447-98DB-1EB8E5D8F6B6}" type="pres">
      <dgm:prSet presAssocID="{6B0847C8-B56A-4568-B7C9-71B7FBAFFEC7}" presName="childShape" presStyleCnt="0"/>
      <dgm:spPr/>
    </dgm:pt>
  </dgm:ptLst>
  <dgm:cxnLst>
    <dgm:cxn modelId="{59F3690E-9D4C-4B6B-BDDA-B56AFC4D19E0}" type="presOf" srcId="{6B0847C8-B56A-4568-B7C9-71B7FBAFFEC7}" destId="{A34B33C5-26EA-4576-AF2D-4900FB59456E}" srcOrd="1" destOrd="0" presId="urn:microsoft.com/office/officeart/2005/8/layout/hierarchy3"/>
    <dgm:cxn modelId="{D3AABEB9-822D-4F50-925D-ED4D9ABBD11F}" type="presOf" srcId="{E087A2D1-3DBC-4909-AB21-E3A6A0F9C7D4}" destId="{C54A0CF6-A2EA-4F6A-9ECE-B38911EF6FF0}" srcOrd="0" destOrd="0" presId="urn:microsoft.com/office/officeart/2005/8/layout/hierarchy3"/>
    <dgm:cxn modelId="{991FD3C2-884E-457D-B431-AB556B3CE57B}" srcId="{E087A2D1-3DBC-4909-AB21-E3A6A0F9C7D4}" destId="{6B0847C8-B56A-4568-B7C9-71B7FBAFFEC7}" srcOrd="0" destOrd="0" parTransId="{50CED440-AC9F-478F-831A-A0E6D6DF0AEE}" sibTransId="{0CAE4B94-07D8-454A-B2D8-5E946CD52ED9}"/>
    <dgm:cxn modelId="{783B87CE-4F75-4D7D-B5F8-C2C0C828EDDB}" type="presOf" srcId="{6B0847C8-B56A-4568-B7C9-71B7FBAFFEC7}" destId="{FA65F02B-B1DD-4CAC-B72A-D421537A5779}" srcOrd="0" destOrd="0" presId="urn:microsoft.com/office/officeart/2005/8/layout/hierarchy3"/>
    <dgm:cxn modelId="{D7C90634-FDE3-44A3-A88A-90B2FA685743}" type="presParOf" srcId="{C54A0CF6-A2EA-4F6A-9ECE-B38911EF6FF0}" destId="{AAAA607F-35EB-4497-B998-D7C5CF8ACFB4}" srcOrd="0" destOrd="0" presId="urn:microsoft.com/office/officeart/2005/8/layout/hierarchy3"/>
    <dgm:cxn modelId="{2815AE51-D1AF-4BB9-9D19-3E5FB3D3B2A9}" type="presParOf" srcId="{AAAA607F-35EB-4497-B998-D7C5CF8ACFB4}" destId="{5EAA3349-9875-4341-8946-455AFB2147D1}" srcOrd="0" destOrd="0" presId="urn:microsoft.com/office/officeart/2005/8/layout/hierarchy3"/>
    <dgm:cxn modelId="{4331E12C-C86E-49D2-BB13-1ADD90DFC0B2}" type="presParOf" srcId="{5EAA3349-9875-4341-8946-455AFB2147D1}" destId="{FA65F02B-B1DD-4CAC-B72A-D421537A5779}" srcOrd="0" destOrd="0" presId="urn:microsoft.com/office/officeart/2005/8/layout/hierarchy3"/>
    <dgm:cxn modelId="{1FC0C312-1EB4-4B7D-AA12-44C9F94C0CFF}" type="presParOf" srcId="{5EAA3349-9875-4341-8946-455AFB2147D1}" destId="{A34B33C5-26EA-4576-AF2D-4900FB59456E}" srcOrd="1" destOrd="0" presId="urn:microsoft.com/office/officeart/2005/8/layout/hierarchy3"/>
    <dgm:cxn modelId="{A0AC33DD-7802-425D-833B-E6A03E31635B}" type="presParOf" srcId="{AAAA607F-35EB-4497-B998-D7C5CF8ACFB4}" destId="{9753674C-AE98-4447-98DB-1EB8E5D8F6B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5F02B-B1DD-4CAC-B72A-D421537A5779}">
      <dsp:nvSpPr>
        <dsp:cNvPr id="0" name=""/>
        <dsp:cNvSpPr/>
      </dsp:nvSpPr>
      <dsp:spPr>
        <a:xfrm>
          <a:off x="327555" y="1447"/>
          <a:ext cx="9665416" cy="4832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baseline="0" dirty="0"/>
            <a:t>DISEASE PREDICTION THROUGH SYMPTOMS</a:t>
          </a:r>
          <a:endParaRPr lang="en-IN" sz="6500" kern="1200" dirty="0"/>
        </a:p>
      </dsp:txBody>
      <dsp:txXfrm>
        <a:off x="469100" y="142992"/>
        <a:ext cx="9382326" cy="4549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EE524-7F02-4C6D-A535-1BB2EB066A9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74B30-66FA-4EE3-B88E-2BA2B4F38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4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50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0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0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3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0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6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0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3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36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2B52EE-27B1-4CA3-BE26-13808FBA8A9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6E7058C-5009-4B90-B749-2F098BD07C7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48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B6CD30A-C88B-118D-2F61-229305148822}"/>
              </a:ext>
            </a:extLst>
          </p:cNvPr>
          <p:cNvGraphicFramePr/>
          <p:nvPr/>
        </p:nvGraphicFramePr>
        <p:xfrm>
          <a:off x="1261872" y="758951"/>
          <a:ext cx="10320528" cy="483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AC96FBB6-62A1-E2D9-2BF9-865E93126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261872" y="6971071"/>
            <a:ext cx="9418320" cy="275303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76986-E46D-AF36-8B82-BB34E431C401}"/>
              </a:ext>
            </a:extLst>
          </p:cNvPr>
          <p:cNvSpPr txBox="1"/>
          <p:nvPr/>
        </p:nvSpPr>
        <p:spPr>
          <a:xfrm>
            <a:off x="1043940" y="4536043"/>
            <a:ext cx="1032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	 Guided by :                                                                                              Presented by:</a:t>
            </a:r>
          </a:p>
          <a:p>
            <a:r>
              <a:rPr lang="en-IN" dirty="0">
                <a:solidFill>
                  <a:schemeClr val="bg1"/>
                </a:solidFill>
              </a:rPr>
              <a:t>	 DR.NADERA BHEEVI S                                                                               </a:t>
            </a:r>
            <a:r>
              <a:rPr lang="en-IN" dirty="0" err="1">
                <a:solidFill>
                  <a:schemeClr val="bg1"/>
                </a:solidFill>
              </a:rPr>
              <a:t>S</a:t>
            </a:r>
            <a:r>
              <a:rPr lang="en-IN" dirty="0">
                <a:solidFill>
                  <a:schemeClr val="bg1"/>
                </a:solidFill>
              </a:rPr>
              <a:t> R NIKHIL KRISHNAN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ROLL NO: MCA23-152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764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9105-58A9-B755-0956-BA37D5BE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18973-2108-1843-55AD-C7D7ECF4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958" y="2181225"/>
            <a:ext cx="7846084" cy="3678238"/>
          </a:xfrm>
        </p:spPr>
      </p:pic>
    </p:spTree>
    <p:extLst>
      <p:ext uri="{BB962C8B-B14F-4D97-AF65-F5344CB8AC3E}">
        <p14:creationId xmlns:p14="http://schemas.microsoft.com/office/powerpoint/2010/main" val="243008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3ED98-32B1-5F4D-DE5C-6994FC6F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8" y="545111"/>
            <a:ext cx="11140579" cy="57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1686D-893A-5B2C-D3B4-50C9F0CF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562732"/>
            <a:ext cx="11392250" cy="57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6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36583-0F85-8CA3-1753-76E9D9CE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540741"/>
            <a:ext cx="11065080" cy="57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48F93-9A33-B949-2600-C2F46EE30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1" y="545282"/>
            <a:ext cx="11601975" cy="57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2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037C-9EA1-C2B9-B882-D91F0CEB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ENCHANCEMENT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103C-A601-BF27-8B12-2D5EA7A8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Cross Platform - Develop a mobile app so that users can access the prediction system more easily</a:t>
            </a:r>
          </a:p>
          <a:p>
            <a:endParaRPr lang="en-IN" dirty="0"/>
          </a:p>
          <a:p>
            <a:r>
              <a:rPr lang="en-IN" dirty="0"/>
              <a:t>Larger Dataset – Including a  dataset with more values more values for more accurate prediction</a:t>
            </a:r>
          </a:p>
          <a:p>
            <a:endParaRPr lang="en-IN" dirty="0"/>
          </a:p>
          <a:p>
            <a:r>
              <a:rPr lang="en-IN" dirty="0"/>
              <a:t>Increasing Classification Range – Can add more disease classes for predicting </a:t>
            </a:r>
            <a:r>
              <a:rPr lang="en-IN"/>
              <a:t>more diseases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79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D4499-E75E-8CE9-EB0B-BE9CBCBCD2F6}"/>
              </a:ext>
            </a:extLst>
          </p:cNvPr>
          <p:cNvSpPr txBox="1"/>
          <p:nvPr/>
        </p:nvSpPr>
        <p:spPr>
          <a:xfrm>
            <a:off x="2986482" y="2828835"/>
            <a:ext cx="880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82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C6D8-28ED-7AE8-8BF2-A9B77AE3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2FBD-2C80-721B-9C28-A0F0D96F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 the healthcare domain, early and accurate diagnosis of diseases is critical for effective treatment and improved patient outcomes</a:t>
            </a:r>
            <a:r>
              <a:rPr lang="en-US" dirty="0"/>
              <a:t>.</a:t>
            </a:r>
          </a:p>
          <a:p>
            <a:r>
              <a:rPr lang="en-US" sz="1800" dirty="0"/>
              <a:t>Many individuals delay seeking medical attention due to a lack of access to healthcare services or self-assessment of symptoms.</a:t>
            </a:r>
          </a:p>
          <a:p>
            <a:r>
              <a:rPr lang="en-US" dirty="0"/>
              <a:t>The goal is to develop a model to get a primary analysis based on symptoms to predict the disease and to get the necessary treatments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43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22DB-694E-7424-4891-B0A6F9EC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142371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94DB-E914-5B69-7510-F40FCD99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66452"/>
            <a:ext cx="8595360" cy="4267200"/>
          </a:xfrm>
        </p:spPr>
        <p:txBody>
          <a:bodyPr/>
          <a:lstStyle/>
          <a:p>
            <a:r>
              <a:rPr lang="en-US" sz="2000" dirty="0"/>
              <a:t>There is a need for an intelligent system that can predict potential diseases based on a set of input symptoms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000" dirty="0"/>
              <a:t>By leveraging several machine learning and deep learning algorithms, such a system could assist patients and healthcare professionals in providing initial diagnosis or guiding the next steps for medical care.</a:t>
            </a:r>
          </a:p>
          <a:p>
            <a:endParaRPr lang="en-US" sz="2000" dirty="0"/>
          </a:p>
          <a:p>
            <a:r>
              <a:rPr lang="en-US" sz="2000" dirty="0"/>
              <a:t>A user interactive front end is also implemented in this project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245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F5774-F5E2-1451-0138-49043BB0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13BF-C938-ABD2-AED6-3A7E9B2B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1423711"/>
          </a:xfrm>
        </p:spPr>
        <p:txBody>
          <a:bodyPr/>
          <a:lstStyle/>
          <a:p>
            <a:r>
              <a:rPr lang="en-IN" dirty="0"/>
              <a:t>GAP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2982-1E70-DF9F-3D71-0D3C7070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65759"/>
            <a:ext cx="9491472" cy="5867893"/>
          </a:xfrm>
        </p:spPr>
        <p:txBody>
          <a:bodyPr/>
          <a:lstStyle/>
          <a:p>
            <a:r>
              <a:rPr lang="en-IN" sz="2000" dirty="0"/>
              <a:t>Limited Accuracy-By using less complex Machine Learning algorithms only limited accuracy was obtained</a:t>
            </a:r>
          </a:p>
          <a:p>
            <a:r>
              <a:rPr lang="en-IN" sz="2000" dirty="0"/>
              <a:t>Limited Input Type-Input could only be given by a specific format and when not followed gets wrong predictions</a:t>
            </a:r>
          </a:p>
          <a:p>
            <a:r>
              <a:rPr lang="en-IN" sz="2000" dirty="0"/>
              <a:t>Dataset-The datasets used were those which contained binary values and no real world inputs and also only contained less 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259229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6E55-B414-9EC1-275E-1DF1ED2D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1CE4-ADA0-09FA-4F32-552B836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Accuracy-Used more complex Deep Learning algorithms like  CNN and LSTM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Input Type – Used NLP so that input could be given in any format</a:t>
            </a:r>
          </a:p>
          <a:p>
            <a:endParaRPr lang="en-IN" dirty="0"/>
          </a:p>
          <a:p>
            <a:r>
              <a:rPr lang="en-IN" dirty="0"/>
              <a:t>Dataset –Used a dataset which has real world examples and larger in size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80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99684C98-0EF5-405B-A1A7-B5882283D0EA}"/>
              </a:ext>
            </a:extLst>
          </p:cNvPr>
          <p:cNvSpPr/>
          <p:nvPr/>
        </p:nvSpPr>
        <p:spPr>
          <a:xfrm>
            <a:off x="5454243" y="2590100"/>
            <a:ext cx="285226" cy="3355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85565-3CA2-54D3-1ECD-70A1CA33DD29}"/>
              </a:ext>
            </a:extLst>
          </p:cNvPr>
          <p:cNvSpPr/>
          <p:nvPr/>
        </p:nvSpPr>
        <p:spPr>
          <a:xfrm>
            <a:off x="4068661" y="2925660"/>
            <a:ext cx="3056391" cy="33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4CB34EE-C0C1-87B5-A155-A1FE5C294E2A}"/>
              </a:ext>
            </a:extLst>
          </p:cNvPr>
          <p:cNvSpPr/>
          <p:nvPr/>
        </p:nvSpPr>
        <p:spPr>
          <a:xfrm>
            <a:off x="5464031" y="3261220"/>
            <a:ext cx="285226" cy="3355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4EEEE-5D99-075E-A10C-C6D5A6497871}"/>
              </a:ext>
            </a:extLst>
          </p:cNvPr>
          <p:cNvSpPr/>
          <p:nvPr/>
        </p:nvSpPr>
        <p:spPr>
          <a:xfrm>
            <a:off x="4091030" y="3588391"/>
            <a:ext cx="3056391" cy="33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EXTRACTION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C77A478-6C0E-E074-9BD7-B67D4BA6ECD7}"/>
              </a:ext>
            </a:extLst>
          </p:cNvPr>
          <p:cNvSpPr/>
          <p:nvPr/>
        </p:nvSpPr>
        <p:spPr>
          <a:xfrm>
            <a:off x="5476612" y="3915562"/>
            <a:ext cx="285226" cy="3355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F35E5D-792D-36C8-38A8-755C0091A919}"/>
              </a:ext>
            </a:extLst>
          </p:cNvPr>
          <p:cNvSpPr/>
          <p:nvPr/>
        </p:nvSpPr>
        <p:spPr>
          <a:xfrm>
            <a:off x="4091030" y="4234344"/>
            <a:ext cx="3056391" cy="33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TRAINING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57D2E0-BDD5-39B3-1A16-C176A9709B1E}"/>
              </a:ext>
            </a:extLst>
          </p:cNvPr>
          <p:cNvSpPr/>
          <p:nvPr/>
        </p:nvSpPr>
        <p:spPr>
          <a:xfrm>
            <a:off x="5472420" y="4586683"/>
            <a:ext cx="285226" cy="3355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8D5A82-5DE6-AC0E-7CC3-08CBB9AB8BEF}"/>
              </a:ext>
            </a:extLst>
          </p:cNvPr>
          <p:cNvSpPr/>
          <p:nvPr/>
        </p:nvSpPr>
        <p:spPr>
          <a:xfrm>
            <a:off x="4091030" y="4892880"/>
            <a:ext cx="3056391" cy="33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5B7B5-565E-FA56-16E4-AC894AD57D00}"/>
              </a:ext>
            </a:extLst>
          </p:cNvPr>
          <p:cNvSpPr/>
          <p:nvPr/>
        </p:nvSpPr>
        <p:spPr>
          <a:xfrm>
            <a:off x="4068660" y="2279707"/>
            <a:ext cx="3056391" cy="33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673A20-B86B-C536-B7CA-5A185847D149}"/>
              </a:ext>
            </a:extLst>
          </p:cNvPr>
          <p:cNvSpPr/>
          <p:nvPr/>
        </p:nvSpPr>
        <p:spPr>
          <a:xfrm>
            <a:off x="5472420" y="5249415"/>
            <a:ext cx="285226" cy="3355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57AFC-F5D0-1478-293B-8F39F24EA36B}"/>
              </a:ext>
            </a:extLst>
          </p:cNvPr>
          <p:cNvSpPr/>
          <p:nvPr/>
        </p:nvSpPr>
        <p:spPr>
          <a:xfrm>
            <a:off x="2416029" y="5611544"/>
            <a:ext cx="3056391" cy="33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DB8DE-3E70-E592-1050-E539E70E1F22}"/>
              </a:ext>
            </a:extLst>
          </p:cNvPr>
          <p:cNvSpPr/>
          <p:nvPr/>
        </p:nvSpPr>
        <p:spPr>
          <a:xfrm>
            <a:off x="5896062" y="5611544"/>
            <a:ext cx="3056391" cy="33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TREATMENT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9097D3D-D8D8-6226-8F6D-BE3FCAB9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60788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8E92F-2A9B-C9CC-2CD1-5994E7FA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F1EF-2815-E591-F178-E6994800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F4B0AE-CBF4-C30D-48DB-4B26E2B1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KNN Accuracy-87%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000395C-2D60-0489-0C47-D1C95023E2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052519"/>
              </p:ext>
            </p:extLst>
          </p:nvPr>
        </p:nvGraphicFramePr>
        <p:xfrm>
          <a:off x="581025" y="2181225"/>
          <a:ext cx="110299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62642117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84852343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269374999"/>
                    </a:ext>
                  </a:extLst>
                </a:gridCol>
              </a:tblGrid>
              <a:tr h="35592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589060"/>
                  </a:ext>
                </a:extLst>
              </a:tr>
              <a:tr h="355928">
                <a:tc>
                  <a:txBody>
                    <a:bodyPr/>
                    <a:lstStyle/>
                    <a:p>
                      <a:r>
                        <a:rPr lang="en-IN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440301"/>
                  </a:ext>
                </a:extLst>
              </a:tr>
              <a:tr h="355928">
                <a:tc>
                  <a:txBody>
                    <a:bodyPr/>
                    <a:lstStyle/>
                    <a:p>
                      <a:r>
                        <a:rPr lang="en-IN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72749"/>
                  </a:ext>
                </a:extLst>
              </a:tr>
              <a:tr h="355928">
                <a:tc>
                  <a:txBody>
                    <a:bodyPr/>
                    <a:lstStyle/>
                    <a:p>
                      <a:r>
                        <a:rPr lang="en-IN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60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96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9BEC-46B5-2FFB-08D4-00835449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RESULTS(CNN)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AAEAA-5359-CF28-2C63-F98CCB72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54858"/>
            <a:ext cx="5474807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88269-C673-6F4B-5709-7961A62E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23" y="2154858"/>
            <a:ext cx="546811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2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3AD2-0CB3-3D64-7A47-A751FD6A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RESULTS(LSTM)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AFA79-AC26-3C7C-48EF-0C7FF0808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63779"/>
            <a:ext cx="5301799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98FF8-F54A-3CB8-3F2A-85A526D6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78" y="2063779"/>
            <a:ext cx="549669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486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222</TotalTime>
  <Words>353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</vt:lpstr>
      <vt:lpstr>PowerPoint Presentation</vt:lpstr>
      <vt:lpstr>Introduction</vt:lpstr>
      <vt:lpstr>PROBLEM STATEMENT</vt:lpstr>
      <vt:lpstr>GAP IDENTIFIED</vt:lpstr>
      <vt:lpstr>PROPOSED SYSTEM</vt:lpstr>
      <vt:lpstr>METHODOLOGY</vt:lpstr>
      <vt:lpstr>RESULT AND ANALYSIS</vt:lpstr>
      <vt:lpstr>RESULTS(CNN)</vt:lpstr>
      <vt:lpstr>RESULTS(LSTM)</vt:lpstr>
      <vt:lpstr>SCREENSHOTS</vt:lpstr>
      <vt:lpstr>PowerPoint Presentation</vt:lpstr>
      <vt:lpstr>PowerPoint Presentation</vt:lpstr>
      <vt:lpstr>PowerPoint Presentation</vt:lpstr>
      <vt:lpstr>PowerPoint Presentation</vt:lpstr>
      <vt:lpstr>FUTURE ENCHANCEMENT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R Nikhil krishnan</dc:creator>
  <cp:lastModifiedBy>S R Nikhil krishnan</cp:lastModifiedBy>
  <cp:revision>11</cp:revision>
  <dcterms:created xsi:type="dcterms:W3CDTF">2024-09-26T17:43:05Z</dcterms:created>
  <dcterms:modified xsi:type="dcterms:W3CDTF">2024-11-08T06:00:01Z</dcterms:modified>
</cp:coreProperties>
</file>