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1" r:id="rId2"/>
    <p:sldId id="286" r:id="rId3"/>
    <p:sldId id="289" r:id="rId4"/>
    <p:sldId id="310" r:id="rId5"/>
    <p:sldId id="302" r:id="rId6"/>
    <p:sldId id="292" r:id="rId7"/>
    <p:sldId id="293" r:id="rId8"/>
    <p:sldId id="297" r:id="rId9"/>
    <p:sldId id="291" r:id="rId10"/>
    <p:sldId id="312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1080" y="67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6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2024/05/22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SOP of Collecting Data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Motorcycle Setting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Ensure that the motorcycle's center stand is deployed.</a:t>
            </a:r>
            <a:endParaRPr lang="en-US" altLang="zh-TW" dirty="0"/>
          </a:p>
          <a:p>
            <a:r>
              <a:rPr lang="en-US" altLang="zh-TW" dirty="0"/>
              <a:t>IMU Setting</a:t>
            </a:r>
          </a:p>
          <a:p>
            <a:pPr lvl="1"/>
            <a:r>
              <a:rPr lang="en-US" altLang="zh-TW" dirty="0"/>
              <a:t>Fix the phone on the left phone stand.</a:t>
            </a:r>
          </a:p>
          <a:p>
            <a:pPr lvl="1"/>
            <a:r>
              <a:rPr lang="en-US" altLang="zh-TW" dirty="0"/>
              <a:t>Ensure that the tilt angle of the phone remains consistent for each experiment.</a:t>
            </a:r>
          </a:p>
          <a:p>
            <a:pPr lvl="1"/>
            <a:r>
              <a:rPr lang="en-US" altLang="zh-TW" dirty="0"/>
              <a:t>Set the sampling rate to 30 Hz, and then start IMU recording.</a:t>
            </a:r>
          </a:p>
          <a:p>
            <a:r>
              <a:rPr lang="en-US" altLang="zh-TW" dirty="0" err="1"/>
              <a:t>Gopro</a:t>
            </a:r>
            <a:r>
              <a:rPr lang="en-US" altLang="zh-TW" dirty="0"/>
              <a:t> Start Recording</a:t>
            </a:r>
          </a:p>
          <a:p>
            <a:r>
              <a:rPr lang="en-US" altLang="zh-TW" dirty="0"/>
              <a:t>ECU Setting</a:t>
            </a:r>
          </a:p>
          <a:p>
            <a:pPr lvl="1"/>
            <a:r>
              <a:rPr lang="en-US" altLang="zh-TW" dirty="0"/>
              <a:t>Set the </a:t>
            </a:r>
            <a:r>
              <a:rPr lang="en-US" altLang="zh-TW" dirty="0" err="1"/>
              <a:t>bluetooth</a:t>
            </a:r>
            <a:r>
              <a:rPr lang="en-US" altLang="zh-TW" dirty="0"/>
              <a:t> device connected.</a:t>
            </a:r>
          </a:p>
          <a:p>
            <a:pPr lvl="1"/>
            <a:r>
              <a:rPr lang="en-US" altLang="zh-TW" dirty="0"/>
              <a:t>Ensure that the GoPro recording includes the phone's absolute time and the moment the ECU APP start button is pressed.</a:t>
            </a:r>
          </a:p>
        </p:txBody>
      </p:sp>
    </p:spTree>
    <p:extLst>
      <p:ext uri="{BB962C8B-B14F-4D97-AF65-F5344CB8AC3E}">
        <p14:creationId xmlns:p14="http://schemas.microsoft.com/office/powerpoint/2010/main" val="367301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SOP of Collecting Data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Start Collecting Data…</a:t>
            </a:r>
          </a:p>
          <a:p>
            <a:r>
              <a:rPr lang="en-US" altLang="zh-TW" dirty="0"/>
              <a:t>Turn off the ECU and then turn off the IMU.</a:t>
            </a:r>
          </a:p>
          <a:p>
            <a:r>
              <a:rPr lang="en-US" altLang="zh-TW" dirty="0"/>
              <a:t>Stop </a:t>
            </a:r>
            <a:r>
              <a:rPr lang="en-US" altLang="zh-TW" dirty="0" err="1"/>
              <a:t>Gopro</a:t>
            </a:r>
            <a:r>
              <a:rPr lang="en-US" altLang="zh-TW" dirty="0"/>
              <a:t> recording.</a:t>
            </a:r>
          </a:p>
        </p:txBody>
      </p:sp>
    </p:spTree>
    <p:extLst>
      <p:ext uri="{BB962C8B-B14F-4D97-AF65-F5344CB8AC3E}">
        <p14:creationId xmlns:p14="http://schemas.microsoft.com/office/powerpoint/2010/main" val="144451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Update IMU processing code</a:t>
            </a:r>
          </a:p>
          <a:p>
            <a:r>
              <a:rPr lang="en-US" altLang="zh-TW" dirty="0"/>
              <a:t>Collect Data again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Direction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日期版面配置區 2">
            <a:extLst>
              <a:ext uri="{FF2B5EF4-FFF2-40B4-BE49-F238E27FC236}">
                <a16:creationId xmlns:a16="http://schemas.microsoft.com/office/drawing/2014/main" id="{8DF39EB2-AC2E-4963-A5D9-1CDC8BAF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373250-62E0-40DB-9050-9268E350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6794"/>
            <a:ext cx="5258534" cy="39820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DE8EDE-3B4B-4821-AB8F-53B2FFDCF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3" r="10331" b="4354"/>
          <a:stretch/>
        </p:blipFill>
        <p:spPr>
          <a:xfrm>
            <a:off x="7197811" y="1987420"/>
            <a:ext cx="3890065" cy="34098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8DE3B-55F5-499E-9820-5FE9FE085C7F}"/>
              </a:ext>
            </a:extLst>
          </p:cNvPr>
          <p:cNvSpPr txBox="1"/>
          <p:nvPr/>
        </p:nvSpPr>
        <p:spPr>
          <a:xfrm>
            <a:off x="8858072" y="1296950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A45DD8-DE3D-401B-94F2-F7172DEF13D6}"/>
              </a:ext>
            </a:extLst>
          </p:cNvPr>
          <p:cNvSpPr txBox="1"/>
          <p:nvPr/>
        </p:nvSpPr>
        <p:spPr>
          <a:xfrm>
            <a:off x="11160968" y="3422453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X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BF0F065-2DAD-4106-A97C-A58954A828E3}"/>
              </a:ext>
            </a:extLst>
          </p:cNvPr>
          <p:cNvSpPr/>
          <p:nvPr/>
        </p:nvSpPr>
        <p:spPr>
          <a:xfrm rot="16200000">
            <a:off x="8833957" y="1996708"/>
            <a:ext cx="716925" cy="363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1E00E03-84D7-4915-91DA-D603DD52D8BA}"/>
              </a:ext>
            </a:extLst>
          </p:cNvPr>
          <p:cNvSpPr/>
          <p:nvPr/>
        </p:nvSpPr>
        <p:spPr>
          <a:xfrm>
            <a:off x="10561062" y="3513547"/>
            <a:ext cx="716925" cy="363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: 空心 12">
            <a:extLst>
              <a:ext uri="{FF2B5EF4-FFF2-40B4-BE49-F238E27FC236}">
                <a16:creationId xmlns:a16="http://schemas.microsoft.com/office/drawing/2014/main" id="{65AC0DF7-F592-49A3-8240-FC2667B44DD5}"/>
              </a:ext>
            </a:extLst>
          </p:cNvPr>
          <p:cNvSpPr/>
          <p:nvPr/>
        </p:nvSpPr>
        <p:spPr>
          <a:xfrm>
            <a:off x="8960919" y="3429001"/>
            <a:ext cx="468832" cy="492912"/>
          </a:xfrm>
          <a:prstGeom prst="donut">
            <a:avLst>
              <a:gd name="adj" fmla="val 48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40FBB69-2BD5-4EAE-B534-B51F4DC3BAF9}"/>
              </a:ext>
            </a:extLst>
          </p:cNvPr>
          <p:cNvSpPr/>
          <p:nvPr/>
        </p:nvSpPr>
        <p:spPr>
          <a:xfrm>
            <a:off x="9143207" y="3637225"/>
            <a:ext cx="98426" cy="936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6EF690-5662-435D-B401-D4948597202A}"/>
              </a:ext>
            </a:extLst>
          </p:cNvPr>
          <p:cNvSpPr txBox="1"/>
          <p:nvPr/>
        </p:nvSpPr>
        <p:spPr>
          <a:xfrm>
            <a:off x="8463256" y="3367925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Z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9B362A-0EFD-4674-A13E-7E69735857D7}"/>
              </a:ext>
            </a:extLst>
          </p:cNvPr>
          <p:cNvSpPr txBox="1"/>
          <p:nvPr/>
        </p:nvSpPr>
        <p:spPr>
          <a:xfrm>
            <a:off x="8075628" y="2349252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Action</a:t>
            </a:r>
          </a:p>
          <a:p>
            <a:r>
              <a:rPr lang="en-US" altLang="zh-TW" sz="2400" dirty="0"/>
              <a:t>Idle: 8</a:t>
            </a:r>
          </a:p>
          <a:p>
            <a:r>
              <a:rPr lang="en-US" altLang="zh-TW" sz="2400" dirty="0"/>
              <a:t>Go Straight: 26</a:t>
            </a:r>
          </a:p>
          <a:p>
            <a:r>
              <a:rPr lang="en-US" altLang="zh-TW" sz="2400" dirty="0"/>
              <a:t>Turn Left: 2</a:t>
            </a:r>
          </a:p>
          <a:p>
            <a:r>
              <a:rPr lang="en-US" altLang="zh-TW" sz="2400" dirty="0"/>
              <a:t>Turn Right: 3</a:t>
            </a:r>
          </a:p>
          <a:p>
            <a:r>
              <a:rPr lang="en-US" altLang="zh-TW" sz="2400" dirty="0"/>
              <a:t>Two-Stage Left: 2</a:t>
            </a:r>
          </a:p>
          <a:p>
            <a:r>
              <a:rPr lang="en-US" altLang="zh-TW" sz="2400" dirty="0"/>
              <a:t>U-turn: 2</a:t>
            </a:r>
            <a:endParaRPr lang="zh-TW" altLang="en-US" sz="2400" dirty="0"/>
          </a:p>
        </p:txBody>
      </p:sp>
      <p:sp>
        <p:nvSpPr>
          <p:cNvPr id="10" name="日期版面配置區 2">
            <a:extLst>
              <a:ext uri="{FF2B5EF4-FFF2-40B4-BE49-F238E27FC236}">
                <a16:creationId xmlns:a16="http://schemas.microsoft.com/office/drawing/2014/main" id="{E7546851-B3B7-43FE-865A-43C97EA5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D4C20B-9A76-4B15-9BC7-6FD041F8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6" y="1393753"/>
            <a:ext cx="7030378" cy="47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/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40+5060+504+77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497+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.8042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D6E7E2-590E-425D-B7A3-83586358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045501"/>
                <a:ext cx="11654672" cy="748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5FF62213-AC03-42ED-87D2-CE805BEE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274147"/>
            <a:ext cx="10972801" cy="3355794"/>
          </a:xfrm>
          <a:prstGeom prst="rect">
            <a:avLst/>
          </a:prstGeom>
        </p:spPr>
      </p:pic>
      <p:sp>
        <p:nvSpPr>
          <p:cNvPr id="9" name="日期版面配置區 2">
            <a:extLst>
              <a:ext uri="{FF2B5EF4-FFF2-40B4-BE49-F238E27FC236}">
                <a16:creationId xmlns:a16="http://schemas.microsoft.com/office/drawing/2014/main" id="{47CEE4DE-9981-4ED1-AC5B-B387F7FB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</p:spTree>
    <p:extLst>
      <p:ext uri="{BB962C8B-B14F-4D97-AF65-F5344CB8AC3E}">
        <p14:creationId xmlns:p14="http://schemas.microsoft.com/office/powerpoint/2010/main" val="194192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402</Words>
  <Application>Microsoft Office PowerPoint</Application>
  <PresentationFormat>寬螢幕</PresentationFormat>
  <Paragraphs>120</Paragraphs>
  <Slides>12</Slides>
  <Notes>10</Notes>
  <HiddenSlides>7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IMU Direction</vt:lpstr>
      <vt:lpstr>Data Collection Method</vt:lpstr>
      <vt:lpstr>Data Collection Method</vt:lpstr>
      <vt:lpstr>Data Collection Method</vt:lpstr>
      <vt:lpstr>Result</vt:lpstr>
      <vt:lpstr>Result</vt:lpstr>
      <vt:lpstr>The SOP of Collecting Data</vt:lpstr>
      <vt:lpstr>The SOP of Collecting Data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2024-05-22T02:59:25Z</dcterms:modified>
</cp:coreProperties>
</file>